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3" r:id="rId1"/>
  </p:sldMasterIdLst>
  <p:notesMasterIdLst>
    <p:notesMasterId r:id="rId29"/>
  </p:notesMasterIdLst>
  <p:sldIdLst>
    <p:sldId id="256" r:id="rId2"/>
    <p:sldId id="257" r:id="rId3"/>
    <p:sldId id="258" r:id="rId4"/>
    <p:sldId id="260" r:id="rId5"/>
    <p:sldId id="268" r:id="rId6"/>
    <p:sldId id="259" r:id="rId7"/>
    <p:sldId id="261" r:id="rId8"/>
    <p:sldId id="262" r:id="rId9"/>
    <p:sldId id="264" r:id="rId10"/>
    <p:sldId id="263" r:id="rId11"/>
    <p:sldId id="265" r:id="rId12"/>
    <p:sldId id="266" r:id="rId13"/>
    <p:sldId id="267" r:id="rId14"/>
    <p:sldId id="269" r:id="rId15"/>
    <p:sldId id="270" r:id="rId16"/>
    <p:sldId id="272" r:id="rId17"/>
    <p:sldId id="271" r:id="rId18"/>
    <p:sldId id="273" r:id="rId19"/>
    <p:sldId id="274" r:id="rId20"/>
    <p:sldId id="275" r:id="rId21"/>
    <p:sldId id="276" r:id="rId22"/>
    <p:sldId id="277" r:id="rId23"/>
    <p:sldId id="279" r:id="rId24"/>
    <p:sldId id="280" r:id="rId25"/>
    <p:sldId id="281" r:id="rId26"/>
    <p:sldId id="282"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Z2EUrpnrexfIDoC+OyCcpQ==" hashData="3/3tk5uvFfdW3El4WqHkgnDXMi3YRD5sQRaJXs3y7trEDX9MW4VnBBLP43qdhfg9Q7ppPgjyrERD1r3SnLb9N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96"/>
    <p:restoredTop sz="94452"/>
  </p:normalViewPr>
  <p:slideViewPr>
    <p:cSldViewPr snapToGrid="0">
      <p:cViewPr varScale="1">
        <p:scale>
          <a:sx n="120" d="100"/>
          <a:sy n="120"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0CD418-3B19-964B-A4CC-4B25ABF8CB1E}" type="datetimeFigureOut">
              <a:rPr lang="en-GB" smtClean="0"/>
              <a:t>16/12/2024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88BBCA-D473-0243-8489-B57673A6D545}" type="slidenum">
              <a:rPr lang="en-GB" smtClean="0"/>
              <a:t>‹#›</a:t>
            </a:fld>
            <a:endParaRPr lang="en-GB"/>
          </a:p>
        </p:txBody>
      </p:sp>
    </p:spTree>
    <p:extLst>
      <p:ext uri="{BB962C8B-B14F-4D97-AF65-F5344CB8AC3E}">
        <p14:creationId xmlns:p14="http://schemas.microsoft.com/office/powerpoint/2010/main" val="4144122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the Channel and the Slogan</a:t>
            </a:r>
          </a:p>
          <a:p>
            <a:endParaRPr lang="en-GB" dirty="0"/>
          </a:p>
          <a:p>
            <a:r>
              <a:rPr lang="en-GB" dirty="0"/>
              <a:t>Introduce Myself</a:t>
            </a:r>
          </a:p>
          <a:p>
            <a:endParaRPr lang="en-GB" dirty="0"/>
          </a:p>
          <a:p>
            <a:r>
              <a:rPr lang="en-GB" dirty="0"/>
              <a:t>Explain today's topic</a:t>
            </a:r>
          </a:p>
          <a:p>
            <a:endParaRPr lang="en-GB" dirty="0"/>
          </a:p>
          <a:p>
            <a:r>
              <a:rPr lang="en-GB" dirty="0"/>
              <a:t>Prayer</a:t>
            </a:r>
          </a:p>
          <a:p>
            <a:endParaRPr lang="en-GB" dirty="0"/>
          </a:p>
          <a:p>
            <a:r>
              <a:rPr lang="en-GB" dirty="0"/>
              <a:t>Begin</a:t>
            </a:r>
          </a:p>
          <a:p>
            <a:endParaRPr lang="en-GB" dirty="0"/>
          </a:p>
          <a:p>
            <a:endParaRPr lang="en-GB" dirty="0"/>
          </a:p>
        </p:txBody>
      </p:sp>
      <p:sp>
        <p:nvSpPr>
          <p:cNvPr id="4" name="Slide Number Placeholder 3"/>
          <p:cNvSpPr>
            <a:spLocks noGrp="1"/>
          </p:cNvSpPr>
          <p:nvPr>
            <p:ph type="sldNum" sz="quarter" idx="5"/>
          </p:nvPr>
        </p:nvSpPr>
        <p:spPr/>
        <p:txBody>
          <a:bodyPr/>
          <a:lstStyle/>
          <a:p>
            <a:fld id="{0C88BBCA-D473-0243-8489-B57673A6D545}" type="slidenum">
              <a:rPr lang="en-GB" smtClean="0"/>
              <a:t>1</a:t>
            </a:fld>
            <a:endParaRPr lang="en-GB"/>
          </a:p>
        </p:txBody>
      </p:sp>
    </p:spTree>
    <p:extLst>
      <p:ext uri="{BB962C8B-B14F-4D97-AF65-F5344CB8AC3E}">
        <p14:creationId xmlns:p14="http://schemas.microsoft.com/office/powerpoint/2010/main" val="2130918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88BBCA-D473-0243-8489-B57673A6D545}" type="slidenum">
              <a:rPr lang="en-GB" smtClean="0"/>
              <a:t>6</a:t>
            </a:fld>
            <a:endParaRPr lang="en-GB"/>
          </a:p>
        </p:txBody>
      </p:sp>
    </p:spTree>
    <p:extLst>
      <p:ext uri="{BB962C8B-B14F-4D97-AF65-F5344CB8AC3E}">
        <p14:creationId xmlns:p14="http://schemas.microsoft.com/office/powerpoint/2010/main" val="4158500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168118565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1302431807"/>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43622870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82084856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70012952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1476370386"/>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026518518"/>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39265492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474237167"/>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4061445928"/>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F07CD3FD-BE54-4400-942B-C6C15AA73DFD}" type="datetimeFigureOut">
              <a:rPr lang="en-US" smtClean="0"/>
              <a:t>12/16/24</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34165851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F07CD3FD-BE54-4400-942B-C6C15AA73DFD}" type="datetimeFigureOut">
              <a:rPr lang="en-US" smtClean="0"/>
              <a:t>12/16/24</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A4C0CD32-A6C8-4BA5-B3DF-D8325E32CAA4}" type="slidenum">
              <a:rPr lang="en-US" smtClean="0"/>
              <a:t>‹#›</a:t>
            </a:fld>
            <a:endParaRPr lang="en-US"/>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232705"/>
      </p:ext>
    </p:extLst>
  </p:cSld>
  <p:clrMap bg1="lt1" tx1="dk1" bg2="lt2" tx2="dk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 id="2147484222" r:id="rId6"/>
    <p:sldLayoutId id="2147484217" r:id="rId7"/>
    <p:sldLayoutId id="2147484218" r:id="rId8"/>
    <p:sldLayoutId id="2147484219" r:id="rId9"/>
    <p:sldLayoutId id="2147484221" r:id="rId10"/>
    <p:sldLayoutId id="2147484220" r:id="rId11"/>
  </p:sldLayoutIdLst>
  <p:transition spd="slow">
    <p:wipe/>
  </p:transition>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6.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9.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9.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8" Type="http://schemas.openxmlformats.org/officeDocument/2006/relationships/hyperlink" Target="https://www.pngall.com/website-png" TargetMode="External"/><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hyperlink" Target="https://commons.wikimedia.org/wiki/Template:Other_versions/YouTube_logos" TargetMode="External"/><Relationship Id="rId2" Type="http://schemas.openxmlformats.org/officeDocument/2006/relationships/image" Target="../media/image4.jpg"/><Relationship Id="rId1" Type="http://schemas.openxmlformats.org/officeDocument/2006/relationships/slideLayout" Target="../slideLayouts/slideLayout9.xml"/><Relationship Id="rId6" Type="http://schemas.openxmlformats.org/officeDocument/2006/relationships/hyperlink" Target="https://en.wikiquote.org/wiki/Gmail" TargetMode="Externa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hyperlink" Target="https://en.wikipedia.org/wiki/File:Instagram_logo_2016.svg" TargetMode="External"/><Relationship Id="rId4" Type="http://schemas.openxmlformats.org/officeDocument/2006/relationships/image" Target="../media/image5.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8B7011-87C9-1B62-467A-3DCF55FFCD46}"/>
              </a:ext>
            </a:extLst>
          </p:cNvPr>
          <p:cNvSpPr>
            <a:spLocks noGrp="1"/>
          </p:cNvSpPr>
          <p:nvPr>
            <p:ph type="ctrTitle"/>
          </p:nvPr>
        </p:nvSpPr>
        <p:spPr>
          <a:xfrm>
            <a:off x="8032888" y="1257304"/>
            <a:ext cx="3763916" cy="2738266"/>
          </a:xfrm>
        </p:spPr>
        <p:txBody>
          <a:bodyPr anchor="b">
            <a:normAutofit/>
          </a:bodyPr>
          <a:lstStyle/>
          <a:p>
            <a:r>
              <a:rPr lang="en-GB" sz="4800" dirty="0"/>
              <a:t>Our Blessed Hope</a:t>
            </a:r>
          </a:p>
        </p:txBody>
      </p:sp>
      <p:sp>
        <p:nvSpPr>
          <p:cNvPr id="3" name="Subtitle 2">
            <a:extLst>
              <a:ext uri="{FF2B5EF4-FFF2-40B4-BE49-F238E27FC236}">
                <a16:creationId xmlns:a16="http://schemas.microsoft.com/office/drawing/2014/main" id="{1E73709E-EC3B-7C99-9A70-B8A7C0D53018}"/>
              </a:ext>
            </a:extLst>
          </p:cNvPr>
          <p:cNvSpPr>
            <a:spLocks noGrp="1"/>
          </p:cNvSpPr>
          <p:nvPr>
            <p:ph type="subTitle" idx="1"/>
          </p:nvPr>
        </p:nvSpPr>
        <p:spPr>
          <a:xfrm>
            <a:off x="8031116" y="4664973"/>
            <a:ext cx="3765688" cy="1421502"/>
          </a:xfrm>
        </p:spPr>
        <p:txBody>
          <a:bodyPr anchor="t">
            <a:normAutofit/>
          </a:bodyPr>
          <a:lstStyle/>
          <a:p>
            <a:r>
              <a:rPr lang="en-GB" dirty="0"/>
              <a:t>1000 Years &amp; Beyond</a:t>
            </a:r>
          </a:p>
        </p:txBody>
      </p:sp>
      <p:pic>
        <p:nvPicPr>
          <p:cNvPr id="5" name="Picture 4" descr="A painting of a person in a white robe holding a gold staff&#10;&#10;Description automatically generated">
            <a:extLst>
              <a:ext uri="{FF2B5EF4-FFF2-40B4-BE49-F238E27FC236}">
                <a16:creationId xmlns:a16="http://schemas.microsoft.com/office/drawing/2014/main" id="{47ECC286-EAEB-2AEF-2965-851D5419B209}"/>
              </a:ext>
            </a:extLst>
          </p:cNvPr>
          <p:cNvPicPr>
            <a:picLocks noChangeAspect="1"/>
          </p:cNvPicPr>
          <p:nvPr/>
        </p:nvPicPr>
        <p:blipFill rotWithShape="1">
          <a:blip r:embed="rId4"/>
          <a:srcRect t="34117" r="2" b="2"/>
          <a:stretch/>
        </p:blipFill>
        <p:spPr>
          <a:xfrm>
            <a:off x="20" y="10"/>
            <a:ext cx="7598889" cy="6857990"/>
          </a:xfrm>
          <a:prstGeom prst="rect">
            <a:avLst/>
          </a:prstGeom>
        </p:spPr>
      </p:pic>
      <p:cxnSp>
        <p:nvCxnSpPr>
          <p:cNvPr id="12" name="Straight Connector 11">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1208" y="4330272"/>
            <a:ext cx="54864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7" name="Picture 6" descr="A logo with a bird and a branch&#10;&#10;Description automatically generated">
            <a:extLst>
              <a:ext uri="{FF2B5EF4-FFF2-40B4-BE49-F238E27FC236}">
                <a16:creationId xmlns:a16="http://schemas.microsoft.com/office/drawing/2014/main" id="{B5F12540-59DD-04B8-0550-79BC6D73336E}"/>
              </a:ext>
            </a:extLst>
          </p:cNvPr>
          <p:cNvPicPr>
            <a:picLocks noChangeAspect="1"/>
          </p:cNvPicPr>
          <p:nvPr/>
        </p:nvPicPr>
        <p:blipFill>
          <a:blip r:embed="rId5"/>
          <a:stretch>
            <a:fillRect/>
          </a:stretch>
        </p:blipFill>
        <p:spPr>
          <a:xfrm>
            <a:off x="8085123" y="5489689"/>
            <a:ext cx="3620662" cy="1266189"/>
          </a:xfrm>
          <a:prstGeom prst="rect">
            <a:avLst/>
          </a:prstGeom>
        </p:spPr>
      </p:pic>
    </p:spTree>
    <p:custDataLst>
      <p:tags r:id="rId1"/>
    </p:custDataLst>
    <p:extLst>
      <p:ext uri="{BB962C8B-B14F-4D97-AF65-F5344CB8AC3E}">
        <p14:creationId xmlns:p14="http://schemas.microsoft.com/office/powerpoint/2010/main" val="20191750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Recap</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311153"/>
          </a:xfrm>
        </p:spPr>
        <p:txBody>
          <a:bodyPr vert="horz" lIns="91440" tIns="45720" rIns="91440" bIns="45720" rtlCol="0">
            <a:normAutofit lnSpcReduction="10000"/>
          </a:bodyPr>
          <a:lstStyle/>
          <a:p>
            <a:pPr>
              <a:buFont typeface="Arial" panose="020B0604020202020204" pitchFamily="34" charset="0"/>
              <a:buChar char="•"/>
            </a:pPr>
            <a:r>
              <a:rPr lang="en-US" sz="1800" dirty="0"/>
              <a:t>At the end of our previous Bible Study on the Second Coming we noticed a few important things, such as:</a:t>
            </a:r>
          </a:p>
          <a:p>
            <a:pPr>
              <a:buFont typeface="Arial" panose="020B0604020202020204" pitchFamily="34" charset="0"/>
              <a:buChar char="•"/>
            </a:pPr>
            <a:r>
              <a:rPr lang="en-US" sz="1800" dirty="0"/>
              <a:t>The Second Coming of Christ will be </a:t>
            </a:r>
            <a:r>
              <a:rPr lang="en-US" sz="1800" b="1" u="sng" dirty="0"/>
              <a:t>universally visible</a:t>
            </a:r>
            <a:r>
              <a:rPr lang="en-US" sz="1800" dirty="0"/>
              <a:t>. Every eye upon the earth at that time shall see Him as He comes with the retinue of all His angels-Both the righteous and the wicked; </a:t>
            </a:r>
            <a:r>
              <a:rPr lang="en-US" sz="1800" b="1" dirty="0"/>
              <a:t>the sealed and the marked</a:t>
            </a:r>
            <a:r>
              <a:rPr lang="en-US" sz="1800" dirty="0"/>
              <a:t>.</a:t>
            </a:r>
          </a:p>
          <a:p>
            <a:pPr>
              <a:buFont typeface="Arial" panose="020B0604020202020204" pitchFamily="34" charset="0"/>
              <a:buChar char="•"/>
            </a:pPr>
            <a:r>
              <a:rPr lang="en-US" sz="1800" dirty="0"/>
              <a:t>It will be </a:t>
            </a:r>
            <a:r>
              <a:rPr lang="en-US" sz="1800" b="1" u="sng" dirty="0"/>
              <a:t>universally audible</a:t>
            </a:r>
            <a:r>
              <a:rPr lang="en-US" sz="1800" dirty="0"/>
              <a:t>. Christ shall come with a loud shout; the </a:t>
            </a:r>
            <a:r>
              <a:rPr lang="en-US" sz="1800" b="1" dirty="0"/>
              <a:t>7</a:t>
            </a:r>
            <a:r>
              <a:rPr lang="en-US" sz="1800" b="1" baseline="30000" dirty="0"/>
              <a:t>th</a:t>
            </a:r>
            <a:r>
              <a:rPr lang="en-US" sz="1800" b="1" dirty="0"/>
              <a:t> trumpet </a:t>
            </a:r>
            <a:r>
              <a:rPr lang="en-US" sz="1800" dirty="0"/>
              <a:t>shall be blown, and both the heavens and the earth shall be shaken mightily. </a:t>
            </a:r>
          </a:p>
          <a:p>
            <a:pPr>
              <a:buFont typeface="Arial" panose="020B0604020202020204" pitchFamily="34" charset="0"/>
              <a:buChar char="•"/>
            </a:pPr>
            <a:r>
              <a:rPr lang="en-US" sz="1800" dirty="0"/>
              <a:t>The </a:t>
            </a:r>
            <a:r>
              <a:rPr lang="en-US" sz="1800" b="1" dirty="0"/>
              <a:t>dead saints shall be resurrected</a:t>
            </a:r>
            <a:r>
              <a:rPr lang="en-US" sz="1800" dirty="0"/>
              <a:t>, clothed in their glorious, immortal bodies and </a:t>
            </a:r>
            <a:r>
              <a:rPr lang="en-US" sz="1800" b="1" dirty="0"/>
              <a:t>the living saints</a:t>
            </a:r>
            <a:r>
              <a:rPr lang="en-US" sz="1800" dirty="0"/>
              <a:t>, who have endured faithfully until the end, shall be also be glorified, and all the saints together </a:t>
            </a:r>
            <a:r>
              <a:rPr lang="en-US" sz="1800" b="1" dirty="0"/>
              <a:t>shall be caught up to meet Christ in the air</a:t>
            </a:r>
            <a:r>
              <a:rPr lang="en-US" sz="1800" dirty="0"/>
              <a:t> to commence their journey through the universe to Heaven</a:t>
            </a:r>
            <a:r>
              <a:rPr lang="en-US" sz="1800" b="1" dirty="0"/>
              <a:t>. </a:t>
            </a:r>
          </a:p>
          <a:p>
            <a:pPr>
              <a:buFont typeface="Arial" panose="020B0604020202020204" pitchFamily="34" charset="0"/>
              <a:buChar char="•"/>
            </a:pPr>
            <a:endParaRPr lang="en-US"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27060677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Recap</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a:bodyPr>
          <a:lstStyle/>
          <a:p>
            <a:pPr>
              <a:buFont typeface="Arial" panose="020B0604020202020204" pitchFamily="34" charset="0"/>
              <a:buChar char="•"/>
            </a:pPr>
            <a:r>
              <a:rPr lang="en-US" sz="1800" dirty="0"/>
              <a:t>The </a:t>
            </a:r>
            <a:r>
              <a:rPr lang="en-US" sz="1800" b="1" dirty="0"/>
              <a:t>living wicked</a:t>
            </a:r>
            <a:r>
              <a:rPr lang="en-US" sz="1800" dirty="0"/>
              <a:t>, who have bowed to Babylon and received </a:t>
            </a:r>
            <a:r>
              <a:rPr lang="en-US" sz="1800"/>
              <a:t>her mark and </a:t>
            </a:r>
            <a:r>
              <a:rPr lang="en-US" sz="1800" dirty="0"/>
              <a:t>are consumed by the brightness and glory of Jesus at His Coming. They run to the mountains &amp; rocks to hide but in vain. </a:t>
            </a:r>
          </a:p>
          <a:p>
            <a:pPr>
              <a:buFont typeface="Arial" panose="020B0604020202020204" pitchFamily="34" charset="0"/>
              <a:buChar char="•"/>
            </a:pPr>
            <a:r>
              <a:rPr lang="en-US" sz="1800" dirty="0"/>
              <a:t>But the question remains, what happens to those wicked who have had been </a:t>
            </a:r>
            <a:r>
              <a:rPr lang="en-US" sz="1800" b="1" dirty="0"/>
              <a:t>dead before Christ returned</a:t>
            </a:r>
            <a:r>
              <a:rPr lang="en-US" sz="1800" dirty="0"/>
              <a:t>? What has happened to them?</a:t>
            </a:r>
          </a:p>
          <a:p>
            <a:pPr>
              <a:buFont typeface="Arial" panose="020B0604020202020204" pitchFamily="34" charset="0"/>
              <a:buChar char="•"/>
            </a:pPr>
            <a:r>
              <a:rPr lang="en-GB" sz="1800" dirty="0"/>
              <a:t>Scripture teaches us that along with </a:t>
            </a:r>
            <a:r>
              <a:rPr lang="en-GB" sz="1800" b="1" dirty="0"/>
              <a:t>the living wicked </a:t>
            </a:r>
            <a:r>
              <a:rPr lang="en-GB" sz="1800" dirty="0"/>
              <a:t>who died at the Second Coming of Christ, those who were </a:t>
            </a:r>
            <a:r>
              <a:rPr lang="en-GB" sz="1800" b="1" dirty="0"/>
              <a:t>already dead </a:t>
            </a:r>
            <a:r>
              <a:rPr lang="en-GB" sz="1800" dirty="0"/>
              <a:t>and did not have a part in </a:t>
            </a:r>
            <a:r>
              <a:rPr lang="en-GB" sz="1800" b="1" dirty="0"/>
              <a:t>the first resurrection </a:t>
            </a:r>
            <a:r>
              <a:rPr lang="en-GB" sz="1800" dirty="0"/>
              <a:t>[</a:t>
            </a:r>
            <a:r>
              <a:rPr lang="en-GB" sz="1800" b="1" dirty="0"/>
              <a:t>resurrection of the just</a:t>
            </a:r>
            <a:r>
              <a:rPr lang="en-GB" sz="1800" dirty="0"/>
              <a:t>], </a:t>
            </a:r>
            <a:r>
              <a:rPr lang="en-GB" sz="1800" b="1" dirty="0"/>
              <a:t>all remain dead</a:t>
            </a:r>
            <a:r>
              <a:rPr lang="en-GB" sz="1800" dirty="0"/>
              <a:t>, and the earth is left in a </a:t>
            </a:r>
            <a:r>
              <a:rPr lang="en-GB" sz="1800" b="1" u="sng" dirty="0"/>
              <a:t>desolate state </a:t>
            </a:r>
            <a:r>
              <a:rPr lang="en-GB" sz="1800" dirty="0"/>
              <a:t>for a period of </a:t>
            </a:r>
            <a:r>
              <a:rPr lang="en-GB" sz="1800" b="1" dirty="0"/>
              <a:t>1000 years. </a:t>
            </a:r>
          </a:p>
          <a:p>
            <a:pPr>
              <a:buFont typeface="Arial" panose="020B0604020202020204" pitchFamily="34" charset="0"/>
              <a:buChar char="•"/>
            </a:pPr>
            <a:r>
              <a:rPr lang="en-GB" sz="1800" b="1" dirty="0"/>
              <a:t>A number of events also take place during this time period and we are going to take a look at them all during this study.</a:t>
            </a:r>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7878700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Foundation</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a:bodyPr>
          <a:lstStyle/>
          <a:p>
            <a:pPr>
              <a:buFont typeface="Arial" panose="020B0604020202020204" pitchFamily="34" charset="0"/>
              <a:buChar char="•"/>
            </a:pPr>
            <a:r>
              <a:rPr lang="en-GB" sz="1800" dirty="0"/>
              <a:t>Read the below and pay attention to the condition of the earth.</a:t>
            </a:r>
          </a:p>
          <a:p>
            <a:pPr>
              <a:buFont typeface="Arial" panose="020B0604020202020204" pitchFamily="34" charset="0"/>
              <a:buChar char="•"/>
            </a:pPr>
            <a:r>
              <a:rPr lang="en-GB" sz="1800" b="1" dirty="0"/>
              <a:t>Revelation 16:17-21</a:t>
            </a:r>
          </a:p>
          <a:p>
            <a:pPr>
              <a:buFont typeface="Arial" panose="020B0604020202020204" pitchFamily="34" charset="0"/>
              <a:buChar char="•"/>
            </a:pPr>
            <a:r>
              <a:rPr lang="en-GB" sz="1800" b="1" dirty="0"/>
              <a:t>Isaiah 34:1-4</a:t>
            </a:r>
          </a:p>
          <a:p>
            <a:pPr>
              <a:buFont typeface="Arial" panose="020B0604020202020204" pitchFamily="34" charset="0"/>
              <a:buChar char="•"/>
            </a:pPr>
            <a:r>
              <a:rPr lang="en-GB" sz="1800" b="1" dirty="0"/>
              <a:t>Isaiah 13:9-13</a:t>
            </a:r>
          </a:p>
          <a:p>
            <a:pPr>
              <a:buFont typeface="Arial" panose="020B0604020202020204" pitchFamily="34" charset="0"/>
              <a:buChar char="•"/>
            </a:pPr>
            <a:r>
              <a:rPr lang="en-GB" sz="1800" b="1" dirty="0"/>
              <a:t>Isaiah 24:1-3,6</a:t>
            </a:r>
          </a:p>
          <a:p>
            <a:pPr>
              <a:buFont typeface="Arial" panose="020B0604020202020204" pitchFamily="34" charset="0"/>
              <a:buChar char="•"/>
            </a:pPr>
            <a:r>
              <a:rPr lang="en-GB" sz="1800" b="1" dirty="0"/>
              <a:t>Jeremiah 4:23-27; 25:30-33</a:t>
            </a:r>
          </a:p>
          <a:p>
            <a:pPr>
              <a:buFont typeface="Arial" panose="020B0604020202020204" pitchFamily="34" charset="0"/>
              <a:buChar char="•"/>
            </a:pPr>
            <a:r>
              <a:rPr lang="en-GB" sz="1800" dirty="0"/>
              <a:t>In all the examples above, we noticed that at the Second Coming of Christ, when the righteous have been taken up and the living wicked have been destroyed, </a:t>
            </a:r>
            <a:r>
              <a:rPr lang="en-GB" sz="1800" b="1" dirty="0"/>
              <a:t>the earth is left in a state of disarray.</a:t>
            </a:r>
          </a:p>
          <a:p>
            <a:pPr>
              <a:buFont typeface="Arial" panose="020B0604020202020204" pitchFamily="34" charset="0"/>
              <a:buChar char="•"/>
            </a:pPr>
            <a:r>
              <a:rPr lang="en-GB" sz="1800" dirty="0"/>
              <a:t>The sun, moon and stars </a:t>
            </a:r>
            <a:r>
              <a:rPr lang="en-GB" sz="1800" b="1" dirty="0"/>
              <a:t>give no light </a:t>
            </a:r>
            <a:r>
              <a:rPr lang="en-GB" sz="1800" dirty="0"/>
              <a:t>and the cities of the earth have been destroyed by hail and by the great earthquake.  </a:t>
            </a:r>
          </a:p>
          <a:p>
            <a:pPr>
              <a:buFont typeface="Arial" panose="020B0604020202020204" pitchFamily="34" charset="0"/>
              <a:buChar char="•"/>
            </a:pPr>
            <a:r>
              <a:rPr lang="en-GB" sz="1800" b="1" dirty="0"/>
              <a:t>Jeremiah</a:t>
            </a:r>
            <a:r>
              <a:rPr lang="en-GB" sz="1800" dirty="0"/>
              <a:t> says that the earth was “</a:t>
            </a:r>
            <a:r>
              <a:rPr lang="en-GB" sz="1800" b="1" i="1" u="sng" dirty="0"/>
              <a:t>without form &amp; void</a:t>
            </a:r>
            <a:r>
              <a:rPr lang="en-GB" sz="1800" dirty="0"/>
              <a:t>.” </a:t>
            </a:r>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7498150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p:cTn id="1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4">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4">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p:cTn id="27"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4">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 calcmode="lin" valueType="num">
                                      <p:cBhvr>
                                        <p:cTn id="3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p:cTn id="39"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3"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00"/>
                                        <p:tgtEl>
                                          <p:spTgt spid="4">
                                            <p:txEl>
                                              <p:pRg st="7" end="7"/>
                                            </p:txEl>
                                          </p:spTgt>
                                        </p:tgtEl>
                                      </p:cBhvr>
                                    </p:animEffect>
                                    <p:anim calcmode="lin" valueType="num">
                                      <p:cBhvr>
                                        <p:cTn id="48" dur="4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400" fill="hold"/>
                                        <p:tgtEl>
                                          <p:spTgt spid="4">
                                            <p:txEl>
                                              <p:pRg st="7" end="7"/>
                                            </p:txEl>
                                          </p:spTgt>
                                        </p:tgtEl>
                                        <p:attrNameLst>
                                          <p:attrName>ppt_y</p:attrName>
                                        </p:attrNameLst>
                                      </p:cBhvr>
                                      <p:tavLst>
                                        <p:tav tm="0">
                                          <p:val>
                                            <p:strVal val="#ppt_y+0.31"/>
                                          </p:val>
                                        </p:tav>
                                        <p:tav tm="100000">
                                          <p:val>
                                            <p:strVal val="#ppt_y+0.31"/>
                                          </p:val>
                                        </p:tav>
                                      </p:tavLst>
                                    </p:anim>
                                    <p:anim calcmode="lin" valueType="num">
                                      <p:cBhvr>
                                        <p:cTn id="50" dur="600" decel="50000" fill="hold">
                                          <p:stCondLst>
                                            <p:cond delay="400"/>
                                          </p:stCondLst>
                                        </p:cTn>
                                        <p:tgtEl>
                                          <p:spTgt spid="4">
                                            <p:txEl>
                                              <p:pRg st="7" end="7"/>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1" dur="600" decel="50000" fill="hold">
                                          <p:stCondLst>
                                            <p:cond delay="400"/>
                                          </p:stCondLst>
                                        </p:cTn>
                                        <p:tgtEl>
                                          <p:spTgt spid="4">
                                            <p:txEl>
                                              <p:pRg st="7" end="7"/>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 calcmode="lin" valueType="num">
                                      <p:cBhvr>
                                        <p:cTn id="5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Foundation</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134755" y="1126717"/>
            <a:ext cx="7045692" cy="5610412"/>
          </a:xfrm>
        </p:spPr>
        <p:txBody>
          <a:bodyPr vert="horz" lIns="91440" tIns="45720" rIns="91440" bIns="45720" rtlCol="0">
            <a:normAutofit lnSpcReduction="10000"/>
          </a:bodyPr>
          <a:lstStyle/>
          <a:p>
            <a:r>
              <a:rPr lang="en-GB" sz="1700" dirty="0"/>
              <a:t>That voice shakes the heavens and the earth. There is </a:t>
            </a:r>
            <a:r>
              <a:rPr lang="en-GB" sz="1700" b="1" dirty="0"/>
              <a:t>a mighty earthquake</a:t>
            </a:r>
            <a:r>
              <a:rPr lang="en-GB" sz="1700" dirty="0"/>
              <a:t>, “such as was not since men were upon the earth, so mighty an earthquake, and so great.” </a:t>
            </a:r>
            <a:r>
              <a:rPr lang="en-GB" sz="1700" b="1" dirty="0"/>
              <a:t>Revelation 16:17-18</a:t>
            </a:r>
            <a:r>
              <a:rPr lang="en-GB" sz="1700" dirty="0"/>
              <a:t>. The firmament appears to open and shut. The glory from the throne of God seems flashing through. </a:t>
            </a:r>
            <a:r>
              <a:rPr lang="en-GB" sz="1700" b="1" dirty="0"/>
              <a:t>The mountains shake </a:t>
            </a:r>
            <a:r>
              <a:rPr lang="en-GB" sz="1700" dirty="0"/>
              <a:t>like a reed in the wind, and ragged rocks are scattered on every side. There is a roar as of a coming tempest. The sea is lashed into fury…. </a:t>
            </a:r>
            <a:r>
              <a:rPr lang="en-GB" sz="1700" b="1" dirty="0"/>
              <a:t>The whole earth heaves and swells like the waves of the sea</a:t>
            </a:r>
            <a:r>
              <a:rPr lang="en-GB" sz="1700" dirty="0"/>
              <a:t>. </a:t>
            </a:r>
            <a:r>
              <a:rPr lang="en-GB" sz="1700" b="1" dirty="0"/>
              <a:t>Its surface is breaking up</a:t>
            </a:r>
            <a:r>
              <a:rPr lang="en-GB" sz="1700" dirty="0"/>
              <a:t>. Its very foundations seem to be giving way. Mountain chains are sinking. </a:t>
            </a:r>
            <a:r>
              <a:rPr lang="en-GB" sz="1700" b="1" dirty="0"/>
              <a:t>Inhabited islands disappear</a:t>
            </a:r>
            <a:r>
              <a:rPr lang="en-GB" sz="1700" dirty="0"/>
              <a:t>. The seaports that have become like Sodom for wickedness are swallowed up by the angry waters. Babylon the great has come in remembrance before God, “to give unto her the cup of the wine of the fierceness of His wrath.” Great hailstones, every one “about the weight of a talent,” are doing their work of destruction. </a:t>
            </a:r>
            <a:r>
              <a:rPr lang="en-GB" sz="1700" b="1" dirty="0"/>
              <a:t>Revelation 16:19, 21</a:t>
            </a:r>
            <a:r>
              <a:rPr lang="en-GB" sz="1700" dirty="0"/>
              <a:t>. The proudest cities of the earth are laid low. The lordly palaces, upon which the world's great men have lavished their wealth in order to glorify themselves, are crumbling to ruin before their eyes. </a:t>
            </a:r>
          </a:p>
          <a:p>
            <a:r>
              <a:rPr lang="en-GB" sz="1700" b="1" dirty="0"/>
              <a:t>Great Controversy pg. 636</a:t>
            </a:r>
            <a:endParaRPr lang="en-GB" sz="1700" dirty="0"/>
          </a:p>
          <a:p>
            <a:endParaRPr lang="en-GB" sz="2000" dirty="0">
              <a:solidFill>
                <a:srgbClr val="000000"/>
              </a:solidFill>
              <a:effectLst/>
              <a:latin typeface="Helvetica" pitchFamily="2" charset="0"/>
            </a:endParaRPr>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28996135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Foundation</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fontScale="92500" lnSpcReduction="20000"/>
          </a:bodyPr>
          <a:lstStyle/>
          <a:p>
            <a:pPr>
              <a:buFont typeface="Arial" panose="020B0604020202020204" pitchFamily="34" charset="0"/>
              <a:buChar char="•"/>
            </a:pPr>
            <a:r>
              <a:rPr lang="en-GB" sz="1800" dirty="0"/>
              <a:t>The term </a:t>
            </a:r>
            <a:r>
              <a:rPr lang="en-GB" sz="1800" b="1" dirty="0"/>
              <a:t>“without form &amp; void”</a:t>
            </a:r>
            <a:r>
              <a:rPr lang="en-GB" sz="1800" dirty="0"/>
              <a:t>, mentioned by Jeremiah,  is used in </a:t>
            </a:r>
            <a:r>
              <a:rPr lang="en-GB" sz="1800" b="1" dirty="0"/>
              <a:t>Genesis 1</a:t>
            </a:r>
            <a:r>
              <a:rPr lang="en-GB" sz="1800" dirty="0"/>
              <a:t>, to describe the state of this world </a:t>
            </a:r>
            <a:r>
              <a:rPr lang="en-GB" sz="1800" b="1" dirty="0"/>
              <a:t>before God brought order &amp; perfection. </a:t>
            </a:r>
          </a:p>
          <a:p>
            <a:pPr>
              <a:buFont typeface="Arial" panose="020B0604020202020204" pitchFamily="34" charset="0"/>
              <a:buChar char="•"/>
            </a:pPr>
            <a:r>
              <a:rPr lang="en-GB" sz="1800" dirty="0"/>
              <a:t>“</a:t>
            </a:r>
            <a:r>
              <a:rPr lang="en-GB" sz="1800" i="1" dirty="0"/>
              <a:t>In the beginning God created the heaven and the earth. And </a:t>
            </a:r>
            <a:r>
              <a:rPr lang="en-GB" sz="1800" b="1" i="1" dirty="0"/>
              <a:t>the earth was </a:t>
            </a:r>
            <a:r>
              <a:rPr lang="en-GB" sz="1800" b="1" i="1" u="sng" dirty="0"/>
              <a:t>without form, and void</a:t>
            </a:r>
            <a:r>
              <a:rPr lang="en-GB" sz="1800" i="1" dirty="0"/>
              <a:t>; and </a:t>
            </a:r>
            <a:r>
              <a:rPr lang="en-GB" sz="1800" b="1" i="1" u="sng" dirty="0"/>
              <a:t>darkness</a:t>
            </a:r>
            <a:r>
              <a:rPr lang="en-GB" sz="1800" b="1" i="1" dirty="0"/>
              <a:t> was upon the face of the deep</a:t>
            </a:r>
            <a:r>
              <a:rPr lang="en-GB" sz="1800" i="1" dirty="0"/>
              <a:t>.” </a:t>
            </a:r>
            <a:r>
              <a:rPr lang="en-GB" sz="1800" b="1" dirty="0"/>
              <a:t>Genesis 1:1-2</a:t>
            </a:r>
          </a:p>
          <a:p>
            <a:pPr>
              <a:buFont typeface="Arial" panose="020B0604020202020204" pitchFamily="34" charset="0"/>
              <a:buChar char="•"/>
            </a:pPr>
            <a:r>
              <a:rPr lang="en-GB" sz="1800" dirty="0"/>
              <a:t>At the beginning of Creation, </a:t>
            </a:r>
            <a:r>
              <a:rPr lang="en-GB" sz="1800" b="1" dirty="0"/>
              <a:t>the earth was without form and void</a:t>
            </a:r>
            <a:r>
              <a:rPr lang="en-GB" sz="1800" dirty="0"/>
              <a:t>, it was </a:t>
            </a:r>
            <a:r>
              <a:rPr lang="en-GB" sz="1800" b="1" dirty="0"/>
              <a:t>a dark lifeless planet</a:t>
            </a:r>
            <a:r>
              <a:rPr lang="en-GB" sz="1800" dirty="0"/>
              <a:t>, full of chaos and no beauty. There was no light, no trees and no life could be sustained.</a:t>
            </a:r>
          </a:p>
          <a:p>
            <a:pPr>
              <a:buFont typeface="Arial" panose="020B0604020202020204" pitchFamily="34" charset="0"/>
              <a:buChar char="•"/>
            </a:pPr>
            <a:r>
              <a:rPr lang="en-GB" sz="1800" dirty="0"/>
              <a:t>Likewise, when Christ comes the Second Time and the seas, rivers and lakes shall all be turned to blood and every living thing in the sea shall die; when the sun shall be given power to scorch the earth and the natural vegetation shall perish; when all the buildings and the cities shall fall, never to rise again, and the islands shall be consumed and devoured by the sea, </a:t>
            </a:r>
            <a:r>
              <a:rPr lang="en-GB" sz="1800" b="1" dirty="0"/>
              <a:t>It is in this state that the earth shall again be “</a:t>
            </a:r>
            <a:r>
              <a:rPr lang="en-GB" sz="1800" b="1" u="sng" dirty="0"/>
              <a:t>without form &amp; void</a:t>
            </a:r>
            <a:r>
              <a:rPr lang="en-GB" sz="1800" b="1" dirty="0"/>
              <a:t>”. Void of life &amp; without form of beauty.</a:t>
            </a:r>
          </a:p>
          <a:p>
            <a:pPr>
              <a:buFont typeface="Arial" panose="020B0604020202020204" pitchFamily="34" charset="0"/>
              <a:buChar char="•"/>
            </a:pPr>
            <a:r>
              <a:rPr lang="en-GB" sz="1800" b="1" dirty="0"/>
              <a:t>Revelation 16; Revelation 6:14</a:t>
            </a:r>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4"/>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7497948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down)">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6"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wipe(down)">
                                      <p:cBhvr>
                                        <p:cTn id="2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Foundation</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a:bodyPr>
          <a:lstStyle/>
          <a:p>
            <a:pPr>
              <a:buFont typeface="Arial" panose="020B0604020202020204" pitchFamily="34" charset="0"/>
              <a:buChar char="•"/>
            </a:pPr>
            <a:r>
              <a:rPr lang="en-GB" sz="1800" dirty="0"/>
              <a:t>Many Christians today sadly believe that after the “</a:t>
            </a:r>
            <a:r>
              <a:rPr lang="en-GB" sz="1800" b="1" dirty="0"/>
              <a:t>secret rapture</a:t>
            </a:r>
            <a:r>
              <a:rPr lang="en-GB" sz="1800" dirty="0"/>
              <a:t>”, when God’s people shall be taken to heaven, that somehow the earth will continue for a further 7 years [</a:t>
            </a:r>
            <a:r>
              <a:rPr lang="en-GB" sz="1800" i="1" dirty="0"/>
              <a:t>discussed in another study</a:t>
            </a:r>
            <a:r>
              <a:rPr lang="en-GB" sz="1800" dirty="0"/>
              <a:t>].</a:t>
            </a:r>
          </a:p>
          <a:p>
            <a:pPr>
              <a:buFont typeface="Arial" panose="020B0604020202020204" pitchFamily="34" charset="0"/>
              <a:buChar char="•"/>
            </a:pPr>
            <a:r>
              <a:rPr lang="en-GB" sz="1800" dirty="0"/>
              <a:t>In the mouth of </a:t>
            </a:r>
            <a:r>
              <a:rPr lang="en-GB" sz="1800" b="1" dirty="0"/>
              <a:t>two or three witnesses</a:t>
            </a:r>
            <a:r>
              <a:rPr lang="en-GB" sz="1800" dirty="0"/>
              <a:t>, shall every matter be established, Christ tells us, </a:t>
            </a:r>
            <a:r>
              <a:rPr lang="en-GB" sz="1800" b="1" dirty="0"/>
              <a:t>Matthew 18:16. </a:t>
            </a:r>
            <a:r>
              <a:rPr lang="en-GB" sz="1800" dirty="0"/>
              <a:t>We have the witnesses of </a:t>
            </a:r>
            <a:r>
              <a:rPr lang="en-GB" sz="1800" b="1" dirty="0"/>
              <a:t>Isaiah, Jeremiah and John the Apostle</a:t>
            </a:r>
            <a:r>
              <a:rPr lang="en-GB" sz="1800" dirty="0"/>
              <a:t>, which clearly show us that no life will be sustained upon the earth when Christ comes the Second Time. </a:t>
            </a:r>
          </a:p>
          <a:p>
            <a:pPr>
              <a:buFont typeface="Arial" panose="020B0604020202020204" pitchFamily="34" charset="0"/>
              <a:buChar char="•"/>
            </a:pPr>
            <a:r>
              <a:rPr lang="en-GB" sz="1800" dirty="0"/>
              <a:t>The righteous shall be taken with Christ and the wicked shall perish. All animal and plant life shall also perish, and the earth will be in an uninhabitable condition.</a:t>
            </a:r>
          </a:p>
          <a:p>
            <a:pPr>
              <a:buFont typeface="Arial" panose="020B0604020202020204" pitchFamily="34" charset="0"/>
              <a:buChar char="•"/>
            </a:pPr>
            <a:r>
              <a:rPr lang="en-GB" sz="1800" dirty="0"/>
              <a:t>This earth shall be left in this uninhabitable state for </a:t>
            </a:r>
            <a:r>
              <a:rPr lang="en-GB" sz="1800" b="1" dirty="0"/>
              <a:t>1000 years</a:t>
            </a:r>
            <a:r>
              <a:rPr lang="en-GB" sz="1800" dirty="0"/>
              <a:t>, in a state of Sabbath Rest as it were.</a:t>
            </a:r>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27079203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dirty="0"/>
              <a:t>Foundation</a:t>
            </a:r>
            <a:endParaRPr lang="en-US" sz="4000" kern="1200" dirty="0">
              <a:solidFill>
                <a:schemeClr val="tx1"/>
              </a:solidFill>
              <a:latin typeface="+mj-lt"/>
              <a:ea typeface="+mj-ea"/>
              <a:cs typeface="+mj-cs"/>
            </a:endParaRP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a:bodyPr>
          <a:lstStyle/>
          <a:p>
            <a:pPr>
              <a:buFont typeface="Arial" panose="020B0604020202020204" pitchFamily="34" charset="0"/>
              <a:buChar char="•"/>
            </a:pPr>
            <a:r>
              <a:rPr lang="en-GB" sz="1800" dirty="0"/>
              <a:t>Notice the Typology:</a:t>
            </a:r>
          </a:p>
          <a:p>
            <a:pPr>
              <a:buFont typeface="Arial" panose="020B0604020202020204" pitchFamily="34" charset="0"/>
              <a:buChar char="•"/>
            </a:pPr>
            <a:r>
              <a:rPr lang="en-GB" sz="1800" b="1" dirty="0"/>
              <a:t>Leviticus 25:1-5</a:t>
            </a:r>
          </a:p>
          <a:p>
            <a:pPr>
              <a:buFont typeface="Arial" panose="020B0604020202020204" pitchFamily="34" charset="0"/>
              <a:buChar char="•"/>
            </a:pPr>
            <a:r>
              <a:rPr lang="en-GB" sz="1800" b="1" dirty="0"/>
              <a:t>Leviticus 26:32-35,43</a:t>
            </a:r>
          </a:p>
          <a:p>
            <a:pPr>
              <a:buFont typeface="Arial" panose="020B0604020202020204" pitchFamily="34" charset="0"/>
              <a:buChar char="•"/>
            </a:pPr>
            <a:r>
              <a:rPr lang="en-GB" sz="1800" b="1" dirty="0"/>
              <a:t>Jeremiah 25:11</a:t>
            </a:r>
          </a:p>
          <a:p>
            <a:pPr>
              <a:buFont typeface="Arial" panose="020B0604020202020204" pitchFamily="34" charset="0"/>
              <a:buChar char="•"/>
            </a:pPr>
            <a:r>
              <a:rPr lang="en-GB" sz="1800" b="1" dirty="0"/>
              <a:t>2 Chronicles 36:16-21</a:t>
            </a:r>
          </a:p>
          <a:p>
            <a:pPr>
              <a:buFont typeface="Arial" panose="020B0604020202020204" pitchFamily="34" charset="0"/>
              <a:buChar char="•"/>
            </a:pPr>
            <a:r>
              <a:rPr lang="en-GB" sz="1800" b="1" dirty="0"/>
              <a:t>Jeremiah 17:19-27</a:t>
            </a:r>
          </a:p>
          <a:p>
            <a:pPr>
              <a:buFont typeface="Arial" panose="020B0604020202020204" pitchFamily="34" charset="0"/>
              <a:buChar char="•"/>
            </a:pPr>
            <a:r>
              <a:rPr lang="en-GB" sz="1800" dirty="0"/>
              <a:t>During the days of Ancient Israel, God speaking through Moses warned the people of judgments to fall upon them, if they were to fall into </a:t>
            </a:r>
            <a:r>
              <a:rPr lang="en-GB" sz="1800" b="1" dirty="0"/>
              <a:t>apostasy &amp; disobedience</a:t>
            </a:r>
            <a:r>
              <a:rPr lang="en-GB" sz="1800" dirty="0"/>
              <a:t>. Through these judgements, the Israelites would be taken into captivity to their enemies, the land would be laid </a:t>
            </a:r>
            <a:r>
              <a:rPr lang="en-GB" sz="1800" b="1" dirty="0"/>
              <a:t>desolate</a:t>
            </a:r>
            <a:r>
              <a:rPr lang="en-GB" sz="1800" dirty="0"/>
              <a:t> and thus it </a:t>
            </a:r>
            <a:r>
              <a:rPr lang="en-GB" sz="1800" b="1" dirty="0"/>
              <a:t>would receive its Sabbath rest</a:t>
            </a:r>
            <a:r>
              <a:rPr lang="en-GB" sz="1800" dirty="0"/>
              <a:t>.</a:t>
            </a:r>
          </a:p>
          <a:p>
            <a:endParaRPr lang="en-GB" sz="1800" b="1" dirty="0"/>
          </a:p>
          <a:p>
            <a:pPr>
              <a:buFont typeface="Arial" panose="020B0604020202020204" pitchFamily="34" charset="0"/>
              <a:buChar char="•"/>
            </a:pPr>
            <a:endParaRPr lang="en-GB" sz="1800" b="1" dirty="0"/>
          </a:p>
          <a:p>
            <a:pPr>
              <a:buFont typeface="Arial" panose="020B0604020202020204" pitchFamily="34" charset="0"/>
              <a:buChar char="•"/>
            </a:pPr>
            <a:endParaRPr lang="en-GB" sz="1800" b="1" dirty="0"/>
          </a:p>
          <a:p>
            <a:pPr>
              <a:buFont typeface="Arial" panose="020B0604020202020204" pitchFamily="34" charset="0"/>
              <a:buChar char="•"/>
            </a:pPr>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7548839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p:cTn id="1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4">
                                            <p:txEl>
                                              <p:pRg st="2" end="2"/>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4">
                                            <p:txEl>
                                              <p:pRg st="3" end="3"/>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p:cTn id="27"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8"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9" dur="1000"/>
                                        <p:tgtEl>
                                          <p:spTgt spid="4">
                                            <p:txEl>
                                              <p:pRg st="4" end="4"/>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 calcmode="lin" valueType="num">
                                      <p:cBhvr>
                                        <p:cTn id="32"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4" dur="10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p:cTn id="39"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40"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41"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Foundation</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a:bodyPr>
          <a:lstStyle/>
          <a:p>
            <a:pPr>
              <a:buFont typeface="Arial" panose="020B0604020202020204" pitchFamily="34" charset="0"/>
              <a:buChar char="•"/>
            </a:pPr>
            <a:r>
              <a:rPr lang="en-GB" sz="1800" dirty="0"/>
              <a:t>These judgments came to pass in the days of Jeremiah the Prophet by the King of Babylon, Nebuchadnezzar.</a:t>
            </a:r>
          </a:p>
          <a:p>
            <a:pPr>
              <a:buFont typeface="Arial" panose="020B0604020202020204" pitchFamily="34" charset="0"/>
              <a:buChar char="•"/>
            </a:pPr>
            <a:r>
              <a:rPr lang="en-GB" sz="1800" dirty="0"/>
              <a:t>The nation of Jerusalem, continued to fall deeper and deeper into apostasy over the centuries, from the priest to the common people, only </a:t>
            </a:r>
            <a:r>
              <a:rPr lang="en-GB" sz="1800" b="1" dirty="0"/>
              <a:t>a remnant remained faithful</a:t>
            </a:r>
            <a:r>
              <a:rPr lang="en-GB" sz="1800" dirty="0"/>
              <a:t>. </a:t>
            </a:r>
          </a:p>
          <a:p>
            <a:pPr>
              <a:buFont typeface="Arial" panose="020B0604020202020204" pitchFamily="34" charset="0"/>
              <a:buChar char="•"/>
            </a:pPr>
            <a:r>
              <a:rPr lang="en-GB" sz="1800" dirty="0"/>
              <a:t>God sent Prophets to warn the people to turn from their evil ways, but the people, spurred on by their </a:t>
            </a:r>
            <a:r>
              <a:rPr lang="en-GB" sz="1800" b="1" dirty="0"/>
              <a:t>apostate leaders</a:t>
            </a:r>
            <a:r>
              <a:rPr lang="en-GB" sz="1800" dirty="0"/>
              <a:t>, persecuted and killed God’s messengers.</a:t>
            </a:r>
          </a:p>
          <a:p>
            <a:pPr>
              <a:buFont typeface="Arial" panose="020B0604020202020204" pitchFamily="34" charset="0"/>
              <a:buChar char="•"/>
            </a:pPr>
            <a:r>
              <a:rPr lang="en-GB" sz="1800" dirty="0"/>
              <a:t>The greatest of these apostasies was the total </a:t>
            </a:r>
            <a:r>
              <a:rPr lang="en-GB" sz="1800" b="1" u="sng" dirty="0"/>
              <a:t>desecration of the Sabbath</a:t>
            </a:r>
            <a:r>
              <a:rPr lang="en-GB" sz="1800" dirty="0"/>
              <a:t>, and </a:t>
            </a:r>
            <a:r>
              <a:rPr lang="en-GB" sz="1800" b="1" u="sng" dirty="0"/>
              <a:t>the exaltation of sun worship</a:t>
            </a:r>
            <a:r>
              <a:rPr lang="en-GB" sz="1800" u="sng" dirty="0"/>
              <a:t> </a:t>
            </a:r>
            <a:r>
              <a:rPr lang="en-GB" sz="1800" dirty="0"/>
              <a:t>among God’s people, </a:t>
            </a:r>
            <a:r>
              <a:rPr lang="en-GB" sz="1800" b="1" dirty="0"/>
              <a:t>Jeremiah 17:19-27; Ezekiel 8:15-16. </a:t>
            </a:r>
          </a:p>
          <a:p>
            <a:pPr>
              <a:buFont typeface="Arial" panose="020B0604020202020204" pitchFamily="34" charset="0"/>
              <a:buChar char="•"/>
            </a:pPr>
            <a:r>
              <a:rPr lang="en-GB" sz="1800" dirty="0"/>
              <a:t>As a result, God caused Jerusalem &amp; the Temple to be destroyed; most of the people were then taken into captivity for 70 years in Babylon and the land was now able to enjoy </a:t>
            </a:r>
            <a:r>
              <a:rPr lang="en-GB" sz="1800" b="1" dirty="0"/>
              <a:t>its Sabbath rest.</a:t>
            </a:r>
          </a:p>
          <a:p>
            <a:pPr>
              <a:buFont typeface="Arial" panose="020B0604020202020204" pitchFamily="34" charset="0"/>
              <a:buChar char="•"/>
            </a:pPr>
            <a:endParaRPr lang="en-GB" sz="1800" dirty="0"/>
          </a:p>
          <a:p>
            <a:endParaRPr lang="en-GB" sz="1800" b="1" dirty="0"/>
          </a:p>
          <a:p>
            <a:pPr>
              <a:buFont typeface="Arial" panose="020B0604020202020204" pitchFamily="34" charset="0"/>
              <a:buChar char="•"/>
            </a:pPr>
            <a:endParaRPr lang="en-GB" sz="1800" b="1" dirty="0"/>
          </a:p>
          <a:p>
            <a:pPr>
              <a:buFont typeface="Arial" panose="020B0604020202020204" pitchFamily="34" charset="0"/>
              <a:buChar char="•"/>
            </a:pPr>
            <a:endParaRPr lang="en-GB" sz="1800" b="1" dirty="0"/>
          </a:p>
          <a:p>
            <a:pPr>
              <a:buFont typeface="Arial" panose="020B0604020202020204" pitchFamily="34" charset="0"/>
              <a:buChar char="•"/>
            </a:pPr>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26272435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p:tgtEl>
                                          <p:spTgt spid="4">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Foundation</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fontScale="92500" lnSpcReduction="10000"/>
          </a:bodyPr>
          <a:lstStyle/>
          <a:p>
            <a:pPr>
              <a:buFont typeface="Arial" panose="020B0604020202020204" pitchFamily="34" charset="0"/>
              <a:buChar char="•"/>
            </a:pPr>
            <a:r>
              <a:rPr lang="en-GB" sz="1800" b="1" dirty="0"/>
              <a:t>1 Corinthians 10:11; Ecclesiastes 1:9</a:t>
            </a:r>
          </a:p>
          <a:p>
            <a:pPr>
              <a:buFont typeface="Arial" panose="020B0604020202020204" pitchFamily="34" charset="0"/>
              <a:buChar char="•"/>
            </a:pPr>
            <a:r>
              <a:rPr lang="en-GB" sz="1800" dirty="0"/>
              <a:t>This experience of Ancient Israel, will be repeated on a global scale just before Christ comes the Second Time. </a:t>
            </a:r>
          </a:p>
          <a:p>
            <a:pPr>
              <a:buFont typeface="Arial" panose="020B0604020202020204" pitchFamily="34" charset="0"/>
              <a:buChar char="•"/>
            </a:pPr>
            <a:r>
              <a:rPr lang="en-GB" sz="1800" dirty="0"/>
              <a:t>The final issue at the end of time will be the </a:t>
            </a:r>
            <a:r>
              <a:rPr lang="en-GB" sz="1800" b="1" dirty="0"/>
              <a:t>Sabbath/Sunday </a:t>
            </a:r>
            <a:r>
              <a:rPr lang="en-GB" sz="1800" dirty="0"/>
              <a:t>issue, as we will see in our study on the </a:t>
            </a:r>
            <a:r>
              <a:rPr lang="en-GB" sz="1800" b="1" dirty="0"/>
              <a:t>Seal of God</a:t>
            </a:r>
            <a:r>
              <a:rPr lang="en-GB" sz="1800" dirty="0"/>
              <a:t>. The final conflict will be between </a:t>
            </a:r>
            <a:r>
              <a:rPr lang="en-GB" sz="1800" b="1" dirty="0"/>
              <a:t>the Seal of God vs. the mark of the beast. </a:t>
            </a:r>
          </a:p>
          <a:p>
            <a:pPr>
              <a:buFont typeface="Arial" panose="020B0604020202020204" pitchFamily="34" charset="0"/>
              <a:buChar char="•"/>
            </a:pPr>
            <a:r>
              <a:rPr lang="en-GB" sz="1800" dirty="0"/>
              <a:t>The majority of the world will be on the side of the beast and receives its mark. Practically the entire world will be desecrating the Sabbath of the Lord and exalting Sunday when it is made law in the land via the image of the beast.</a:t>
            </a:r>
          </a:p>
          <a:p>
            <a:pPr>
              <a:buFont typeface="Arial" panose="020B0604020202020204" pitchFamily="34" charset="0"/>
              <a:buChar char="•"/>
            </a:pPr>
            <a:r>
              <a:rPr lang="en-GB" sz="1800" dirty="0"/>
              <a:t>Only </a:t>
            </a:r>
            <a:r>
              <a:rPr lang="en-GB" sz="1800" b="1" dirty="0"/>
              <a:t>a Remnant shall remain faithful </a:t>
            </a:r>
            <a:r>
              <a:rPr lang="en-GB" sz="1800" dirty="0"/>
              <a:t>[as it was in Jeremiah &amp; Ezekiel’s day], and when Christ shall come, to take His saints, along with the dead in Christ, He shall destroy the wicked inhabitants of the earth, just as Jerusalem was destroyed in times past, and for </a:t>
            </a:r>
            <a:r>
              <a:rPr lang="en-GB" sz="1800" b="1" dirty="0"/>
              <a:t>1000</a:t>
            </a:r>
            <a:r>
              <a:rPr lang="en-GB" sz="1800" dirty="0"/>
              <a:t> </a:t>
            </a:r>
            <a:r>
              <a:rPr lang="en-GB" sz="1800" b="1" dirty="0"/>
              <a:t>years</a:t>
            </a:r>
            <a:r>
              <a:rPr lang="en-GB" sz="1800" dirty="0"/>
              <a:t>, the earth shall be left </a:t>
            </a:r>
            <a:r>
              <a:rPr lang="en-GB" sz="1800" b="1" dirty="0"/>
              <a:t>desolate [without form &amp; void]</a:t>
            </a:r>
            <a:r>
              <a:rPr lang="en-GB" sz="1800" dirty="0"/>
              <a:t> and it shall enjoy its Sabbath rest, in preparation for the creation of </a:t>
            </a:r>
            <a:r>
              <a:rPr lang="en-GB" sz="1800" b="1" dirty="0"/>
              <a:t>the New Earth</a:t>
            </a:r>
            <a:r>
              <a:rPr lang="en-GB" sz="1800" dirty="0"/>
              <a:t>.</a:t>
            </a:r>
          </a:p>
          <a:p>
            <a:pPr>
              <a:buFont typeface="Arial" panose="020B0604020202020204" pitchFamily="34" charset="0"/>
              <a:buChar char="•"/>
            </a:pPr>
            <a:endParaRPr lang="en-GB" sz="1800" dirty="0"/>
          </a:p>
          <a:p>
            <a:pPr>
              <a:buFont typeface="Arial" panose="020B0604020202020204" pitchFamily="34" charset="0"/>
              <a:buChar char="•"/>
            </a:pPr>
            <a:endParaRPr lang="en-GB" sz="1800" b="1" dirty="0"/>
          </a:p>
          <a:p>
            <a:pPr>
              <a:buFont typeface="Arial" panose="020B0604020202020204" pitchFamily="34" charset="0"/>
              <a:buChar char="•"/>
            </a:pPr>
            <a:endParaRPr lang="en-GB" sz="1800" b="1" dirty="0"/>
          </a:p>
          <a:p>
            <a:pPr>
              <a:buFont typeface="Arial" panose="020B0604020202020204" pitchFamily="34" charset="0"/>
              <a:buChar char="•"/>
            </a:pPr>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6805243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dissolve">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additive="base">
                                        <p:cTn id="24"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checkerboard(across)">
                                      <p:cBhvr>
                                        <p:cTn id="30"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450227" cy="5610412"/>
          </a:xfrm>
        </p:spPr>
        <p:txBody>
          <a:bodyPr vert="horz" lIns="91440" tIns="45720" rIns="91440" bIns="45720" rtlCol="0">
            <a:normAutofit fontScale="92500"/>
          </a:bodyPr>
          <a:lstStyle/>
          <a:p>
            <a:pPr>
              <a:buFont typeface="Arial" panose="020B0604020202020204" pitchFamily="34" charset="0"/>
              <a:buChar char="•"/>
            </a:pPr>
            <a:r>
              <a:rPr lang="en-GB" sz="1800" b="1" dirty="0"/>
              <a:t>Q. </a:t>
            </a:r>
            <a:r>
              <a:rPr lang="en-GB" sz="1800" dirty="0"/>
              <a:t>After John, in vision, sees Christ come the Second Time, what does he see next? </a:t>
            </a:r>
            <a:r>
              <a:rPr lang="en-GB" sz="1800" b="1" dirty="0"/>
              <a:t>Read Revelation 20:1-3 </a:t>
            </a:r>
            <a:r>
              <a:rPr lang="en-GB" sz="1800" dirty="0"/>
              <a:t>[context is seen in Revelation 19]</a:t>
            </a:r>
          </a:p>
          <a:p>
            <a:pPr>
              <a:buFont typeface="Arial" panose="020B0604020202020204" pitchFamily="34" charset="0"/>
              <a:buChar char="•"/>
            </a:pPr>
            <a:r>
              <a:rPr lang="en-GB" sz="1800" b="1" dirty="0"/>
              <a:t>A. </a:t>
            </a:r>
            <a:r>
              <a:rPr lang="en-GB" sz="1800" dirty="0"/>
              <a:t>He sees </a:t>
            </a:r>
            <a:r>
              <a:rPr lang="en-GB" sz="1800" dirty="0" err="1"/>
              <a:t>satan</a:t>
            </a:r>
            <a:r>
              <a:rPr lang="en-GB" sz="1800" dirty="0"/>
              <a:t> being bound by a great </a:t>
            </a:r>
            <a:r>
              <a:rPr lang="en-GB" sz="1800" b="1" dirty="0"/>
              <a:t>chain</a:t>
            </a:r>
            <a:r>
              <a:rPr lang="en-GB" sz="1800" dirty="0"/>
              <a:t> in a </a:t>
            </a:r>
            <a:r>
              <a:rPr lang="en-GB" sz="1800" b="1" dirty="0"/>
              <a:t>bottomless pit/abyss</a:t>
            </a:r>
            <a:r>
              <a:rPr lang="en-GB" sz="1800" dirty="0"/>
              <a:t> for </a:t>
            </a:r>
            <a:r>
              <a:rPr lang="en-GB" sz="1800" b="1" dirty="0"/>
              <a:t>1000 years</a:t>
            </a:r>
            <a:r>
              <a:rPr lang="en-GB" sz="1800" dirty="0"/>
              <a:t>.</a:t>
            </a:r>
          </a:p>
          <a:p>
            <a:pPr>
              <a:buFont typeface="Arial" panose="020B0604020202020204" pitchFamily="34" charset="0"/>
              <a:buChar char="•"/>
            </a:pPr>
            <a:r>
              <a:rPr lang="en-GB" sz="1800" b="1" dirty="0"/>
              <a:t>Q. </a:t>
            </a:r>
            <a:r>
              <a:rPr lang="en-GB" sz="1800" dirty="0"/>
              <a:t>What is the result of </a:t>
            </a:r>
            <a:r>
              <a:rPr lang="en-GB" sz="1800" dirty="0" err="1"/>
              <a:t>satan</a:t>
            </a:r>
            <a:r>
              <a:rPr lang="en-GB" sz="1800" dirty="0"/>
              <a:t> being bound? </a:t>
            </a:r>
            <a:r>
              <a:rPr lang="en-GB" sz="1800" b="1" dirty="0"/>
              <a:t>Read Revelation 20:3</a:t>
            </a:r>
            <a:endParaRPr lang="en-GB" sz="1800" dirty="0"/>
          </a:p>
          <a:p>
            <a:pPr>
              <a:buFont typeface="Arial" panose="020B0604020202020204" pitchFamily="34" charset="0"/>
              <a:buChar char="•"/>
            </a:pPr>
            <a:r>
              <a:rPr lang="en-GB" sz="1800" b="1" dirty="0"/>
              <a:t>A. </a:t>
            </a:r>
            <a:r>
              <a:rPr lang="en-GB" sz="1800" dirty="0"/>
              <a:t>He is no longer able to deceive or tempt humanity during this period of </a:t>
            </a:r>
            <a:r>
              <a:rPr lang="en-GB" sz="1800" b="1" dirty="0"/>
              <a:t>1000 years</a:t>
            </a:r>
            <a:r>
              <a:rPr lang="en-GB" sz="1800" dirty="0"/>
              <a:t>.</a:t>
            </a:r>
          </a:p>
          <a:p>
            <a:pPr>
              <a:buFont typeface="Arial" panose="020B0604020202020204" pitchFamily="34" charset="0"/>
              <a:buChar char="•"/>
            </a:pPr>
            <a:r>
              <a:rPr lang="en-GB" sz="1800" b="1" dirty="0"/>
              <a:t>Q</a:t>
            </a:r>
            <a:r>
              <a:rPr lang="en-GB" sz="1800" dirty="0"/>
              <a:t>. Why is he no longer able to tempt or deceive anyone?</a:t>
            </a:r>
          </a:p>
          <a:p>
            <a:pPr>
              <a:buFont typeface="Arial" panose="020B0604020202020204" pitchFamily="34" charset="0"/>
              <a:buChar char="•"/>
            </a:pPr>
            <a:r>
              <a:rPr lang="en-GB" sz="1800" b="1" dirty="0"/>
              <a:t>A. There is no one to tempt</a:t>
            </a:r>
            <a:r>
              <a:rPr lang="en-GB" sz="1800" dirty="0"/>
              <a:t>. When Christ came, the righteous were taken up to meet Him in the air and the </a:t>
            </a:r>
            <a:r>
              <a:rPr lang="en-GB" sz="1800" b="1" dirty="0"/>
              <a:t>living unrighteous </a:t>
            </a:r>
            <a:r>
              <a:rPr lang="en-GB" sz="1800" dirty="0"/>
              <a:t>were slain by His brightness &amp; glory. The previous dead who were not resurrected remain dead</a:t>
            </a:r>
            <a:r>
              <a:rPr lang="en-GB" sz="1800" b="1" dirty="0"/>
              <a:t>. There is </a:t>
            </a:r>
            <a:r>
              <a:rPr lang="en-GB" sz="1800" b="1" dirty="0" err="1"/>
              <a:t>noone</a:t>
            </a:r>
            <a:r>
              <a:rPr lang="en-GB" sz="1800" b="1" dirty="0"/>
              <a:t> living on the earth at this time. </a:t>
            </a:r>
          </a:p>
          <a:p>
            <a:pPr>
              <a:buFont typeface="Arial" panose="020B0604020202020204" pitchFamily="34" charset="0"/>
              <a:buChar char="•"/>
            </a:pPr>
            <a:r>
              <a:rPr lang="en-GB" sz="1800" b="1" dirty="0"/>
              <a:t>1 Thessalonians 4:16,17; 2 Thessalonians 1:7-10; Jeremiah 25:33</a:t>
            </a:r>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7978979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blinds(horizontal)">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circle(in)">
                                      <p:cBhvr>
                                        <p:cTn id="29" dur="1250"/>
                                        <p:tgtEl>
                                          <p:spTgt spid="4">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12" fill="hold" nodeType="click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strips(downLeft)">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12"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strips(downLeft)">
                                      <p:cBhvr>
                                        <p:cTn id="3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67377" y="1126717"/>
            <a:ext cx="7190071" cy="5610412"/>
          </a:xfrm>
        </p:spPr>
        <p:txBody>
          <a:bodyPr vert="horz" lIns="91440" tIns="45720" rIns="91440" bIns="45720" rtlCol="0">
            <a:normAutofit/>
          </a:bodyPr>
          <a:lstStyle/>
          <a:p>
            <a:r>
              <a:rPr lang="en-GB" sz="1800" b="1" dirty="0"/>
              <a:t>Q. </a:t>
            </a:r>
            <a:r>
              <a:rPr lang="en-GB" sz="1800" dirty="0"/>
              <a:t>What event begins the period of 1000 years?</a:t>
            </a:r>
          </a:p>
          <a:p>
            <a:pPr marL="342900" indent="-342900">
              <a:buAutoNum type="alphaUcPeriod"/>
            </a:pPr>
            <a:r>
              <a:rPr lang="en-GB" sz="1800" dirty="0"/>
              <a:t>The Second Coming of Christ. </a:t>
            </a:r>
            <a:r>
              <a:rPr lang="en-GB" sz="1800" b="1" dirty="0"/>
              <a:t>Read Revelation 20:4,6; 3:21</a:t>
            </a:r>
          </a:p>
          <a:p>
            <a:pPr marL="342900" indent="-342900">
              <a:buAutoNum type="alphaUcPeriod"/>
            </a:pPr>
            <a:r>
              <a:rPr lang="en-GB" sz="1800" dirty="0"/>
              <a:t>Those who were </a:t>
            </a:r>
            <a:r>
              <a:rPr lang="en-GB" sz="1800" b="1" dirty="0"/>
              <a:t>martyred</a:t>
            </a:r>
            <a:r>
              <a:rPr lang="en-GB" sz="1800" dirty="0"/>
              <a:t> for their faith for refusing to worship the beast, John sees these saints </a:t>
            </a:r>
            <a:r>
              <a:rPr lang="en-GB" sz="1800" b="1" dirty="0"/>
              <a:t>now resurrected </a:t>
            </a:r>
            <a:r>
              <a:rPr lang="en-GB" sz="1800" dirty="0"/>
              <a:t>and sitting upon thrones reigning with Christ. </a:t>
            </a:r>
          </a:p>
          <a:p>
            <a:r>
              <a:rPr lang="en-GB" sz="1800" b="1" dirty="0"/>
              <a:t>The question is when were these saints resurrected?</a:t>
            </a:r>
          </a:p>
          <a:p>
            <a:r>
              <a:rPr lang="en-GB" sz="1800" dirty="0"/>
              <a:t>“For the Lord himself shall descend from heaven with a shout, with the voice of the archangel, and with the trump of God: and </a:t>
            </a:r>
            <a:r>
              <a:rPr lang="en-GB" sz="1800" b="1" u="sng" dirty="0"/>
              <a:t>the dead in Christ shall rise first</a:t>
            </a:r>
            <a:r>
              <a:rPr lang="en-GB" sz="1800" dirty="0"/>
              <a:t>.” </a:t>
            </a:r>
            <a:r>
              <a:rPr lang="en-GB" sz="1800" b="1" dirty="0"/>
              <a:t>1 Thessalonians 4:16</a:t>
            </a:r>
          </a:p>
          <a:p>
            <a:r>
              <a:rPr lang="en-GB" sz="1800" b="1" dirty="0"/>
              <a:t>Also Read: Revelation 20:5-6; John 5:28-29</a:t>
            </a:r>
          </a:p>
          <a:p>
            <a:r>
              <a:rPr lang="en-GB" sz="1800" dirty="0"/>
              <a:t>- The </a:t>
            </a:r>
            <a:r>
              <a:rPr lang="en-GB" sz="1800" b="1" dirty="0"/>
              <a:t>First Resurrection </a:t>
            </a:r>
            <a:r>
              <a:rPr lang="en-GB" sz="1800" dirty="0"/>
              <a:t>takes place at the Second Coming of Christ. </a:t>
            </a:r>
          </a:p>
          <a:p>
            <a:r>
              <a:rPr lang="en-GB" sz="1800" dirty="0"/>
              <a:t>- The </a:t>
            </a:r>
            <a:r>
              <a:rPr lang="en-GB" sz="1800" b="1" dirty="0"/>
              <a:t>Second Resurrection </a:t>
            </a:r>
            <a:r>
              <a:rPr lang="en-GB" sz="1800" dirty="0"/>
              <a:t>takes place after the period of </a:t>
            </a:r>
            <a:r>
              <a:rPr lang="en-GB" sz="1800" b="1" dirty="0"/>
              <a:t>1000 years.</a:t>
            </a:r>
            <a:endParaRPr lang="en-GB" sz="1800" dirty="0"/>
          </a:p>
          <a:p>
            <a:endParaRPr lang="en-GB" sz="1800" dirty="0"/>
          </a:p>
          <a:p>
            <a:pPr>
              <a:buFont typeface="Arial" panose="020B0604020202020204" pitchFamily="34" charset="0"/>
              <a:buChar char="•"/>
            </a:pPr>
            <a:endParaRPr lang="en-GB" sz="1800" b="1" dirty="0"/>
          </a:p>
          <a:p>
            <a:pPr>
              <a:buFont typeface="Arial" panose="020B0604020202020204" pitchFamily="34" charset="0"/>
              <a:buChar char="•"/>
            </a:pPr>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7878378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p:cTn id="29"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anim calcmode="lin" valueType="num">
                                      <p:cBhvr>
                                        <p:cTn id="36"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8" dur="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1000"/>
                                        <p:tgtEl>
                                          <p:spTgt spid="4">
                                            <p:txEl>
                                              <p:pRg st="6" end="6"/>
                                            </p:txEl>
                                          </p:spTgt>
                                        </p:tgtEl>
                                      </p:cBhvr>
                                    </p:animEffect>
                                    <p:anim calcmode="lin" valueType="num">
                                      <p:cBhvr>
                                        <p:cTn id="4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fade">
                                      <p:cBhvr>
                                        <p:cTn id="50" dur="1000"/>
                                        <p:tgtEl>
                                          <p:spTgt spid="4">
                                            <p:txEl>
                                              <p:pRg st="7" end="7"/>
                                            </p:txEl>
                                          </p:spTgt>
                                        </p:tgtEl>
                                      </p:cBhvr>
                                    </p:animEffect>
                                    <p:anim calcmode="lin" valueType="num">
                                      <p:cBhvr>
                                        <p:cTn id="5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506627" y="1126717"/>
            <a:ext cx="6724490" cy="5610412"/>
          </a:xfrm>
        </p:spPr>
        <p:txBody>
          <a:bodyPr vert="horz" lIns="91440" tIns="45720" rIns="91440" bIns="45720" rtlCol="0">
            <a:normAutofit/>
          </a:bodyPr>
          <a:lstStyle/>
          <a:p>
            <a:endParaRPr lang="en-GB" sz="1800" dirty="0"/>
          </a:p>
          <a:p>
            <a:pPr>
              <a:buFont typeface="Arial" panose="020B0604020202020204" pitchFamily="34" charset="0"/>
              <a:buChar char="•"/>
            </a:pPr>
            <a:endParaRPr lang="en-GB" sz="1800" b="1" dirty="0"/>
          </a:p>
          <a:p>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6736" y="0"/>
            <a:ext cx="4846320" cy="6857990"/>
          </a:xfrm>
          <a:prstGeom prst="rect">
            <a:avLst/>
          </a:prstGeom>
        </p:spPr>
      </p:pic>
      <p:sp>
        <p:nvSpPr>
          <p:cNvPr id="3" name="Minus 2">
            <a:extLst>
              <a:ext uri="{FF2B5EF4-FFF2-40B4-BE49-F238E27FC236}">
                <a16:creationId xmlns:a16="http://schemas.microsoft.com/office/drawing/2014/main" id="{DF12A64E-0AD9-B264-AD4B-0CEF950AA473}"/>
              </a:ext>
            </a:extLst>
          </p:cNvPr>
          <p:cNvSpPr/>
          <p:nvPr/>
        </p:nvSpPr>
        <p:spPr>
          <a:xfrm>
            <a:off x="496465" y="4284595"/>
            <a:ext cx="6542137" cy="204214"/>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Up Arrow 6">
            <a:extLst>
              <a:ext uri="{FF2B5EF4-FFF2-40B4-BE49-F238E27FC236}">
                <a16:creationId xmlns:a16="http://schemas.microsoft.com/office/drawing/2014/main" id="{BB8BF49F-F2F6-EA92-7402-FE49751FD1A5}"/>
              </a:ext>
            </a:extLst>
          </p:cNvPr>
          <p:cNvSpPr/>
          <p:nvPr/>
        </p:nvSpPr>
        <p:spPr>
          <a:xfrm>
            <a:off x="1342401" y="3704657"/>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Up Arrow 8">
            <a:extLst>
              <a:ext uri="{FF2B5EF4-FFF2-40B4-BE49-F238E27FC236}">
                <a16:creationId xmlns:a16="http://schemas.microsoft.com/office/drawing/2014/main" id="{0600702D-5DC8-1E5E-AACF-2CAB89C36976}"/>
              </a:ext>
            </a:extLst>
          </p:cNvPr>
          <p:cNvSpPr/>
          <p:nvPr/>
        </p:nvSpPr>
        <p:spPr>
          <a:xfrm>
            <a:off x="2420206" y="2534446"/>
            <a:ext cx="72898" cy="182329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Up Arrow 9">
            <a:extLst>
              <a:ext uri="{FF2B5EF4-FFF2-40B4-BE49-F238E27FC236}">
                <a16:creationId xmlns:a16="http://schemas.microsoft.com/office/drawing/2014/main" id="{7506A910-EB17-7D3A-7F10-B087D875D625}"/>
              </a:ext>
            </a:extLst>
          </p:cNvPr>
          <p:cNvSpPr/>
          <p:nvPr/>
        </p:nvSpPr>
        <p:spPr>
          <a:xfrm>
            <a:off x="3557043" y="3658596"/>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Up Arrow 10">
            <a:extLst>
              <a:ext uri="{FF2B5EF4-FFF2-40B4-BE49-F238E27FC236}">
                <a16:creationId xmlns:a16="http://schemas.microsoft.com/office/drawing/2014/main" id="{67C6C1F1-7821-CE4A-6AC2-32FAC2D5809D}"/>
              </a:ext>
            </a:extLst>
          </p:cNvPr>
          <p:cNvSpPr/>
          <p:nvPr/>
        </p:nvSpPr>
        <p:spPr>
          <a:xfrm flipH="1">
            <a:off x="4679512" y="2794086"/>
            <a:ext cx="45719" cy="159261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a:extLst>
              <a:ext uri="{FF2B5EF4-FFF2-40B4-BE49-F238E27FC236}">
                <a16:creationId xmlns:a16="http://schemas.microsoft.com/office/drawing/2014/main" id="{511960C8-4C5E-EC9A-BE19-21F68FB0B440}"/>
              </a:ext>
            </a:extLst>
          </p:cNvPr>
          <p:cNvSpPr/>
          <p:nvPr/>
        </p:nvSpPr>
        <p:spPr>
          <a:xfrm>
            <a:off x="6151862" y="3708151"/>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69D4D28-6E9A-C88B-ED84-DD812A70821B}"/>
              </a:ext>
            </a:extLst>
          </p:cNvPr>
          <p:cNvSpPr/>
          <p:nvPr/>
        </p:nvSpPr>
        <p:spPr>
          <a:xfrm>
            <a:off x="727341" y="2807710"/>
            <a:ext cx="1257852" cy="8468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Last Plague</a:t>
            </a:r>
          </a:p>
        </p:txBody>
      </p:sp>
      <p:sp>
        <p:nvSpPr>
          <p:cNvPr id="16" name="Oval 15">
            <a:extLst>
              <a:ext uri="{FF2B5EF4-FFF2-40B4-BE49-F238E27FC236}">
                <a16:creationId xmlns:a16="http://schemas.microsoft.com/office/drawing/2014/main" id="{778A5409-BF80-2086-6D1A-9C05F6DBAEA1}"/>
              </a:ext>
            </a:extLst>
          </p:cNvPr>
          <p:cNvSpPr/>
          <p:nvPr/>
        </p:nvSpPr>
        <p:spPr>
          <a:xfrm>
            <a:off x="1725597" y="1411355"/>
            <a:ext cx="1484409" cy="10752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Christ Comes</a:t>
            </a:r>
          </a:p>
        </p:txBody>
      </p:sp>
      <p:sp>
        <p:nvSpPr>
          <p:cNvPr id="17" name="Oval 16">
            <a:extLst>
              <a:ext uri="{FF2B5EF4-FFF2-40B4-BE49-F238E27FC236}">
                <a16:creationId xmlns:a16="http://schemas.microsoft.com/office/drawing/2014/main" id="{A8568BED-F482-57CD-8971-6E00D5F80AC0}"/>
              </a:ext>
            </a:extLst>
          </p:cNvPr>
          <p:cNvSpPr/>
          <p:nvPr/>
        </p:nvSpPr>
        <p:spPr>
          <a:xfrm>
            <a:off x="2838502" y="2335774"/>
            <a:ext cx="1462703" cy="12941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Dead in Christ</a:t>
            </a:r>
          </a:p>
          <a:p>
            <a:pPr algn="ctr"/>
            <a:r>
              <a:rPr lang="en-GB" dirty="0"/>
              <a:t>Raised</a:t>
            </a:r>
          </a:p>
        </p:txBody>
      </p:sp>
      <p:sp>
        <p:nvSpPr>
          <p:cNvPr id="18" name="Oval 17">
            <a:extLst>
              <a:ext uri="{FF2B5EF4-FFF2-40B4-BE49-F238E27FC236}">
                <a16:creationId xmlns:a16="http://schemas.microsoft.com/office/drawing/2014/main" id="{15C16618-E25F-A5A7-8262-42509EAD3A53}"/>
              </a:ext>
            </a:extLst>
          </p:cNvPr>
          <p:cNvSpPr/>
          <p:nvPr/>
        </p:nvSpPr>
        <p:spPr>
          <a:xfrm>
            <a:off x="5221300" y="2499044"/>
            <a:ext cx="1829048" cy="112124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Wicked Perish &amp; Satan Bound </a:t>
            </a:r>
          </a:p>
        </p:txBody>
      </p:sp>
      <p:sp>
        <p:nvSpPr>
          <p:cNvPr id="19" name="Oval 18">
            <a:extLst>
              <a:ext uri="{FF2B5EF4-FFF2-40B4-BE49-F238E27FC236}">
                <a16:creationId xmlns:a16="http://schemas.microsoft.com/office/drawing/2014/main" id="{CBC505D7-008D-F080-B773-2601B3ABED78}"/>
              </a:ext>
            </a:extLst>
          </p:cNvPr>
          <p:cNvSpPr/>
          <p:nvPr/>
        </p:nvSpPr>
        <p:spPr>
          <a:xfrm>
            <a:off x="3569416" y="1260441"/>
            <a:ext cx="2154373" cy="125448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Living &amp; Resurrected Saints Ascend</a:t>
            </a:r>
          </a:p>
        </p:txBody>
      </p:sp>
      <p:sp>
        <p:nvSpPr>
          <p:cNvPr id="20" name="Left-right Arrow 19">
            <a:extLst>
              <a:ext uri="{FF2B5EF4-FFF2-40B4-BE49-F238E27FC236}">
                <a16:creationId xmlns:a16="http://schemas.microsoft.com/office/drawing/2014/main" id="{B997A8EF-572E-73F8-830C-CA2335005149}"/>
              </a:ext>
            </a:extLst>
          </p:cNvPr>
          <p:cNvSpPr/>
          <p:nvPr/>
        </p:nvSpPr>
        <p:spPr>
          <a:xfrm>
            <a:off x="1205712" y="4751200"/>
            <a:ext cx="5136379" cy="130856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AT THE SECOND COMING</a:t>
            </a:r>
          </a:p>
          <a:p>
            <a:pPr algn="ctr"/>
            <a:r>
              <a:rPr lang="en-GB" dirty="0"/>
              <a:t>Beginning of the 1000 years</a:t>
            </a:r>
          </a:p>
        </p:txBody>
      </p:sp>
    </p:spTree>
    <p:custDataLst>
      <p:tags r:id="rId1"/>
    </p:custDataLst>
    <p:extLst>
      <p:ext uri="{BB962C8B-B14F-4D97-AF65-F5344CB8AC3E}">
        <p14:creationId xmlns:p14="http://schemas.microsoft.com/office/powerpoint/2010/main" val="27625376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1000" fill="hold"/>
                                        <p:tgtEl>
                                          <p:spTgt spid="16"/>
                                        </p:tgtEl>
                                        <p:attrNameLst>
                                          <p:attrName>ppt_w</p:attrName>
                                        </p:attrNameLst>
                                      </p:cBhvr>
                                      <p:tavLst>
                                        <p:tav tm="0">
                                          <p:val>
                                            <p:fltVal val="0"/>
                                          </p:val>
                                        </p:tav>
                                        <p:tav tm="100000">
                                          <p:val>
                                            <p:strVal val="#ppt_w"/>
                                          </p:val>
                                        </p:tav>
                                      </p:tavLst>
                                    </p:anim>
                                    <p:anim calcmode="lin" valueType="num">
                                      <p:cBhvr>
                                        <p:cTn id="16" dur="1000" fill="hold"/>
                                        <p:tgtEl>
                                          <p:spTgt spid="16"/>
                                        </p:tgtEl>
                                        <p:attrNameLst>
                                          <p:attrName>ppt_h</p:attrName>
                                        </p:attrNameLst>
                                      </p:cBhvr>
                                      <p:tavLst>
                                        <p:tav tm="0">
                                          <p:val>
                                            <p:fltVal val="0"/>
                                          </p:val>
                                        </p:tav>
                                        <p:tav tm="100000">
                                          <p:val>
                                            <p:strVal val="#ppt_h"/>
                                          </p:val>
                                        </p:tav>
                                      </p:tavLst>
                                    </p:anim>
                                    <p:anim calcmode="lin" valueType="num">
                                      <p:cBhvr>
                                        <p:cTn id="17" dur="1000" fill="hold"/>
                                        <p:tgtEl>
                                          <p:spTgt spid="16"/>
                                        </p:tgtEl>
                                        <p:attrNameLst>
                                          <p:attrName>style.rotation</p:attrName>
                                        </p:attrNameLst>
                                      </p:cBhvr>
                                      <p:tavLst>
                                        <p:tav tm="0">
                                          <p:val>
                                            <p:fltVal val="90"/>
                                          </p:val>
                                        </p:tav>
                                        <p:tav tm="100000">
                                          <p:val>
                                            <p:fltVal val="0"/>
                                          </p:val>
                                        </p:tav>
                                      </p:tavLst>
                                    </p:anim>
                                    <p:animEffect transition="in" filter="fade">
                                      <p:cBhvr>
                                        <p:cTn id="18" dur="1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43"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
                                        <p:tgtEl>
                                          <p:spTgt spid="17"/>
                                        </p:tgtEl>
                                      </p:cBhvr>
                                    </p:animEffect>
                                    <p:anim calcmode="lin" valueType="num">
                                      <p:cBhvr>
                                        <p:cTn id="24" dur="400" fill="hold"/>
                                        <p:tgtEl>
                                          <p:spTgt spid="17"/>
                                        </p:tgtEl>
                                        <p:attrNameLst>
                                          <p:attrName>ppt_x</p:attrName>
                                        </p:attrNameLst>
                                      </p:cBhvr>
                                      <p:tavLst>
                                        <p:tav tm="0">
                                          <p:val>
                                            <p:strVal val="#ppt_x"/>
                                          </p:val>
                                        </p:tav>
                                        <p:tav tm="100000">
                                          <p:val>
                                            <p:strVal val="#ppt_x"/>
                                          </p:val>
                                        </p:tav>
                                      </p:tavLst>
                                    </p:anim>
                                    <p:anim calcmode="lin" valueType="num">
                                      <p:cBhvr>
                                        <p:cTn id="25" dur="400" fill="hold"/>
                                        <p:tgtEl>
                                          <p:spTgt spid="17"/>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1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1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fltVal val="0"/>
                                          </p:val>
                                        </p:tav>
                                        <p:tav tm="100000">
                                          <p:val>
                                            <p:strVal val="#ppt_w"/>
                                          </p:val>
                                        </p:tav>
                                      </p:tavLst>
                                    </p:anim>
                                    <p:anim calcmode="lin" valueType="num">
                                      <p:cBhvr>
                                        <p:cTn id="40" dur="1000" fill="hold"/>
                                        <p:tgtEl>
                                          <p:spTgt spid="18"/>
                                        </p:tgtEl>
                                        <p:attrNameLst>
                                          <p:attrName>ppt_h</p:attrName>
                                        </p:attrNameLst>
                                      </p:cBhvr>
                                      <p:tavLst>
                                        <p:tav tm="0">
                                          <p:val>
                                            <p:fltVal val="0"/>
                                          </p:val>
                                        </p:tav>
                                        <p:tav tm="100000">
                                          <p:val>
                                            <p:strVal val="#ppt_h"/>
                                          </p:val>
                                        </p:tav>
                                      </p:tavLst>
                                    </p:anim>
                                    <p:anim calcmode="lin" valueType="num">
                                      <p:cBhvr>
                                        <p:cTn id="41" dur="1000" fill="hold"/>
                                        <p:tgtEl>
                                          <p:spTgt spid="18"/>
                                        </p:tgtEl>
                                        <p:attrNameLst>
                                          <p:attrName>style.rotation</p:attrName>
                                        </p:attrNameLst>
                                      </p:cBhvr>
                                      <p:tavLst>
                                        <p:tav tm="0">
                                          <p:val>
                                            <p:fltVal val="90"/>
                                          </p:val>
                                        </p:tav>
                                        <p:tav tm="100000">
                                          <p:val>
                                            <p:fltVal val="0"/>
                                          </p:val>
                                        </p:tav>
                                      </p:tavLst>
                                    </p:anim>
                                    <p:animEffect transition="in" filter="fade">
                                      <p:cBhvr>
                                        <p:cTn id="4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86627" y="1126717"/>
            <a:ext cx="7180447" cy="5610412"/>
          </a:xfrm>
        </p:spPr>
        <p:txBody>
          <a:bodyPr vert="horz" lIns="91440" tIns="45720" rIns="91440" bIns="45720" rtlCol="0">
            <a:normAutofit/>
          </a:bodyPr>
          <a:lstStyle/>
          <a:p>
            <a:r>
              <a:rPr lang="en-GB" sz="1800" b="1" dirty="0"/>
              <a:t>Q. </a:t>
            </a:r>
            <a:r>
              <a:rPr lang="en-GB" sz="1800" dirty="0"/>
              <a:t>What does it mean that </a:t>
            </a:r>
            <a:r>
              <a:rPr lang="en-GB" sz="1800" b="1" dirty="0" err="1"/>
              <a:t>satan</a:t>
            </a:r>
            <a:r>
              <a:rPr lang="en-GB" sz="1800" b="1" dirty="0"/>
              <a:t> is bound</a:t>
            </a:r>
            <a:r>
              <a:rPr lang="en-GB" sz="1800" dirty="0"/>
              <a:t>?</a:t>
            </a:r>
          </a:p>
          <a:p>
            <a:r>
              <a:rPr lang="en-GB" sz="1800" b="1" dirty="0"/>
              <a:t>A. </a:t>
            </a:r>
            <a:r>
              <a:rPr lang="en-GB" sz="1800" dirty="0"/>
              <a:t>There is </a:t>
            </a:r>
            <a:r>
              <a:rPr lang="en-GB" sz="1800" b="1" dirty="0"/>
              <a:t>no life on the earth after the Second Coming</a:t>
            </a:r>
            <a:r>
              <a:rPr lang="en-GB" sz="1800" dirty="0"/>
              <a:t>. How then can </a:t>
            </a:r>
            <a:r>
              <a:rPr lang="en-GB" sz="1800" dirty="0" err="1"/>
              <a:t>satan</a:t>
            </a:r>
            <a:r>
              <a:rPr lang="en-GB" sz="1800" dirty="0"/>
              <a:t> lead anyone into temptation or deception? </a:t>
            </a:r>
          </a:p>
          <a:p>
            <a:r>
              <a:rPr lang="en-GB" sz="1800" b="1" dirty="0"/>
              <a:t>The wicked are all dead and awaiting the 2</a:t>
            </a:r>
            <a:r>
              <a:rPr lang="en-GB" sz="1800" b="1" baseline="30000" dirty="0"/>
              <a:t>nd</a:t>
            </a:r>
            <a:r>
              <a:rPr lang="en-GB" sz="1800" b="1" dirty="0"/>
              <a:t> resurrection at the end of the 1000 years; the righteous are with Christ in Heaven dwelling for 1000 years</a:t>
            </a:r>
            <a:r>
              <a:rPr lang="en-GB" sz="1800" dirty="0"/>
              <a:t>. Satan is therefore bound by his current circumstances as it were; he is “</a:t>
            </a:r>
            <a:r>
              <a:rPr lang="en-GB" sz="1800" b="1" dirty="0"/>
              <a:t>bound</a:t>
            </a:r>
            <a:r>
              <a:rPr lang="en-GB" sz="1800" dirty="0"/>
              <a:t>” or “</a:t>
            </a:r>
            <a:r>
              <a:rPr lang="en-GB" sz="1800" b="1" dirty="0"/>
              <a:t>tied down</a:t>
            </a:r>
            <a:r>
              <a:rPr lang="en-GB" sz="1800" dirty="0"/>
              <a:t>” by this great </a:t>
            </a:r>
            <a:r>
              <a:rPr lang="en-GB" sz="1800" b="1" dirty="0"/>
              <a:t>chain of circumstance</a:t>
            </a:r>
            <a:r>
              <a:rPr lang="en-GB" sz="1800" dirty="0"/>
              <a:t>.</a:t>
            </a:r>
          </a:p>
          <a:p>
            <a:r>
              <a:rPr lang="en-GB" sz="1800" dirty="0"/>
              <a:t>He along with all the fallen angels, will be kept on this earth, to contemplate their coming demise. </a:t>
            </a:r>
          </a:p>
          <a:p>
            <a:r>
              <a:rPr lang="en-GB" sz="1800" dirty="0"/>
              <a:t>The earth during this time will </a:t>
            </a:r>
            <a:r>
              <a:rPr lang="en-GB" sz="1800" b="1" dirty="0"/>
              <a:t>lay desolate </a:t>
            </a:r>
            <a:r>
              <a:rPr lang="en-GB" sz="1800" dirty="0"/>
              <a:t>as was Jerusalem of old and shall enjoy its Sabbath Rest in preparation for </a:t>
            </a:r>
            <a:r>
              <a:rPr lang="en-GB" sz="1800" b="1" dirty="0"/>
              <a:t>the Creation of the New Earth</a:t>
            </a:r>
            <a:r>
              <a:rPr lang="en-GB" sz="1800" dirty="0"/>
              <a:t>. It will be </a:t>
            </a:r>
            <a:r>
              <a:rPr lang="en-GB" sz="1800" b="1" dirty="0"/>
              <a:t>“without form &amp; void”</a:t>
            </a:r>
            <a:r>
              <a:rPr lang="en-GB" sz="1800" dirty="0"/>
              <a:t>, an abyss, a bottomless pit, in a state of disarray.</a:t>
            </a:r>
          </a:p>
          <a:p>
            <a:endParaRPr lang="en-GB" sz="1800" dirty="0"/>
          </a:p>
          <a:p>
            <a:pPr>
              <a:buFont typeface="Arial" panose="020B0604020202020204" pitchFamily="34" charset="0"/>
              <a:buChar char="•"/>
            </a:pPr>
            <a:endParaRPr lang="en-GB" sz="1800" b="1" dirty="0"/>
          </a:p>
          <a:p>
            <a:pPr>
              <a:buFont typeface="Arial" panose="020B0604020202020204" pitchFamily="34" charset="0"/>
              <a:buChar char="•"/>
            </a:pPr>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3185803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 calcmode="lin" valueType="num">
                                      <p:cBhvr additive="base">
                                        <p:cTn id="26"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circle(in)">
                                      <p:cBhvr>
                                        <p:cTn id="32"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211756" y="1126717"/>
            <a:ext cx="6872437" cy="5610412"/>
          </a:xfrm>
        </p:spPr>
        <p:txBody>
          <a:bodyPr vert="horz" lIns="91440" tIns="45720" rIns="91440" bIns="45720" rtlCol="0">
            <a:normAutofit/>
          </a:bodyPr>
          <a:lstStyle/>
          <a:p>
            <a:r>
              <a:rPr lang="en-GB" dirty="0"/>
              <a:t>That the expression, “</a:t>
            </a:r>
            <a:r>
              <a:rPr lang="en-GB" b="1" dirty="0"/>
              <a:t>bottomless pit</a:t>
            </a:r>
            <a:r>
              <a:rPr lang="en-GB" dirty="0"/>
              <a:t>,” </a:t>
            </a:r>
            <a:r>
              <a:rPr lang="en-GB" b="1" u="sng" dirty="0"/>
              <a:t>represents the earth in a state of confusion and darkness</a:t>
            </a:r>
            <a:r>
              <a:rPr lang="en-GB" dirty="0"/>
              <a:t>, is evident from other scriptures. Concerning the condition of the earth “in the beginning,” the Bible record says that it “</a:t>
            </a:r>
            <a:r>
              <a:rPr lang="en-GB" b="1" dirty="0"/>
              <a:t>was without form, and void</a:t>
            </a:r>
            <a:r>
              <a:rPr lang="en-GB" dirty="0"/>
              <a:t>; and darkness was upon the face of </a:t>
            </a:r>
            <a:r>
              <a:rPr lang="en-GB" b="1" dirty="0"/>
              <a:t>the deep</a:t>
            </a:r>
            <a:r>
              <a:rPr lang="en-GB" dirty="0"/>
              <a:t>.” </a:t>
            </a:r>
            <a:r>
              <a:rPr lang="en-GB" b="1" dirty="0"/>
              <a:t>Genesis 1:2</a:t>
            </a:r>
            <a:r>
              <a:rPr lang="en-GB" dirty="0"/>
              <a:t>; The word here translated “</a:t>
            </a:r>
            <a:r>
              <a:rPr lang="en-GB" b="1" dirty="0"/>
              <a:t>deep</a:t>
            </a:r>
            <a:r>
              <a:rPr lang="en-GB" dirty="0"/>
              <a:t>” is the same that in </a:t>
            </a:r>
            <a:r>
              <a:rPr lang="en-GB" b="1" dirty="0"/>
              <a:t>Revelation 20:1-3 </a:t>
            </a:r>
            <a:r>
              <a:rPr lang="en-GB" dirty="0"/>
              <a:t>is rendered “</a:t>
            </a:r>
            <a:r>
              <a:rPr lang="en-GB" b="1" dirty="0"/>
              <a:t>Bottomless Pit</a:t>
            </a:r>
            <a:r>
              <a:rPr lang="en-GB" dirty="0"/>
              <a:t>.” Prophecy teaches that it will be </a:t>
            </a:r>
            <a:r>
              <a:rPr lang="en-GB" b="1" dirty="0"/>
              <a:t>brought back, partially, at least, to this condition</a:t>
            </a:r>
            <a:r>
              <a:rPr lang="en-GB" dirty="0"/>
              <a:t>. Looking forward to the great day of God, the prophet Jeremiah declares: “I beheld the earth, and, lo, it was </a:t>
            </a:r>
            <a:r>
              <a:rPr lang="en-GB" b="1" dirty="0"/>
              <a:t>without form, and void</a:t>
            </a:r>
            <a:r>
              <a:rPr lang="en-GB" dirty="0"/>
              <a:t>; and the heavens, and they had </a:t>
            </a:r>
            <a:r>
              <a:rPr lang="en-GB" b="1" dirty="0"/>
              <a:t>no light</a:t>
            </a:r>
            <a:r>
              <a:rPr lang="en-GB" dirty="0"/>
              <a:t>. I beheld the mountains, and, lo, they trembled, and all the hills moved lightly. I beheld, and, lo, </a:t>
            </a:r>
            <a:r>
              <a:rPr lang="en-GB" b="1" u="sng" dirty="0"/>
              <a:t>there was no man</a:t>
            </a:r>
            <a:r>
              <a:rPr lang="en-GB" dirty="0"/>
              <a:t>, and all the birds of the heavens were fled. I beheld, and, lo, the fruitful place was a wilderness, and all the cities thereof were broken down.” [</a:t>
            </a:r>
            <a:r>
              <a:rPr lang="en-GB" b="1" dirty="0"/>
              <a:t>Jeremiah 4:23-27</a:t>
            </a:r>
            <a:r>
              <a:rPr lang="en-GB" dirty="0"/>
              <a:t>] </a:t>
            </a:r>
            <a:endParaRPr lang="en-GB" b="1" dirty="0"/>
          </a:p>
          <a:p>
            <a:r>
              <a:rPr lang="en-GB" b="1" dirty="0"/>
              <a:t>Here is to be the home of Satan with his evil angels for a thousand years</a:t>
            </a:r>
            <a:r>
              <a:rPr lang="en-GB" dirty="0"/>
              <a:t>…. It is in this sense that he is bound; </a:t>
            </a:r>
            <a:r>
              <a:rPr lang="en-GB" b="1" u="sng" dirty="0"/>
              <a:t>there are none remaining, upon whom he can exercise his power</a:t>
            </a:r>
            <a:r>
              <a:rPr lang="en-GB" dirty="0"/>
              <a:t>. He is wholly cut off from the work of deception and ruin which for so many centuries has been his sole delight. </a:t>
            </a:r>
            <a:r>
              <a:rPr lang="en-GB" b="1" dirty="0"/>
              <a:t>Great Controversy 88 pg. 658-659</a:t>
            </a:r>
            <a:endParaRPr lang="en-GB" dirty="0"/>
          </a:p>
          <a:p>
            <a:endParaRPr lang="en-GB" dirty="0">
              <a:solidFill>
                <a:srgbClr val="000000"/>
              </a:solidFill>
              <a:effectLst/>
              <a:latin typeface="Helvetica" pitchFamily="2" charset="0"/>
            </a:endParaRPr>
          </a:p>
          <a:p>
            <a:endParaRPr lang="en-GB"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7829441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192505" y="1126717"/>
            <a:ext cx="6959066" cy="5610412"/>
          </a:xfrm>
        </p:spPr>
        <p:txBody>
          <a:bodyPr vert="horz" lIns="91440" tIns="45720" rIns="91440" bIns="45720" rtlCol="0">
            <a:normAutofit/>
          </a:bodyPr>
          <a:lstStyle/>
          <a:p>
            <a:r>
              <a:rPr lang="en-GB" dirty="0"/>
              <a:t>“For a thousand years, Satan will wander to and </a:t>
            </a:r>
            <a:r>
              <a:rPr lang="en-GB" dirty="0" err="1"/>
              <a:t>fro</a:t>
            </a:r>
            <a:r>
              <a:rPr lang="en-GB" dirty="0"/>
              <a:t> </a:t>
            </a:r>
            <a:r>
              <a:rPr lang="en-GB" b="1" dirty="0"/>
              <a:t>in the desolate earth</a:t>
            </a:r>
            <a:r>
              <a:rPr lang="en-GB" dirty="0"/>
              <a:t>, to behold the results of his rebellion against the law of God. </a:t>
            </a:r>
            <a:r>
              <a:rPr lang="en-GB" b="1" dirty="0"/>
              <a:t>During this time his sufferings are intense</a:t>
            </a:r>
            <a:r>
              <a:rPr lang="en-GB" dirty="0"/>
              <a:t>. Since his fall, his life of </a:t>
            </a:r>
            <a:r>
              <a:rPr lang="en-GB" b="1" dirty="0"/>
              <a:t>unceasing activity</a:t>
            </a:r>
            <a:r>
              <a:rPr lang="en-GB" dirty="0"/>
              <a:t> has banished reflection; but he is now deprived of his power and left to contemplate the part which he has acted since first he rebelled against the government of Heaven, and </a:t>
            </a:r>
            <a:r>
              <a:rPr lang="en-GB" b="1" dirty="0"/>
              <a:t>to look forward with </a:t>
            </a:r>
            <a:r>
              <a:rPr lang="en-GB" b="1" u="sng" dirty="0"/>
              <a:t>trembling and terror </a:t>
            </a:r>
            <a:r>
              <a:rPr lang="en-GB" b="1" dirty="0"/>
              <a:t>to the dreadful future, when he must suffer for all the evil that he has done and be punished for the sins that he has caused to be committed.</a:t>
            </a:r>
            <a:r>
              <a:rPr lang="en-GB" dirty="0"/>
              <a:t>”</a:t>
            </a:r>
          </a:p>
          <a:p>
            <a:r>
              <a:rPr lang="en-GB" b="1" dirty="0"/>
              <a:t>Great controversy 88, pg. 660.1</a:t>
            </a:r>
          </a:p>
          <a:p>
            <a:endParaRPr lang="en-GB" dirty="0">
              <a:solidFill>
                <a:srgbClr val="000000"/>
              </a:solidFill>
              <a:effectLst/>
              <a:latin typeface="Helvetica" pitchFamily="2" charset="0"/>
            </a:endParaRPr>
          </a:p>
          <a:p>
            <a:endParaRPr lang="en-GB"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7977531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p:cTn id="11"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4">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154004" y="1126717"/>
            <a:ext cx="7045693" cy="5610412"/>
          </a:xfrm>
        </p:spPr>
        <p:txBody>
          <a:bodyPr vert="horz" lIns="91440" tIns="45720" rIns="91440" bIns="45720" rtlCol="0">
            <a:normAutofit lnSpcReduction="10000"/>
          </a:bodyPr>
          <a:lstStyle/>
          <a:p>
            <a:r>
              <a:rPr lang="en-GB" b="1" dirty="0">
                <a:solidFill>
                  <a:srgbClr val="000000"/>
                </a:solidFill>
                <a:effectLst/>
              </a:rPr>
              <a:t>Q. Read Revelation 20:4. </a:t>
            </a:r>
            <a:r>
              <a:rPr lang="en-GB" dirty="0">
                <a:solidFill>
                  <a:srgbClr val="000000"/>
                </a:solidFill>
              </a:rPr>
              <a:t>Why is judgment giving to saints? What or who are they going to judge?</a:t>
            </a:r>
          </a:p>
          <a:p>
            <a:r>
              <a:rPr lang="en-GB" b="1" dirty="0">
                <a:solidFill>
                  <a:srgbClr val="000000"/>
                </a:solidFill>
              </a:rPr>
              <a:t>A. </a:t>
            </a:r>
            <a:r>
              <a:rPr lang="en-GB" dirty="0">
                <a:solidFill>
                  <a:srgbClr val="000000"/>
                </a:solidFill>
              </a:rPr>
              <a:t>The cases of all the wicked, including </a:t>
            </a:r>
            <a:r>
              <a:rPr lang="en-GB" dirty="0" err="1">
                <a:solidFill>
                  <a:srgbClr val="000000"/>
                </a:solidFill>
              </a:rPr>
              <a:t>satan</a:t>
            </a:r>
            <a:r>
              <a:rPr lang="en-GB" dirty="0">
                <a:solidFill>
                  <a:srgbClr val="000000"/>
                </a:solidFill>
              </a:rPr>
              <a:t> and all of his fallen angels. As the judgement of God’s people took place during the </a:t>
            </a:r>
            <a:r>
              <a:rPr lang="en-GB" b="1" dirty="0">
                <a:solidFill>
                  <a:srgbClr val="000000"/>
                </a:solidFill>
              </a:rPr>
              <a:t>antitypical Day of Atonement </a:t>
            </a:r>
            <a:r>
              <a:rPr lang="en-GB" dirty="0">
                <a:solidFill>
                  <a:srgbClr val="000000"/>
                </a:solidFill>
              </a:rPr>
              <a:t>[</a:t>
            </a:r>
            <a:r>
              <a:rPr lang="en-GB" b="1" dirty="0">
                <a:solidFill>
                  <a:srgbClr val="000000"/>
                </a:solidFill>
              </a:rPr>
              <a:t>1844-Close of Probation</a:t>
            </a:r>
            <a:r>
              <a:rPr lang="en-GB" dirty="0">
                <a:solidFill>
                  <a:srgbClr val="000000"/>
                </a:solidFill>
              </a:rPr>
              <a:t>], now, the judgement of the wicked shall take place during this 1000 years.</a:t>
            </a:r>
          </a:p>
          <a:p>
            <a:r>
              <a:rPr lang="en-GB" b="1" dirty="0">
                <a:solidFill>
                  <a:srgbClr val="000000"/>
                </a:solidFill>
              </a:rPr>
              <a:t>1 </a:t>
            </a:r>
            <a:r>
              <a:rPr lang="en-GB" b="1" dirty="0" err="1">
                <a:solidFill>
                  <a:srgbClr val="000000"/>
                </a:solidFill>
              </a:rPr>
              <a:t>Corinithians</a:t>
            </a:r>
            <a:r>
              <a:rPr lang="en-GB" b="1" dirty="0">
                <a:solidFill>
                  <a:srgbClr val="000000"/>
                </a:solidFill>
              </a:rPr>
              <a:t> 6:2-3; Psalm 149:9</a:t>
            </a:r>
          </a:p>
          <a:p>
            <a:r>
              <a:rPr lang="en-GB" dirty="0"/>
              <a:t>“</a:t>
            </a:r>
            <a:r>
              <a:rPr lang="en-GB" b="1" dirty="0"/>
              <a:t>At this time</a:t>
            </a:r>
            <a:r>
              <a:rPr lang="en-GB" dirty="0"/>
              <a:t>, the righteous reign as kings and priests unto God. John in the Revelation says: “I saw thrones, and they sat upon them, and </a:t>
            </a:r>
            <a:r>
              <a:rPr lang="en-GB" b="1" dirty="0"/>
              <a:t>judgment was given unto them</a:t>
            </a:r>
            <a:r>
              <a:rPr lang="en-GB" dirty="0"/>
              <a:t>.” “They shall be priests of God and of Christ and shall reign with him </a:t>
            </a:r>
            <a:r>
              <a:rPr lang="en-GB" b="1" dirty="0"/>
              <a:t>a thousand years</a:t>
            </a:r>
            <a:r>
              <a:rPr lang="en-GB" dirty="0"/>
              <a:t>.” [</a:t>
            </a:r>
            <a:r>
              <a:rPr lang="en-GB" b="1" dirty="0"/>
              <a:t>Revelation 20:4, 6; 1 Corinthians 6:2, 3</a:t>
            </a:r>
            <a:r>
              <a:rPr lang="en-GB" dirty="0"/>
              <a:t>.] It is at this time that, as foretold by Paul, “the saints shall judge the world.” </a:t>
            </a:r>
            <a:r>
              <a:rPr lang="en-GB" b="1" u="sng" dirty="0"/>
              <a:t>In union with Christ, they judge the wicked</a:t>
            </a:r>
            <a:r>
              <a:rPr lang="en-GB" b="1" dirty="0"/>
              <a:t>, comparing their acts with the statute book, the Bible, and deciding every case according to the deeds done in the body. Then the portion which the wicked must suffer is meted out, according to their works; and </a:t>
            </a:r>
            <a:r>
              <a:rPr lang="en-GB" b="1" u="sng" dirty="0"/>
              <a:t>it is recorded against their names in the book of death</a:t>
            </a:r>
            <a:r>
              <a:rPr lang="en-GB" dirty="0"/>
              <a:t>.”</a:t>
            </a:r>
          </a:p>
          <a:p>
            <a:r>
              <a:rPr lang="en-GB" b="1" dirty="0"/>
              <a:t>Great Controversy 88, pg. 660.3</a:t>
            </a:r>
            <a:endParaRPr lang="en-GB" dirty="0"/>
          </a:p>
          <a:p>
            <a:endParaRPr lang="en-GB" b="1" dirty="0">
              <a:solidFill>
                <a:srgbClr val="000000"/>
              </a:solidFill>
            </a:endParaRPr>
          </a:p>
          <a:p>
            <a:endParaRPr lang="en-GB" dirty="0">
              <a:solidFill>
                <a:srgbClr val="000000"/>
              </a:solidFill>
              <a:effectLst/>
            </a:endParaRPr>
          </a:p>
          <a:p>
            <a:endParaRPr lang="en-GB"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5904403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1" end="1"/>
                                            </p:txEl>
                                          </p:spTgt>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p:cTn id="1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p:cTn id="2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4" dur="5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5" dur="500" fill="hold"/>
                                        <p:tgtEl>
                                          <p:spTgt spid="4">
                                            <p:txEl>
                                              <p:pRg st="3" end="3"/>
                                            </p:txEl>
                                          </p:spTgt>
                                        </p:tgtEl>
                                        <p:attrNameLst>
                                          <p:attrName>style.rotation</p:attrName>
                                        </p:attrNameLst>
                                      </p:cBhvr>
                                      <p:tavLst>
                                        <p:tav tm="0">
                                          <p:val>
                                            <p:fltVal val="360"/>
                                          </p:val>
                                        </p:tav>
                                        <p:tav tm="100000">
                                          <p:val>
                                            <p:fltVal val="0"/>
                                          </p:val>
                                        </p:tav>
                                      </p:tavLst>
                                    </p:anim>
                                    <p:animEffect transition="in" filter="fade">
                                      <p:cBhvr>
                                        <p:cTn id="26" dur="500"/>
                                        <p:tgtEl>
                                          <p:spTgt spid="4">
                                            <p:txEl>
                                              <p:pRg st="3" end="3"/>
                                            </p:txEl>
                                          </p:spTgt>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p:cTn id="29"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1" dur="500" fill="hold"/>
                                        <p:tgtEl>
                                          <p:spTgt spid="4">
                                            <p:txEl>
                                              <p:pRg st="4" end="4"/>
                                            </p:txEl>
                                          </p:spTgt>
                                        </p:tgtEl>
                                        <p:attrNameLst>
                                          <p:attrName>style.rotation</p:attrName>
                                        </p:attrNameLst>
                                      </p:cBhvr>
                                      <p:tavLst>
                                        <p:tav tm="0">
                                          <p:val>
                                            <p:fltVal val="360"/>
                                          </p:val>
                                        </p:tav>
                                        <p:tav tm="100000">
                                          <p:val>
                                            <p:fltVal val="0"/>
                                          </p:val>
                                        </p:tav>
                                      </p:tavLst>
                                    </p:anim>
                                    <p:animEffect transition="in" filter="fade">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86626" y="1126717"/>
            <a:ext cx="7259053" cy="5610412"/>
          </a:xfrm>
        </p:spPr>
        <p:txBody>
          <a:bodyPr vert="horz" lIns="91440" tIns="45720" rIns="91440" bIns="45720" rtlCol="0">
            <a:normAutofit/>
          </a:bodyPr>
          <a:lstStyle/>
          <a:p>
            <a:endParaRPr lang="en-GB" sz="1800" dirty="0"/>
          </a:p>
          <a:p>
            <a:pPr>
              <a:buFont typeface="Arial" panose="020B0604020202020204" pitchFamily="34" charset="0"/>
              <a:buChar char="•"/>
            </a:pPr>
            <a:endParaRPr lang="en-GB" sz="1800" b="1" dirty="0"/>
          </a:p>
          <a:p>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6736" y="0"/>
            <a:ext cx="4846320" cy="6857990"/>
          </a:xfrm>
          <a:prstGeom prst="rect">
            <a:avLst/>
          </a:prstGeom>
        </p:spPr>
      </p:pic>
      <p:sp>
        <p:nvSpPr>
          <p:cNvPr id="3" name="Minus 2">
            <a:extLst>
              <a:ext uri="{FF2B5EF4-FFF2-40B4-BE49-F238E27FC236}">
                <a16:creationId xmlns:a16="http://schemas.microsoft.com/office/drawing/2014/main" id="{DF12A64E-0AD9-B264-AD4B-0CEF950AA473}"/>
              </a:ext>
            </a:extLst>
          </p:cNvPr>
          <p:cNvSpPr/>
          <p:nvPr/>
        </p:nvSpPr>
        <p:spPr>
          <a:xfrm>
            <a:off x="496465" y="4284595"/>
            <a:ext cx="6542137" cy="204214"/>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Up Arrow 6">
            <a:extLst>
              <a:ext uri="{FF2B5EF4-FFF2-40B4-BE49-F238E27FC236}">
                <a16:creationId xmlns:a16="http://schemas.microsoft.com/office/drawing/2014/main" id="{BB8BF49F-F2F6-EA92-7402-FE49751FD1A5}"/>
              </a:ext>
            </a:extLst>
          </p:cNvPr>
          <p:cNvSpPr/>
          <p:nvPr/>
        </p:nvSpPr>
        <p:spPr>
          <a:xfrm>
            <a:off x="1342401" y="3704657"/>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Up Arrow 8">
            <a:extLst>
              <a:ext uri="{FF2B5EF4-FFF2-40B4-BE49-F238E27FC236}">
                <a16:creationId xmlns:a16="http://schemas.microsoft.com/office/drawing/2014/main" id="{0600702D-5DC8-1E5E-AACF-2CAB89C36976}"/>
              </a:ext>
            </a:extLst>
          </p:cNvPr>
          <p:cNvSpPr/>
          <p:nvPr/>
        </p:nvSpPr>
        <p:spPr>
          <a:xfrm>
            <a:off x="2420206" y="2534446"/>
            <a:ext cx="72898" cy="182329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Up Arrow 9">
            <a:extLst>
              <a:ext uri="{FF2B5EF4-FFF2-40B4-BE49-F238E27FC236}">
                <a16:creationId xmlns:a16="http://schemas.microsoft.com/office/drawing/2014/main" id="{7506A910-EB17-7D3A-7F10-B087D875D625}"/>
              </a:ext>
            </a:extLst>
          </p:cNvPr>
          <p:cNvSpPr/>
          <p:nvPr/>
        </p:nvSpPr>
        <p:spPr>
          <a:xfrm>
            <a:off x="3557043" y="3658596"/>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Up Arrow 10">
            <a:extLst>
              <a:ext uri="{FF2B5EF4-FFF2-40B4-BE49-F238E27FC236}">
                <a16:creationId xmlns:a16="http://schemas.microsoft.com/office/drawing/2014/main" id="{67C6C1F1-7821-CE4A-6AC2-32FAC2D5809D}"/>
              </a:ext>
            </a:extLst>
          </p:cNvPr>
          <p:cNvSpPr/>
          <p:nvPr/>
        </p:nvSpPr>
        <p:spPr>
          <a:xfrm flipH="1">
            <a:off x="4679512" y="2794086"/>
            <a:ext cx="45719" cy="159261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a:extLst>
              <a:ext uri="{FF2B5EF4-FFF2-40B4-BE49-F238E27FC236}">
                <a16:creationId xmlns:a16="http://schemas.microsoft.com/office/drawing/2014/main" id="{511960C8-4C5E-EC9A-BE19-21F68FB0B440}"/>
              </a:ext>
            </a:extLst>
          </p:cNvPr>
          <p:cNvSpPr/>
          <p:nvPr/>
        </p:nvSpPr>
        <p:spPr>
          <a:xfrm>
            <a:off x="6151862" y="3708151"/>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69D4D28-6E9A-C88B-ED84-DD812A70821B}"/>
              </a:ext>
            </a:extLst>
          </p:cNvPr>
          <p:cNvSpPr/>
          <p:nvPr/>
        </p:nvSpPr>
        <p:spPr>
          <a:xfrm>
            <a:off x="391008" y="2805821"/>
            <a:ext cx="1867859" cy="8468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Without Form &amp; Void</a:t>
            </a:r>
          </a:p>
        </p:txBody>
      </p:sp>
      <p:sp>
        <p:nvSpPr>
          <p:cNvPr id="16" name="Oval 15">
            <a:extLst>
              <a:ext uri="{FF2B5EF4-FFF2-40B4-BE49-F238E27FC236}">
                <a16:creationId xmlns:a16="http://schemas.microsoft.com/office/drawing/2014/main" id="{778A5409-BF80-2086-6D1A-9C05F6DBAEA1}"/>
              </a:ext>
            </a:extLst>
          </p:cNvPr>
          <p:cNvSpPr/>
          <p:nvPr/>
        </p:nvSpPr>
        <p:spPr>
          <a:xfrm>
            <a:off x="1725597" y="1411355"/>
            <a:ext cx="1484409" cy="10752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Satan Bound</a:t>
            </a:r>
          </a:p>
        </p:txBody>
      </p:sp>
      <p:sp>
        <p:nvSpPr>
          <p:cNvPr id="17" name="Oval 16">
            <a:extLst>
              <a:ext uri="{FF2B5EF4-FFF2-40B4-BE49-F238E27FC236}">
                <a16:creationId xmlns:a16="http://schemas.microsoft.com/office/drawing/2014/main" id="{A8568BED-F482-57CD-8971-6E00D5F80AC0}"/>
              </a:ext>
            </a:extLst>
          </p:cNvPr>
          <p:cNvSpPr/>
          <p:nvPr/>
        </p:nvSpPr>
        <p:spPr>
          <a:xfrm>
            <a:off x="2838502" y="2335774"/>
            <a:ext cx="1462703" cy="12941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Fallen Angels Bound</a:t>
            </a:r>
          </a:p>
        </p:txBody>
      </p:sp>
      <p:sp>
        <p:nvSpPr>
          <p:cNvPr id="18" name="Oval 17">
            <a:extLst>
              <a:ext uri="{FF2B5EF4-FFF2-40B4-BE49-F238E27FC236}">
                <a16:creationId xmlns:a16="http://schemas.microsoft.com/office/drawing/2014/main" id="{15C16618-E25F-A5A7-8262-42509EAD3A53}"/>
              </a:ext>
            </a:extLst>
          </p:cNvPr>
          <p:cNvSpPr/>
          <p:nvPr/>
        </p:nvSpPr>
        <p:spPr>
          <a:xfrm>
            <a:off x="3810707" y="1501931"/>
            <a:ext cx="1829048" cy="112124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Righteous in Heaven</a:t>
            </a:r>
          </a:p>
        </p:txBody>
      </p:sp>
      <p:sp>
        <p:nvSpPr>
          <p:cNvPr id="19" name="Oval 18">
            <a:extLst>
              <a:ext uri="{FF2B5EF4-FFF2-40B4-BE49-F238E27FC236}">
                <a16:creationId xmlns:a16="http://schemas.microsoft.com/office/drawing/2014/main" id="{CBC505D7-008D-F080-B773-2601B3ABED78}"/>
              </a:ext>
            </a:extLst>
          </p:cNvPr>
          <p:cNvSpPr/>
          <p:nvPr/>
        </p:nvSpPr>
        <p:spPr>
          <a:xfrm>
            <a:off x="5074633" y="2405806"/>
            <a:ext cx="2154373" cy="125448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Judgment Of The Wicked</a:t>
            </a:r>
          </a:p>
        </p:txBody>
      </p:sp>
      <p:sp>
        <p:nvSpPr>
          <p:cNvPr id="20" name="Left-right Arrow 19">
            <a:extLst>
              <a:ext uri="{FF2B5EF4-FFF2-40B4-BE49-F238E27FC236}">
                <a16:creationId xmlns:a16="http://schemas.microsoft.com/office/drawing/2014/main" id="{B997A8EF-572E-73F8-830C-CA2335005149}"/>
              </a:ext>
            </a:extLst>
          </p:cNvPr>
          <p:cNvSpPr/>
          <p:nvPr/>
        </p:nvSpPr>
        <p:spPr>
          <a:xfrm>
            <a:off x="1199343" y="4584524"/>
            <a:ext cx="5136379" cy="130856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DURING THE 1000 YEARS</a:t>
            </a:r>
          </a:p>
        </p:txBody>
      </p:sp>
      <p:sp>
        <p:nvSpPr>
          <p:cNvPr id="8" name="TextBox 7">
            <a:extLst>
              <a:ext uri="{FF2B5EF4-FFF2-40B4-BE49-F238E27FC236}">
                <a16:creationId xmlns:a16="http://schemas.microsoft.com/office/drawing/2014/main" id="{AA371BBC-C6E8-5D2C-B47E-ED4EF2AF460E}"/>
              </a:ext>
            </a:extLst>
          </p:cNvPr>
          <p:cNvSpPr txBox="1"/>
          <p:nvPr/>
        </p:nvSpPr>
        <p:spPr>
          <a:xfrm>
            <a:off x="189081" y="6199261"/>
            <a:ext cx="7281160" cy="369332"/>
          </a:xfrm>
          <a:prstGeom prst="rect">
            <a:avLst/>
          </a:prstGeom>
          <a:noFill/>
        </p:spPr>
        <p:txBody>
          <a:bodyPr wrap="none" rtlCol="0">
            <a:spAutoFit/>
          </a:bodyPr>
          <a:lstStyle/>
          <a:p>
            <a:r>
              <a:rPr lang="en-GB" b="1" dirty="0"/>
              <a:t>During the 1000 years, one will either be in heaven or dead and lost</a:t>
            </a:r>
            <a:r>
              <a:rPr lang="en-GB" dirty="0"/>
              <a:t>.</a:t>
            </a:r>
          </a:p>
        </p:txBody>
      </p:sp>
    </p:spTree>
    <p:custDataLst>
      <p:tags r:id="rId1"/>
    </p:custDataLst>
    <p:extLst>
      <p:ext uri="{BB962C8B-B14F-4D97-AF65-F5344CB8AC3E}">
        <p14:creationId xmlns:p14="http://schemas.microsoft.com/office/powerpoint/2010/main" val="14579361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360"/>
                                          </p:val>
                                        </p:tav>
                                        <p:tav tm="100000">
                                          <p:val>
                                            <p:fltVal val="0"/>
                                          </p:val>
                                        </p:tav>
                                      </p:tavLst>
                                    </p:anim>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900" decel="100000" fill="hold"/>
                                        <p:tgtEl>
                                          <p:spTgt spid="16"/>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900" decel="100000" fill="hold"/>
                                        <p:tgtEl>
                                          <p:spTgt spid="17"/>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80">
                                          <p:stCondLst>
                                            <p:cond delay="0"/>
                                          </p:stCondLst>
                                        </p:cTn>
                                        <p:tgtEl>
                                          <p:spTgt spid="19"/>
                                        </p:tgtEl>
                                      </p:cBhvr>
                                    </p:animEffect>
                                    <p:anim calcmode="lin" valueType="num">
                                      <p:cBhvr>
                                        <p:cTn id="3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43" dur="26">
                                          <p:stCondLst>
                                            <p:cond delay="650"/>
                                          </p:stCondLst>
                                        </p:cTn>
                                        <p:tgtEl>
                                          <p:spTgt spid="19"/>
                                        </p:tgtEl>
                                      </p:cBhvr>
                                      <p:to x="100000" y="60000"/>
                                    </p:animScale>
                                    <p:animScale>
                                      <p:cBhvr>
                                        <p:cTn id="44" dur="166" decel="50000">
                                          <p:stCondLst>
                                            <p:cond delay="676"/>
                                          </p:stCondLst>
                                        </p:cTn>
                                        <p:tgtEl>
                                          <p:spTgt spid="19"/>
                                        </p:tgtEl>
                                      </p:cBhvr>
                                      <p:to x="100000" y="100000"/>
                                    </p:animScale>
                                    <p:animScale>
                                      <p:cBhvr>
                                        <p:cTn id="45" dur="26">
                                          <p:stCondLst>
                                            <p:cond delay="1312"/>
                                          </p:stCondLst>
                                        </p:cTn>
                                        <p:tgtEl>
                                          <p:spTgt spid="19"/>
                                        </p:tgtEl>
                                      </p:cBhvr>
                                      <p:to x="100000" y="80000"/>
                                    </p:animScale>
                                    <p:animScale>
                                      <p:cBhvr>
                                        <p:cTn id="46" dur="166" decel="50000">
                                          <p:stCondLst>
                                            <p:cond delay="1338"/>
                                          </p:stCondLst>
                                        </p:cTn>
                                        <p:tgtEl>
                                          <p:spTgt spid="19"/>
                                        </p:tgtEl>
                                      </p:cBhvr>
                                      <p:to x="100000" y="100000"/>
                                    </p:animScale>
                                    <p:animScale>
                                      <p:cBhvr>
                                        <p:cTn id="47" dur="26">
                                          <p:stCondLst>
                                            <p:cond delay="1642"/>
                                          </p:stCondLst>
                                        </p:cTn>
                                        <p:tgtEl>
                                          <p:spTgt spid="19"/>
                                        </p:tgtEl>
                                      </p:cBhvr>
                                      <p:to x="100000" y="90000"/>
                                    </p:animScale>
                                    <p:animScale>
                                      <p:cBhvr>
                                        <p:cTn id="48" dur="166" decel="50000">
                                          <p:stCondLst>
                                            <p:cond delay="1668"/>
                                          </p:stCondLst>
                                        </p:cTn>
                                        <p:tgtEl>
                                          <p:spTgt spid="19"/>
                                        </p:tgtEl>
                                      </p:cBhvr>
                                      <p:to x="100000" y="100000"/>
                                    </p:animScale>
                                    <p:animScale>
                                      <p:cBhvr>
                                        <p:cTn id="49" dur="26">
                                          <p:stCondLst>
                                            <p:cond delay="1808"/>
                                          </p:stCondLst>
                                        </p:cTn>
                                        <p:tgtEl>
                                          <p:spTgt spid="19"/>
                                        </p:tgtEl>
                                      </p:cBhvr>
                                      <p:to x="100000" y="95000"/>
                                    </p:animScale>
                                    <p:animScale>
                                      <p:cBhvr>
                                        <p:cTn id="50" dur="166" decel="50000">
                                          <p:stCondLst>
                                            <p:cond delay="1834"/>
                                          </p:stCondLst>
                                        </p:cTn>
                                        <p:tgtEl>
                                          <p:spTgt spid="19"/>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900" decel="100000" fill="hold"/>
                                        <p:tgtEl>
                                          <p:spTgt spid="8"/>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173255" y="1126717"/>
            <a:ext cx="7016817" cy="5610412"/>
          </a:xfrm>
        </p:spPr>
        <p:txBody>
          <a:bodyPr vert="horz" lIns="91440" tIns="45720" rIns="91440" bIns="45720" rtlCol="0">
            <a:normAutofit/>
          </a:bodyPr>
          <a:lstStyle/>
          <a:p>
            <a:r>
              <a:rPr lang="en-GB" b="1" dirty="0">
                <a:solidFill>
                  <a:srgbClr val="000000"/>
                </a:solidFill>
                <a:effectLst/>
              </a:rPr>
              <a:t>Q. </a:t>
            </a:r>
            <a:r>
              <a:rPr lang="en-GB" dirty="0">
                <a:solidFill>
                  <a:srgbClr val="000000"/>
                </a:solidFill>
              </a:rPr>
              <a:t>At the close of the 1000 years, the New Jerusalem comes down from Heaven to the earth. Who comes with it? Where will it settle?</a:t>
            </a:r>
          </a:p>
          <a:p>
            <a:r>
              <a:rPr lang="en-GB" b="1" dirty="0">
                <a:solidFill>
                  <a:srgbClr val="000000"/>
                </a:solidFill>
              </a:rPr>
              <a:t>A. </a:t>
            </a:r>
            <a:r>
              <a:rPr lang="en-GB" dirty="0">
                <a:solidFill>
                  <a:srgbClr val="000000"/>
                </a:solidFill>
              </a:rPr>
              <a:t>It is at this time, </a:t>
            </a:r>
            <a:r>
              <a:rPr lang="en-GB" b="1" u="sng" dirty="0">
                <a:solidFill>
                  <a:srgbClr val="000000"/>
                </a:solidFill>
              </a:rPr>
              <a:t>after the judgment of the wicked and the 1000 years is finished</a:t>
            </a:r>
            <a:r>
              <a:rPr lang="en-GB" dirty="0">
                <a:solidFill>
                  <a:srgbClr val="000000"/>
                </a:solidFill>
              </a:rPr>
              <a:t> that </a:t>
            </a:r>
            <a:r>
              <a:rPr lang="en-GB" b="1" u="sng" dirty="0">
                <a:solidFill>
                  <a:srgbClr val="000000"/>
                </a:solidFill>
              </a:rPr>
              <a:t>Christ comes down </a:t>
            </a:r>
            <a:r>
              <a:rPr lang="en-GB" dirty="0">
                <a:solidFill>
                  <a:srgbClr val="000000"/>
                </a:solidFill>
              </a:rPr>
              <a:t>to this battered &amp; desolate earth. He comes with the Redeemed, the angels and the New Jerusalem.</a:t>
            </a:r>
          </a:p>
          <a:p>
            <a:r>
              <a:rPr lang="en-GB" b="1" u="sng" dirty="0">
                <a:solidFill>
                  <a:srgbClr val="000000"/>
                </a:solidFill>
              </a:rPr>
              <a:t>His feet shall touch the earth this time</a:t>
            </a:r>
            <a:r>
              <a:rPr lang="en-GB" dirty="0">
                <a:solidFill>
                  <a:srgbClr val="000000"/>
                </a:solidFill>
              </a:rPr>
              <a:t>, when He descends upon Mt. Olives. The same Mt. Olives that He ascended from after His resurrection. This mountain shall be split in two and shall make a great plain. It is here that the New Jerusalem shall dwell. </a:t>
            </a:r>
            <a:r>
              <a:rPr lang="en-GB" b="1" dirty="0">
                <a:solidFill>
                  <a:srgbClr val="000000"/>
                </a:solidFill>
              </a:rPr>
              <a:t>See: Revelation 21:2-3; Zechariah 14:1,4,5</a:t>
            </a:r>
            <a:r>
              <a:rPr lang="en-GB" dirty="0">
                <a:solidFill>
                  <a:srgbClr val="000000"/>
                </a:solidFill>
              </a:rPr>
              <a:t> </a:t>
            </a:r>
          </a:p>
          <a:p>
            <a:r>
              <a:rPr lang="en-GB" dirty="0">
                <a:solidFill>
                  <a:srgbClr val="000000"/>
                </a:solidFill>
              </a:rPr>
              <a:t>The Capital of the Universe shall now be on Earth.</a:t>
            </a:r>
          </a:p>
          <a:p>
            <a:r>
              <a:rPr lang="en-GB" dirty="0">
                <a:solidFill>
                  <a:srgbClr val="000000"/>
                </a:solidFill>
              </a:rPr>
              <a:t>The Second Coming will be </a:t>
            </a:r>
            <a:r>
              <a:rPr lang="en-GB" b="1" u="sng" dirty="0">
                <a:solidFill>
                  <a:srgbClr val="000000"/>
                </a:solidFill>
              </a:rPr>
              <a:t>FOR</a:t>
            </a:r>
            <a:r>
              <a:rPr lang="en-GB" b="1" dirty="0">
                <a:solidFill>
                  <a:srgbClr val="000000"/>
                </a:solidFill>
              </a:rPr>
              <a:t> </a:t>
            </a:r>
            <a:r>
              <a:rPr lang="en-GB" dirty="0">
                <a:solidFill>
                  <a:srgbClr val="000000"/>
                </a:solidFill>
              </a:rPr>
              <a:t>His saints. The Third Coming will be </a:t>
            </a:r>
            <a:r>
              <a:rPr lang="en-GB" b="1" u="sng" dirty="0">
                <a:solidFill>
                  <a:srgbClr val="000000"/>
                </a:solidFill>
              </a:rPr>
              <a:t>WITH</a:t>
            </a:r>
            <a:r>
              <a:rPr lang="en-GB" dirty="0">
                <a:solidFill>
                  <a:srgbClr val="000000"/>
                </a:solidFill>
              </a:rPr>
              <a:t> His saints.</a:t>
            </a:r>
          </a:p>
          <a:p>
            <a:endParaRPr lang="en-GB" dirty="0">
              <a:solidFill>
                <a:srgbClr val="000000"/>
              </a:solidFill>
              <a:effectLst/>
            </a:endParaRPr>
          </a:p>
          <a:p>
            <a:endParaRPr lang="en-GB"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25827091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7" dur="500" fill="hold"/>
                                        <p:tgtEl>
                                          <p:spTgt spid="4">
                                            <p:txEl>
                                              <p:pRg st="4" end="4"/>
                                            </p:txEl>
                                          </p:spTgt>
                                        </p:tgtEl>
                                        <p:attrNameLst>
                                          <p:attrName>style.rotation</p:attrName>
                                        </p:attrNameLst>
                                      </p:cBhvr>
                                      <p:tavLst>
                                        <p:tav tm="0">
                                          <p:val>
                                            <p:fltVal val="360"/>
                                          </p:val>
                                        </p:tav>
                                        <p:tav tm="100000">
                                          <p:val>
                                            <p:fltVal val="0"/>
                                          </p:val>
                                        </p:tav>
                                      </p:tavLst>
                                    </p:anim>
                                    <p:animEffect transition="in" filter="fade">
                                      <p:cBhvr>
                                        <p:cTn id="3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211756" y="1126717"/>
            <a:ext cx="6997565" cy="5610412"/>
          </a:xfrm>
        </p:spPr>
        <p:txBody>
          <a:bodyPr vert="horz" lIns="91440" tIns="45720" rIns="91440" bIns="45720" rtlCol="0">
            <a:normAutofit/>
          </a:bodyPr>
          <a:lstStyle/>
          <a:p>
            <a:r>
              <a:rPr lang="en-GB" b="1" dirty="0">
                <a:solidFill>
                  <a:srgbClr val="000000"/>
                </a:solidFill>
                <a:effectLst/>
              </a:rPr>
              <a:t>Q. </a:t>
            </a:r>
            <a:r>
              <a:rPr lang="en-GB" dirty="0">
                <a:solidFill>
                  <a:srgbClr val="000000"/>
                </a:solidFill>
              </a:rPr>
              <a:t>What else happens during this time?</a:t>
            </a:r>
          </a:p>
          <a:p>
            <a:r>
              <a:rPr lang="en-GB" b="1" dirty="0">
                <a:solidFill>
                  <a:srgbClr val="000000"/>
                </a:solidFill>
                <a:effectLst/>
              </a:rPr>
              <a:t>A. </a:t>
            </a:r>
            <a:r>
              <a:rPr lang="en-GB" dirty="0">
                <a:solidFill>
                  <a:srgbClr val="000000"/>
                </a:solidFill>
                <a:effectLst/>
              </a:rPr>
              <a:t>The </a:t>
            </a:r>
            <a:r>
              <a:rPr lang="en-GB" b="1" dirty="0">
                <a:solidFill>
                  <a:srgbClr val="000000"/>
                </a:solidFill>
                <a:effectLst/>
              </a:rPr>
              <a:t>wicke</a:t>
            </a:r>
            <a:r>
              <a:rPr lang="en-GB" b="1" dirty="0">
                <a:solidFill>
                  <a:srgbClr val="000000"/>
                </a:solidFill>
              </a:rPr>
              <a:t>d from all ages are now resurrected</a:t>
            </a:r>
            <a:r>
              <a:rPr lang="en-GB" dirty="0">
                <a:solidFill>
                  <a:srgbClr val="000000"/>
                </a:solidFill>
              </a:rPr>
              <a:t>, as a result, </a:t>
            </a:r>
            <a:r>
              <a:rPr lang="en-GB" b="1" dirty="0" err="1">
                <a:solidFill>
                  <a:srgbClr val="000000"/>
                </a:solidFill>
              </a:rPr>
              <a:t>satan</a:t>
            </a:r>
            <a:r>
              <a:rPr lang="en-GB" b="1" dirty="0">
                <a:solidFill>
                  <a:srgbClr val="000000"/>
                </a:solidFill>
              </a:rPr>
              <a:t> has now been released from his chains that once bound him</a:t>
            </a:r>
            <a:r>
              <a:rPr lang="en-GB" dirty="0">
                <a:solidFill>
                  <a:srgbClr val="000000"/>
                </a:solidFill>
              </a:rPr>
              <a:t>. He and his angels go to the four corners of the earth to gather together all the wicked, from the wicked Cain, to the last unrepentant sinner. </a:t>
            </a:r>
            <a:r>
              <a:rPr lang="en-GB" b="1" dirty="0">
                <a:solidFill>
                  <a:srgbClr val="000000"/>
                </a:solidFill>
              </a:rPr>
              <a:t>As the righteous angels went to the four corners of the earth to gather the saints at the Second Coming</a:t>
            </a:r>
            <a:r>
              <a:rPr lang="en-GB" dirty="0">
                <a:solidFill>
                  <a:srgbClr val="000000"/>
                </a:solidFill>
              </a:rPr>
              <a:t>, now </a:t>
            </a:r>
            <a:r>
              <a:rPr lang="en-GB" dirty="0" err="1">
                <a:solidFill>
                  <a:srgbClr val="000000"/>
                </a:solidFill>
              </a:rPr>
              <a:t>satan</a:t>
            </a:r>
            <a:r>
              <a:rPr lang="en-GB" dirty="0">
                <a:solidFill>
                  <a:srgbClr val="000000"/>
                </a:solidFill>
              </a:rPr>
              <a:t> and his fallen angels, go to the four corners of the earth to gather all of his servants; their number is as the sand of the sea.</a:t>
            </a:r>
            <a:endParaRPr lang="en-GB" b="1" dirty="0">
              <a:solidFill>
                <a:srgbClr val="000000"/>
              </a:solidFill>
              <a:effectLst/>
            </a:endParaRPr>
          </a:p>
          <a:p>
            <a:r>
              <a:rPr lang="en-GB" dirty="0"/>
              <a:t>Satan, that lying serpent, deceives the wicked and somehow manages to unite them all on his side, with the intention that they will be victorious in destroying the Heavenly City and taking it as his “rightful throne.” </a:t>
            </a:r>
          </a:p>
          <a:p>
            <a:r>
              <a:rPr lang="en-GB" dirty="0"/>
              <a:t>The scene is set, the battle of </a:t>
            </a:r>
            <a:r>
              <a:rPr lang="en-GB" b="1" dirty="0"/>
              <a:t>Gog &amp; Magog </a:t>
            </a:r>
            <a:r>
              <a:rPr lang="en-GB" dirty="0"/>
              <a:t>is at hand.</a:t>
            </a:r>
          </a:p>
          <a:p>
            <a:r>
              <a:rPr lang="en-GB" b="1" dirty="0"/>
              <a:t>Revelation 20:5,7-9</a:t>
            </a:r>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8425914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2" end="2"/>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p:cTn id="2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0" dur="1000"/>
                                        <p:tgtEl>
                                          <p:spTgt spid="4">
                                            <p:txEl>
                                              <p:pRg st="3" end="3"/>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p:cTn id="33"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5"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3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0" y="1126716"/>
            <a:ext cx="7852306" cy="5731283"/>
          </a:xfrm>
        </p:spPr>
        <p:txBody>
          <a:bodyPr vert="horz" lIns="91440" tIns="45720" rIns="91440" bIns="45720" rtlCol="0">
            <a:normAutofit fontScale="92500" lnSpcReduction="10000"/>
          </a:bodyPr>
          <a:lstStyle/>
          <a:p>
            <a:r>
              <a:rPr lang="en-GB" b="1" u="sng" dirty="0"/>
              <a:t>At the close of the thousand years</a:t>
            </a:r>
            <a:r>
              <a:rPr lang="en-GB" dirty="0"/>
              <a:t>, Christ again returns to the earth. He is accompanied by the host of the redeemed, and attended by a retinue of angels. As he descends in terrific majesty, he bids the wicked dead arise to receive their doom</a:t>
            </a:r>
            <a:r>
              <a:rPr lang="en-GB" b="1" dirty="0"/>
              <a:t>. They come forth, a mighty host, numberless as the sands of the sea</a:t>
            </a:r>
            <a:r>
              <a:rPr lang="en-GB" dirty="0"/>
              <a:t>. </a:t>
            </a:r>
            <a:r>
              <a:rPr lang="en-GB" b="1" u="sng" dirty="0"/>
              <a:t>What a contrast to those who were raised at the first resurrection! </a:t>
            </a:r>
            <a:r>
              <a:rPr lang="en-GB" dirty="0"/>
              <a:t>The righteous were clothed with immortal youth and beauty. The wicked bear the traces of disease and death…. Now Satan prepares for a last mighty struggle for the supremacy. While deprived of his power, and cut off from his work of deception, the prince of evil was miserable and dejected; </a:t>
            </a:r>
            <a:r>
              <a:rPr lang="en-GB" b="1" dirty="0"/>
              <a:t>but as the wicked dead are raised, and he sees the vast multitudes upon his side, his hopes revive, and he determines not to yield the great controversy</a:t>
            </a:r>
            <a:r>
              <a:rPr lang="en-GB" dirty="0"/>
              <a:t>. He will marshal all the armies of the lost under his banner, and through them </a:t>
            </a:r>
            <a:r>
              <a:rPr lang="en-GB" dirty="0" err="1"/>
              <a:t>endeavor</a:t>
            </a:r>
            <a:r>
              <a:rPr lang="en-GB" dirty="0"/>
              <a:t> to execute his plans…. </a:t>
            </a:r>
            <a:r>
              <a:rPr lang="en-GB" b="1" dirty="0"/>
              <a:t>Yet, true to his early cunning, he does not acknowledge himself to be Satan</a:t>
            </a:r>
            <a:r>
              <a:rPr lang="en-GB" dirty="0"/>
              <a:t>. He claims to be the Prince who is the rightful owner of the world, and whose inheritance has been unlawfully wrested from him. </a:t>
            </a:r>
            <a:r>
              <a:rPr lang="en-GB" b="1" dirty="0"/>
              <a:t>He represents himself to his deluded subjects as a redeemer, assuring them that his power has brought them forth from their graves</a:t>
            </a:r>
            <a:r>
              <a:rPr lang="en-GB" dirty="0"/>
              <a:t>, and that he is about to rescue them from the most cruel tyranny. </a:t>
            </a:r>
            <a:r>
              <a:rPr lang="en-GB" b="1" dirty="0"/>
              <a:t>The presence of Christ having been removed</a:t>
            </a:r>
            <a:r>
              <a:rPr lang="en-GB" dirty="0"/>
              <a:t>, Satan works wonders to support his claims. He makes the weak strong, and </a:t>
            </a:r>
            <a:r>
              <a:rPr lang="en-GB" b="1" dirty="0"/>
              <a:t>inspires all with his own spirit and energy</a:t>
            </a:r>
            <a:r>
              <a:rPr lang="en-GB" dirty="0"/>
              <a:t>. He proposes to lead them against the camp of the saints, and to take possession of the city of God. </a:t>
            </a:r>
            <a:r>
              <a:rPr lang="en-GB" b="1" dirty="0"/>
              <a:t>With fiendish exultation he points to the unnumbered millions who have been raised from the dead, and declares that as their leader he is well able to overthrow the city, and regain his throne and his kingdom</a:t>
            </a:r>
            <a:r>
              <a:rPr lang="en-GB" dirty="0"/>
              <a:t>. </a:t>
            </a:r>
          </a:p>
          <a:p>
            <a:r>
              <a:rPr lang="en-GB" sz="1400" b="1" dirty="0"/>
              <a:t>Great controversy 88, pg. 662-663</a:t>
            </a:r>
            <a:endParaRPr lang="en-GB" sz="1400" dirty="0"/>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852306" y="10"/>
            <a:ext cx="4339694" cy="6857990"/>
          </a:xfrm>
          <a:prstGeom prst="rect">
            <a:avLst/>
          </a:prstGeom>
        </p:spPr>
      </p:pic>
    </p:spTree>
    <p:custDataLst>
      <p:tags r:id="rId1"/>
    </p:custDataLst>
    <p:extLst>
      <p:ext uri="{BB962C8B-B14F-4D97-AF65-F5344CB8AC3E}">
        <p14:creationId xmlns:p14="http://schemas.microsoft.com/office/powerpoint/2010/main" val="4543641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1" y="1126716"/>
            <a:ext cx="7345680" cy="5731267"/>
          </a:xfrm>
        </p:spPr>
        <p:txBody>
          <a:bodyPr vert="horz" lIns="91440" tIns="45720" rIns="91440" bIns="45720" rtlCol="0">
            <a:normAutofit/>
          </a:bodyPr>
          <a:lstStyle/>
          <a:p>
            <a:r>
              <a:rPr lang="en-GB" b="1" dirty="0">
                <a:solidFill>
                  <a:srgbClr val="000000"/>
                </a:solidFill>
                <a:effectLst/>
              </a:rPr>
              <a:t>Q. </a:t>
            </a:r>
            <a:r>
              <a:rPr lang="en-GB" dirty="0">
                <a:solidFill>
                  <a:srgbClr val="000000"/>
                </a:solidFill>
              </a:rPr>
              <a:t>What tremendous event happens next to disrupt </a:t>
            </a:r>
            <a:r>
              <a:rPr lang="en-GB" dirty="0" err="1">
                <a:solidFill>
                  <a:srgbClr val="000000"/>
                </a:solidFill>
              </a:rPr>
              <a:t>satan’s</a:t>
            </a:r>
            <a:r>
              <a:rPr lang="en-GB" dirty="0">
                <a:solidFill>
                  <a:srgbClr val="000000"/>
                </a:solidFill>
              </a:rPr>
              <a:t> plans?</a:t>
            </a:r>
          </a:p>
          <a:p>
            <a:r>
              <a:rPr lang="en-GB" b="1" dirty="0">
                <a:solidFill>
                  <a:srgbClr val="000000"/>
                </a:solidFill>
              </a:rPr>
              <a:t>A. </a:t>
            </a:r>
            <a:r>
              <a:rPr lang="en-GB" dirty="0">
                <a:solidFill>
                  <a:srgbClr val="000000"/>
                </a:solidFill>
              </a:rPr>
              <a:t>Fire and brimstone fall from heaven to consume the wicked, the earth becomes covered in a lake of fire, and </a:t>
            </a:r>
            <a:r>
              <a:rPr lang="en-GB" dirty="0" err="1">
                <a:solidFill>
                  <a:srgbClr val="000000"/>
                </a:solidFill>
              </a:rPr>
              <a:t>satan</a:t>
            </a:r>
            <a:r>
              <a:rPr lang="en-GB" dirty="0">
                <a:solidFill>
                  <a:srgbClr val="000000"/>
                </a:solidFill>
              </a:rPr>
              <a:t> and all of his sympathisers are consumed and destroyed. Each one is burnt according to their deeds. Some burn longer than others, with </a:t>
            </a:r>
            <a:r>
              <a:rPr lang="en-GB" dirty="0" err="1">
                <a:solidFill>
                  <a:srgbClr val="000000"/>
                </a:solidFill>
              </a:rPr>
              <a:t>satan</a:t>
            </a:r>
            <a:r>
              <a:rPr lang="en-GB" dirty="0">
                <a:solidFill>
                  <a:srgbClr val="000000"/>
                </a:solidFill>
              </a:rPr>
              <a:t> burning the longest but ultimately all shall be destroyed; they shall be ashes under our feet. </a:t>
            </a:r>
          </a:p>
          <a:p>
            <a:r>
              <a:rPr lang="en-GB" b="1" dirty="0">
                <a:solidFill>
                  <a:srgbClr val="000000"/>
                </a:solidFill>
              </a:rPr>
              <a:t>Revelation 20:9-10, 14-15; Revelation 21:8; Malachi 4:1-3; Ezekiel 28:14-15, 17,19; Matthew 25:41</a:t>
            </a:r>
          </a:p>
          <a:p>
            <a:endParaRPr lang="en-GB" dirty="0"/>
          </a:p>
          <a:p>
            <a:r>
              <a:rPr lang="en-GB" dirty="0"/>
              <a:t>“</a:t>
            </a:r>
            <a:r>
              <a:rPr lang="en-GB" b="1" dirty="0"/>
              <a:t>Now Christ again appears to the view of his enemies</a:t>
            </a:r>
            <a:r>
              <a:rPr lang="en-GB" dirty="0"/>
              <a:t>. Far above the city, upon a foundation of burnished gold, is a throne, high and lifted up. Upon this throne sits the Son of God, and around him are the subjects of his kingdom. </a:t>
            </a:r>
            <a:r>
              <a:rPr lang="en-GB" b="1" dirty="0"/>
              <a:t>The power and majesty of Christ no language can describe, no pen portray</a:t>
            </a:r>
            <a:r>
              <a:rPr lang="en-GB" dirty="0"/>
              <a:t>. The glory of the Eternal Father is enshrouding his Son. The brightness of his presence fills the city of God, and flows out beyond the gates, flooding the whole earth with its radiance….</a:t>
            </a:r>
          </a:p>
          <a:p>
            <a:endParaRPr lang="en-GB" b="1"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14082132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down)">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 calcmode="lin" valueType="num">
                                      <p:cBhvr>
                                        <p:cTn id="26"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7"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8"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4" name="Rectangle 53">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617501" y="249824"/>
            <a:ext cx="5737859" cy="711196"/>
          </a:xfrm>
        </p:spPr>
        <p:txBody>
          <a:bodyPr vert="horz" lIns="91440" tIns="45720" rIns="91440" bIns="45720" rtlCol="0" anchor="t">
            <a:normAutofit/>
          </a:bodyPr>
          <a:lstStyle/>
          <a:p>
            <a:r>
              <a:rPr lang="en-US" sz="4000" kern="1200" dirty="0">
                <a:solidFill>
                  <a:schemeClr val="tx1"/>
                </a:solidFill>
                <a:latin typeface="+mj-lt"/>
                <a:ea typeface="+mj-ea"/>
                <a:cs typeface="+mj-cs"/>
              </a:rPr>
              <a:t>1000 Years &amp; Beyond</a:t>
            </a:r>
          </a:p>
        </p:txBody>
      </p:sp>
      <p:cxnSp>
        <p:nvCxnSpPr>
          <p:cNvPr id="56" name="Straight Connector 55">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0" y="1210844"/>
            <a:ext cx="7360356" cy="5647152"/>
          </a:xfrm>
        </p:spPr>
        <p:txBody>
          <a:bodyPr vert="horz" lIns="91440" tIns="45720" rIns="91440" bIns="45720" rtlCol="0">
            <a:normAutofit lnSpcReduction="10000"/>
          </a:bodyPr>
          <a:lstStyle/>
          <a:p>
            <a:pPr>
              <a:lnSpc>
                <a:spcPct val="110000"/>
              </a:lnSpc>
              <a:buFont typeface="Arial" panose="020B0604020202020204" pitchFamily="34" charset="0"/>
              <a:buChar char="•"/>
            </a:pPr>
            <a:r>
              <a:rPr lang="en-US" b="1" dirty="0"/>
              <a:t>As soon as the books of record are opened, and the eye of Jesus looks upon the wicked, they are conscious of every sin which they have ever committed</a:t>
            </a:r>
            <a:r>
              <a:rPr lang="en-US" dirty="0"/>
              <a:t>. They see just where their feet diverged from the path of purity and holiness, just how far pride and rebellion have carried them in the violation of the law of God. </a:t>
            </a:r>
            <a:r>
              <a:rPr lang="en-US" b="1" dirty="0"/>
              <a:t>Above the throne is revealed the cross</a:t>
            </a:r>
            <a:r>
              <a:rPr lang="en-US" dirty="0"/>
              <a:t>; and like a panoramic view appear the scenes of Adam's temptation and fall, and the successive steps in the great plan of redemption…. </a:t>
            </a:r>
            <a:r>
              <a:rPr lang="en-US" b="1" dirty="0"/>
              <a:t>all are vividly portrayed</a:t>
            </a:r>
            <a:r>
              <a:rPr lang="en-US" dirty="0"/>
              <a:t>. Satan, his angels, and his subjects have no power to turn from the picture of their own work. Each actor recalls the part which he performed….. </a:t>
            </a:r>
            <a:r>
              <a:rPr lang="en-US" b="1" dirty="0"/>
              <a:t>all behold the enormity of their guilt</a:t>
            </a:r>
            <a:r>
              <a:rPr lang="en-US" dirty="0"/>
              <a:t>. They vainly seek to hide from the divine majesty of His countenance, outshining the glory of the sun…</a:t>
            </a:r>
            <a:r>
              <a:rPr lang="en-US" b="1" dirty="0"/>
              <a:t>The whole wicked world stand arraigned at the bar of God</a:t>
            </a:r>
            <a:r>
              <a:rPr lang="en-US" dirty="0"/>
              <a:t>,… </a:t>
            </a:r>
            <a:r>
              <a:rPr lang="en-US" b="1" dirty="0"/>
              <a:t>They have none to plead their cause</a:t>
            </a:r>
            <a:r>
              <a:rPr lang="en-US" dirty="0"/>
              <a:t>; they are without excuse; and the sentence of eternal death is pronounced against them.</a:t>
            </a:r>
          </a:p>
          <a:p>
            <a:pPr>
              <a:lnSpc>
                <a:spcPct val="110000"/>
              </a:lnSpc>
              <a:buFont typeface="Arial" panose="020B0604020202020204" pitchFamily="34" charset="0"/>
              <a:buChar char="•"/>
            </a:pPr>
            <a:r>
              <a:rPr lang="en-US" b="1" dirty="0"/>
              <a:t>Fire comes down from God out of Heaven</a:t>
            </a:r>
            <a:r>
              <a:rPr lang="en-US" dirty="0"/>
              <a:t>. The earth is broken up…..Devouring flames burst from every yawning chasm. The very rocks are on fire. </a:t>
            </a:r>
            <a:r>
              <a:rPr lang="en-US" b="1" dirty="0"/>
              <a:t>The day has come that shall burn as an oven</a:t>
            </a:r>
            <a:r>
              <a:rPr lang="en-US" dirty="0"/>
              <a:t>. </a:t>
            </a:r>
            <a:r>
              <a:rPr lang="en-US" b="1" dirty="0"/>
              <a:t>The elements melt with fervent heat, the earth also, and the works that are therein are burned up</a:t>
            </a:r>
            <a:r>
              <a:rPr lang="en-US" dirty="0"/>
              <a:t>. [</a:t>
            </a:r>
            <a:r>
              <a:rPr lang="en-US" b="1" dirty="0"/>
              <a:t>Malachi 4:1; 2 Peter 3:10</a:t>
            </a:r>
            <a:r>
              <a:rPr lang="en-US" dirty="0"/>
              <a:t>.] The earth's surface seems one molten mass,—a vast, seething lake of fire. It is the time of the judgment and perdition of ungodly men,— “the day of the Lord's vengeance, and the year of recompenses for the controversy of Zion.” </a:t>
            </a:r>
            <a:r>
              <a:rPr lang="en-US" b="1" dirty="0"/>
              <a:t>Great Controversy 88 pg. 664-672</a:t>
            </a:r>
            <a:r>
              <a:rPr lang="en-US" dirty="0"/>
              <a:t> </a:t>
            </a:r>
          </a:p>
          <a:p>
            <a:pPr>
              <a:lnSpc>
                <a:spcPct val="110000"/>
              </a:lnSpc>
              <a:buFont typeface="Arial" panose="020B0604020202020204" pitchFamily="34" charset="0"/>
              <a:buChar char="•"/>
            </a:pPr>
            <a:endParaRPr lang="en-US" sz="1000" dirty="0">
              <a:effectLst/>
            </a:endParaRPr>
          </a:p>
          <a:p>
            <a:pPr>
              <a:lnSpc>
                <a:spcPct val="110000"/>
              </a:lnSpc>
              <a:buFont typeface="Arial" panose="020B0604020202020204" pitchFamily="34" charset="0"/>
              <a:buChar char="•"/>
            </a:pPr>
            <a:endParaRPr lang="en-US" sz="1000" dirty="0">
              <a:effectLst/>
            </a:endParaRPr>
          </a:p>
          <a:p>
            <a:pPr>
              <a:lnSpc>
                <a:spcPct val="110000"/>
              </a:lnSpc>
              <a:buFont typeface="Arial" panose="020B0604020202020204" pitchFamily="34" charset="0"/>
              <a:buChar char="•"/>
            </a:pPr>
            <a:endParaRPr lang="en-US" sz="1000" dirty="0">
              <a:effectLst/>
            </a:endParaRPr>
          </a:p>
          <a:p>
            <a:pPr>
              <a:lnSpc>
                <a:spcPct val="110000"/>
              </a:lnSpc>
              <a:buFont typeface="Arial" panose="020B0604020202020204" pitchFamily="34" charset="0"/>
              <a:buChar char="•"/>
            </a:pPr>
            <a:endParaRPr lang="en-US" sz="1000" dirty="0">
              <a:effectLst/>
            </a:endParaRPr>
          </a:p>
          <a:p>
            <a:pPr>
              <a:lnSpc>
                <a:spcPct val="110000"/>
              </a:lnSpc>
              <a:buFont typeface="Arial" panose="020B0604020202020204" pitchFamily="34" charset="0"/>
              <a:buChar char="•"/>
            </a:pPr>
            <a:endParaRPr lang="en-US" sz="1000" dirty="0">
              <a:effectLst/>
            </a:endParaRPr>
          </a:p>
          <a:p>
            <a:pPr>
              <a:lnSpc>
                <a:spcPct val="110000"/>
              </a:lnSpc>
              <a:buFont typeface="Arial" panose="020B0604020202020204" pitchFamily="34" charset="0"/>
              <a:buChar char="•"/>
            </a:pPr>
            <a:endParaRPr lang="en-US" sz="1000" b="1" dirty="0"/>
          </a:p>
        </p:txBody>
      </p:sp>
      <p:pic>
        <p:nvPicPr>
          <p:cNvPr id="8" name="Picture Placeholder 7" descr="A person in a white robe with a crown covering his face&#10;&#10;Description automatically generated">
            <a:extLst>
              <a:ext uri="{FF2B5EF4-FFF2-40B4-BE49-F238E27FC236}">
                <a16:creationId xmlns:a16="http://schemas.microsoft.com/office/drawing/2014/main" id="{5C1FD4C8-C4FA-8EAE-B491-129BA8FD8E13}"/>
              </a:ext>
            </a:extLst>
          </p:cNvPr>
          <p:cNvPicPr>
            <a:picLocks noGrp="1" noChangeAspect="1"/>
          </p:cNvPicPr>
          <p:nvPr>
            <p:ph type="pic" idx="1"/>
          </p:nvPr>
        </p:nvPicPr>
        <p:blipFill rotWithShape="1">
          <a:blip r:embed="rId3"/>
          <a:srcRect l="17593" r="2" b="2"/>
          <a:stretch/>
        </p:blipFill>
        <p:spPr>
          <a:xfrm>
            <a:off x="7450667" y="0"/>
            <a:ext cx="4741333" cy="6857996"/>
          </a:xfrm>
          <a:prstGeom prst="rect">
            <a:avLst/>
          </a:prstGeom>
        </p:spPr>
      </p:pic>
    </p:spTree>
    <p:custDataLst>
      <p:tags r:id="rId1"/>
    </p:custDataLst>
    <p:extLst>
      <p:ext uri="{BB962C8B-B14F-4D97-AF65-F5344CB8AC3E}">
        <p14:creationId xmlns:p14="http://schemas.microsoft.com/office/powerpoint/2010/main" val="32029209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1" y="1126716"/>
            <a:ext cx="7345680" cy="5731267"/>
          </a:xfrm>
        </p:spPr>
        <p:txBody>
          <a:bodyPr vert="horz" lIns="91440" tIns="45720" rIns="91440" bIns="45720" rtlCol="0">
            <a:normAutofit/>
          </a:bodyPr>
          <a:lstStyle/>
          <a:p>
            <a:r>
              <a:rPr lang="en-GB" dirty="0"/>
              <a:t>While the earth was wrapped in the fire of destruction, the righteous abode safely in the holy city. Upon those that had part in the first resurrection, </a:t>
            </a:r>
            <a:r>
              <a:rPr lang="en-GB" b="1" dirty="0"/>
              <a:t>the second death has no power</a:t>
            </a:r>
            <a:r>
              <a:rPr lang="en-GB" dirty="0"/>
              <a:t>. [</a:t>
            </a:r>
            <a:r>
              <a:rPr lang="en-GB" b="1" dirty="0"/>
              <a:t>Revelation 20:6; Psalm 84:11</a:t>
            </a:r>
            <a:r>
              <a:rPr lang="en-GB" dirty="0"/>
              <a:t>.] While God is to the wicked a consuming fire, he is to his people both a sun and a shield. [</a:t>
            </a:r>
            <a:r>
              <a:rPr lang="en-GB" b="1" dirty="0"/>
              <a:t>Revelation 20:6; Psalm 84:11</a:t>
            </a:r>
            <a:r>
              <a:rPr lang="en-GB" dirty="0"/>
              <a:t>.] </a:t>
            </a:r>
            <a:r>
              <a:rPr lang="en-GB" b="1" dirty="0"/>
              <a:t>IBID pg. 673</a:t>
            </a:r>
          </a:p>
          <a:p>
            <a:r>
              <a:rPr lang="en-GB" b="1" dirty="0"/>
              <a:t>Q. </a:t>
            </a:r>
            <a:r>
              <a:rPr lang="en-GB" dirty="0"/>
              <a:t>What next?</a:t>
            </a:r>
          </a:p>
          <a:p>
            <a:r>
              <a:rPr lang="en-GB" b="1" dirty="0"/>
              <a:t>A. “</a:t>
            </a:r>
            <a:r>
              <a:rPr lang="en-GB" dirty="0"/>
              <a:t>He who sat on the throne said, “Behold I make </a:t>
            </a:r>
            <a:r>
              <a:rPr lang="en-GB" b="1" dirty="0"/>
              <a:t>all things new</a:t>
            </a:r>
            <a:r>
              <a:rPr lang="en-GB" dirty="0"/>
              <a:t>” </a:t>
            </a:r>
            <a:r>
              <a:rPr lang="en-GB" b="1" dirty="0"/>
              <a:t>Revelation 21:5</a:t>
            </a:r>
          </a:p>
          <a:p>
            <a:r>
              <a:rPr lang="en-GB" dirty="0"/>
              <a:t>God will create new heavens (sky) and a new earth. The earth has enjoyed its sabbath rest, sin and sinners are gone forever. “</a:t>
            </a:r>
            <a:r>
              <a:rPr lang="en-GB" b="1" dirty="0"/>
              <a:t>Affliction shall not rise up a second time, Nahum 1:9”</a:t>
            </a:r>
            <a:r>
              <a:rPr lang="en-GB" dirty="0"/>
              <a:t>. There shall be no more tears, death, sorrow, nor pain, for the former things are passed away.</a:t>
            </a:r>
          </a:p>
          <a:p>
            <a:r>
              <a:rPr lang="en-GB" dirty="0"/>
              <a:t>The New Jerusalem will be the capital city of the New Earth. God’s people shall at long last receive the Kingdom promised to them, the meek shall inherit the earth and they shall obtain joy and gladness for all eternity. </a:t>
            </a:r>
          </a:p>
          <a:p>
            <a:r>
              <a:rPr lang="en-GB" b="1" dirty="0"/>
              <a:t>Jesus has prepared a place for us, miss it and blame no one but yourself!!</a:t>
            </a: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b="1"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33467020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1" dur="500" fill="hold"/>
                                        <p:tgtEl>
                                          <p:spTgt spid="4">
                                            <p:txEl>
                                              <p:pRg st="2" end="2"/>
                                            </p:txEl>
                                          </p:spTgt>
                                        </p:tgtEl>
                                        <p:attrNameLst>
                                          <p:attrName>style.rotation</p:attrName>
                                        </p:attrNameLst>
                                      </p:cBhvr>
                                      <p:tavLst>
                                        <p:tav tm="0">
                                          <p:val>
                                            <p:fltVal val="360"/>
                                          </p:val>
                                        </p:tav>
                                        <p:tav tm="100000">
                                          <p:val>
                                            <p:fltVal val="0"/>
                                          </p:val>
                                        </p:tav>
                                      </p:tavLst>
                                    </p:anim>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p:cTn id="2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4">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Effect transition="in" filter="wipe(down)">
                                      <p:cBhvr>
                                        <p:cTn id="41" dur="580">
                                          <p:stCondLst>
                                            <p:cond delay="0"/>
                                          </p:stCondLst>
                                        </p:cTn>
                                        <p:tgtEl>
                                          <p:spTgt spid="4">
                                            <p:txEl>
                                              <p:pRg st="5" end="5"/>
                                            </p:txEl>
                                          </p:spTgt>
                                        </p:tgtEl>
                                      </p:cBhvr>
                                    </p:animEffect>
                                    <p:anim calcmode="lin" valueType="num">
                                      <p:cBhvr>
                                        <p:cTn id="42" dur="1822" tmFilter="0,0; 0.14,0.36; 0.43,0.73; 0.71,0.91; 1.0,1.0">
                                          <p:stCondLst>
                                            <p:cond delay="0"/>
                                          </p:stCondLst>
                                        </p:cTn>
                                        <p:tgtEl>
                                          <p:spTgt spid="4">
                                            <p:txEl>
                                              <p:pRg st="5" end="5"/>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4">
                                            <p:txEl>
                                              <p:pRg st="5" end="5"/>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4">
                                            <p:txEl>
                                              <p:pRg st="5" end="5"/>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4">
                                            <p:txEl>
                                              <p:pRg st="5" end="5"/>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4">
                                            <p:txEl>
                                              <p:pRg st="5" end="5"/>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4">
                                            <p:txEl>
                                              <p:pRg st="5" end="5"/>
                                            </p:txEl>
                                          </p:spTgt>
                                        </p:tgtEl>
                                      </p:cBhvr>
                                      <p:to x="100000" y="60000"/>
                                    </p:animScale>
                                    <p:animScale>
                                      <p:cBhvr>
                                        <p:cTn id="48" dur="166" decel="50000">
                                          <p:stCondLst>
                                            <p:cond delay="676"/>
                                          </p:stCondLst>
                                        </p:cTn>
                                        <p:tgtEl>
                                          <p:spTgt spid="4">
                                            <p:txEl>
                                              <p:pRg st="5" end="5"/>
                                            </p:txEl>
                                          </p:spTgt>
                                        </p:tgtEl>
                                      </p:cBhvr>
                                      <p:to x="100000" y="100000"/>
                                    </p:animScale>
                                    <p:animScale>
                                      <p:cBhvr>
                                        <p:cTn id="49" dur="26">
                                          <p:stCondLst>
                                            <p:cond delay="1312"/>
                                          </p:stCondLst>
                                        </p:cTn>
                                        <p:tgtEl>
                                          <p:spTgt spid="4">
                                            <p:txEl>
                                              <p:pRg st="5" end="5"/>
                                            </p:txEl>
                                          </p:spTgt>
                                        </p:tgtEl>
                                      </p:cBhvr>
                                      <p:to x="100000" y="80000"/>
                                    </p:animScale>
                                    <p:animScale>
                                      <p:cBhvr>
                                        <p:cTn id="50" dur="166" decel="50000">
                                          <p:stCondLst>
                                            <p:cond delay="1338"/>
                                          </p:stCondLst>
                                        </p:cTn>
                                        <p:tgtEl>
                                          <p:spTgt spid="4">
                                            <p:txEl>
                                              <p:pRg st="5" end="5"/>
                                            </p:txEl>
                                          </p:spTgt>
                                        </p:tgtEl>
                                      </p:cBhvr>
                                      <p:to x="100000" y="100000"/>
                                    </p:animScale>
                                    <p:animScale>
                                      <p:cBhvr>
                                        <p:cTn id="51" dur="26">
                                          <p:stCondLst>
                                            <p:cond delay="1642"/>
                                          </p:stCondLst>
                                        </p:cTn>
                                        <p:tgtEl>
                                          <p:spTgt spid="4">
                                            <p:txEl>
                                              <p:pRg st="5" end="5"/>
                                            </p:txEl>
                                          </p:spTgt>
                                        </p:tgtEl>
                                      </p:cBhvr>
                                      <p:to x="100000" y="90000"/>
                                    </p:animScale>
                                    <p:animScale>
                                      <p:cBhvr>
                                        <p:cTn id="52" dur="166" decel="50000">
                                          <p:stCondLst>
                                            <p:cond delay="1668"/>
                                          </p:stCondLst>
                                        </p:cTn>
                                        <p:tgtEl>
                                          <p:spTgt spid="4">
                                            <p:txEl>
                                              <p:pRg st="5" end="5"/>
                                            </p:txEl>
                                          </p:spTgt>
                                        </p:tgtEl>
                                      </p:cBhvr>
                                      <p:to x="100000" y="100000"/>
                                    </p:animScale>
                                    <p:animScale>
                                      <p:cBhvr>
                                        <p:cTn id="53" dur="26">
                                          <p:stCondLst>
                                            <p:cond delay="1808"/>
                                          </p:stCondLst>
                                        </p:cTn>
                                        <p:tgtEl>
                                          <p:spTgt spid="4">
                                            <p:txEl>
                                              <p:pRg st="5" end="5"/>
                                            </p:txEl>
                                          </p:spTgt>
                                        </p:tgtEl>
                                      </p:cBhvr>
                                      <p:to x="100000" y="95000"/>
                                    </p:animScale>
                                    <p:animScale>
                                      <p:cBhvr>
                                        <p:cTn id="54" dur="166" decel="50000">
                                          <p:stCondLst>
                                            <p:cond delay="1834"/>
                                          </p:stCondLst>
                                        </p:cTn>
                                        <p:tgtEl>
                                          <p:spTgt spid="4">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kern="1200" dirty="0">
                <a:solidFill>
                  <a:schemeClr val="tx1"/>
                </a:solidFill>
                <a:latin typeface="+mj-lt"/>
                <a:ea typeface="+mj-ea"/>
                <a:cs typeface="+mj-cs"/>
              </a:rPr>
              <a:t>1000 Years &amp; Beyond</a:t>
            </a: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86626" y="1126717"/>
            <a:ext cx="7259053" cy="5610412"/>
          </a:xfrm>
        </p:spPr>
        <p:txBody>
          <a:bodyPr vert="horz" lIns="91440" tIns="45720" rIns="91440" bIns="45720" rtlCol="0">
            <a:normAutofit/>
          </a:bodyPr>
          <a:lstStyle/>
          <a:p>
            <a:endParaRPr lang="en-GB" sz="1800" dirty="0"/>
          </a:p>
          <a:p>
            <a:pPr>
              <a:buFont typeface="Arial" panose="020B0604020202020204" pitchFamily="34" charset="0"/>
              <a:buChar char="•"/>
            </a:pPr>
            <a:endParaRPr lang="en-GB" sz="1800" b="1" dirty="0"/>
          </a:p>
          <a:p>
            <a:endParaRPr lang="en-GB" sz="1800"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6736" y="0"/>
            <a:ext cx="4846320" cy="6857990"/>
          </a:xfrm>
          <a:prstGeom prst="rect">
            <a:avLst/>
          </a:prstGeom>
        </p:spPr>
      </p:pic>
      <p:sp>
        <p:nvSpPr>
          <p:cNvPr id="3" name="Minus 2">
            <a:extLst>
              <a:ext uri="{FF2B5EF4-FFF2-40B4-BE49-F238E27FC236}">
                <a16:creationId xmlns:a16="http://schemas.microsoft.com/office/drawing/2014/main" id="{DF12A64E-0AD9-B264-AD4B-0CEF950AA473}"/>
              </a:ext>
            </a:extLst>
          </p:cNvPr>
          <p:cNvSpPr/>
          <p:nvPr/>
        </p:nvSpPr>
        <p:spPr>
          <a:xfrm>
            <a:off x="496465" y="4284595"/>
            <a:ext cx="6542137" cy="204214"/>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Up Arrow 6">
            <a:extLst>
              <a:ext uri="{FF2B5EF4-FFF2-40B4-BE49-F238E27FC236}">
                <a16:creationId xmlns:a16="http://schemas.microsoft.com/office/drawing/2014/main" id="{BB8BF49F-F2F6-EA92-7402-FE49751FD1A5}"/>
              </a:ext>
            </a:extLst>
          </p:cNvPr>
          <p:cNvSpPr/>
          <p:nvPr/>
        </p:nvSpPr>
        <p:spPr>
          <a:xfrm>
            <a:off x="1342401" y="3704657"/>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Up Arrow 8">
            <a:extLst>
              <a:ext uri="{FF2B5EF4-FFF2-40B4-BE49-F238E27FC236}">
                <a16:creationId xmlns:a16="http://schemas.microsoft.com/office/drawing/2014/main" id="{0600702D-5DC8-1E5E-AACF-2CAB89C36976}"/>
              </a:ext>
            </a:extLst>
          </p:cNvPr>
          <p:cNvSpPr/>
          <p:nvPr/>
        </p:nvSpPr>
        <p:spPr>
          <a:xfrm>
            <a:off x="2420206" y="2534446"/>
            <a:ext cx="72898" cy="182329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Up Arrow 9">
            <a:extLst>
              <a:ext uri="{FF2B5EF4-FFF2-40B4-BE49-F238E27FC236}">
                <a16:creationId xmlns:a16="http://schemas.microsoft.com/office/drawing/2014/main" id="{7506A910-EB17-7D3A-7F10-B087D875D625}"/>
              </a:ext>
            </a:extLst>
          </p:cNvPr>
          <p:cNvSpPr/>
          <p:nvPr/>
        </p:nvSpPr>
        <p:spPr>
          <a:xfrm>
            <a:off x="3557043" y="3658596"/>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Up Arrow 10">
            <a:extLst>
              <a:ext uri="{FF2B5EF4-FFF2-40B4-BE49-F238E27FC236}">
                <a16:creationId xmlns:a16="http://schemas.microsoft.com/office/drawing/2014/main" id="{67C6C1F1-7821-CE4A-6AC2-32FAC2D5809D}"/>
              </a:ext>
            </a:extLst>
          </p:cNvPr>
          <p:cNvSpPr/>
          <p:nvPr/>
        </p:nvSpPr>
        <p:spPr>
          <a:xfrm flipH="1">
            <a:off x="4679512" y="2794086"/>
            <a:ext cx="45719" cy="159261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a:extLst>
              <a:ext uri="{FF2B5EF4-FFF2-40B4-BE49-F238E27FC236}">
                <a16:creationId xmlns:a16="http://schemas.microsoft.com/office/drawing/2014/main" id="{511960C8-4C5E-EC9A-BE19-21F68FB0B440}"/>
              </a:ext>
            </a:extLst>
          </p:cNvPr>
          <p:cNvSpPr/>
          <p:nvPr/>
        </p:nvSpPr>
        <p:spPr>
          <a:xfrm>
            <a:off x="6151862" y="3708151"/>
            <a:ext cx="45719" cy="69368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69D4D28-6E9A-C88B-ED84-DD812A70821B}"/>
              </a:ext>
            </a:extLst>
          </p:cNvPr>
          <p:cNvSpPr/>
          <p:nvPr/>
        </p:nvSpPr>
        <p:spPr>
          <a:xfrm>
            <a:off x="391008" y="2805821"/>
            <a:ext cx="1867859" cy="8468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Wicked Revived</a:t>
            </a:r>
          </a:p>
        </p:txBody>
      </p:sp>
      <p:sp>
        <p:nvSpPr>
          <p:cNvPr id="16" name="Oval 15">
            <a:extLst>
              <a:ext uri="{FF2B5EF4-FFF2-40B4-BE49-F238E27FC236}">
                <a16:creationId xmlns:a16="http://schemas.microsoft.com/office/drawing/2014/main" id="{778A5409-BF80-2086-6D1A-9C05F6DBAEA1}"/>
              </a:ext>
            </a:extLst>
          </p:cNvPr>
          <p:cNvSpPr/>
          <p:nvPr/>
        </p:nvSpPr>
        <p:spPr>
          <a:xfrm>
            <a:off x="1725597" y="1411355"/>
            <a:ext cx="1484409" cy="10752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Satan Loosed</a:t>
            </a:r>
          </a:p>
        </p:txBody>
      </p:sp>
      <p:sp>
        <p:nvSpPr>
          <p:cNvPr id="17" name="Oval 16">
            <a:extLst>
              <a:ext uri="{FF2B5EF4-FFF2-40B4-BE49-F238E27FC236}">
                <a16:creationId xmlns:a16="http://schemas.microsoft.com/office/drawing/2014/main" id="{A8568BED-F482-57CD-8971-6E00D5F80AC0}"/>
              </a:ext>
            </a:extLst>
          </p:cNvPr>
          <p:cNvSpPr/>
          <p:nvPr/>
        </p:nvSpPr>
        <p:spPr>
          <a:xfrm>
            <a:off x="2642519" y="2338069"/>
            <a:ext cx="1829048" cy="12941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New Jerusalem Descends</a:t>
            </a:r>
          </a:p>
        </p:txBody>
      </p:sp>
      <p:sp>
        <p:nvSpPr>
          <p:cNvPr id="18" name="Oval 17">
            <a:extLst>
              <a:ext uri="{FF2B5EF4-FFF2-40B4-BE49-F238E27FC236}">
                <a16:creationId xmlns:a16="http://schemas.microsoft.com/office/drawing/2014/main" id="{15C16618-E25F-A5A7-8262-42509EAD3A53}"/>
              </a:ext>
            </a:extLst>
          </p:cNvPr>
          <p:cNvSpPr/>
          <p:nvPr/>
        </p:nvSpPr>
        <p:spPr>
          <a:xfrm>
            <a:off x="3716152" y="1099550"/>
            <a:ext cx="2014087" cy="136390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City Surrounded &amp; Wicked Judged</a:t>
            </a:r>
          </a:p>
        </p:txBody>
      </p:sp>
      <p:sp>
        <p:nvSpPr>
          <p:cNvPr id="19" name="Oval 18">
            <a:extLst>
              <a:ext uri="{FF2B5EF4-FFF2-40B4-BE49-F238E27FC236}">
                <a16:creationId xmlns:a16="http://schemas.microsoft.com/office/drawing/2014/main" id="{CBC505D7-008D-F080-B773-2601B3ABED78}"/>
              </a:ext>
            </a:extLst>
          </p:cNvPr>
          <p:cNvSpPr/>
          <p:nvPr/>
        </p:nvSpPr>
        <p:spPr>
          <a:xfrm>
            <a:off x="5074633" y="2405806"/>
            <a:ext cx="2154373" cy="125448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Wicked Destroyed &amp; Earth Renewed</a:t>
            </a:r>
          </a:p>
        </p:txBody>
      </p:sp>
      <p:sp>
        <p:nvSpPr>
          <p:cNvPr id="20" name="Left-right Arrow 19">
            <a:extLst>
              <a:ext uri="{FF2B5EF4-FFF2-40B4-BE49-F238E27FC236}">
                <a16:creationId xmlns:a16="http://schemas.microsoft.com/office/drawing/2014/main" id="{B997A8EF-572E-73F8-830C-CA2335005149}"/>
              </a:ext>
            </a:extLst>
          </p:cNvPr>
          <p:cNvSpPr/>
          <p:nvPr/>
        </p:nvSpPr>
        <p:spPr>
          <a:xfrm>
            <a:off x="1199343" y="4584524"/>
            <a:ext cx="5136379" cy="130856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END OF THE 1000 YEARS</a:t>
            </a:r>
          </a:p>
        </p:txBody>
      </p:sp>
    </p:spTree>
    <p:custDataLst>
      <p:tags r:id="rId1"/>
    </p:custDataLst>
    <p:extLst>
      <p:ext uri="{BB962C8B-B14F-4D97-AF65-F5344CB8AC3E}">
        <p14:creationId xmlns:p14="http://schemas.microsoft.com/office/powerpoint/2010/main" val="35238169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 calcmode="lin" valueType="num">
                                      <p:cBhvr>
                                        <p:cTn id="27" dur="500" fill="hold"/>
                                        <p:tgtEl>
                                          <p:spTgt spid="16"/>
                                        </p:tgtEl>
                                        <p:attrNameLst>
                                          <p:attrName>style.rotation</p:attrName>
                                        </p:attrNameLst>
                                      </p:cBhvr>
                                      <p:tavLst>
                                        <p:tav tm="0">
                                          <p:val>
                                            <p:fltVal val="360"/>
                                          </p:val>
                                        </p:tav>
                                        <p:tav tm="100000">
                                          <p:val>
                                            <p:fltVal val="0"/>
                                          </p:val>
                                        </p:tav>
                                      </p:tavLst>
                                    </p:anim>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900" decel="100000" fill="hold"/>
                                        <p:tgtEl>
                                          <p:spTgt spid="1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 calcmode="lin" valueType="num">
                                      <p:cBhvr>
                                        <p:cTn id="49" dur="500" fill="hold"/>
                                        <p:tgtEl>
                                          <p:spTgt spid="19"/>
                                        </p:tgtEl>
                                        <p:attrNameLst>
                                          <p:attrName>style.rotation</p:attrName>
                                        </p:attrNameLst>
                                      </p:cBhvr>
                                      <p:tavLst>
                                        <p:tav tm="0">
                                          <p:val>
                                            <p:fltVal val="360"/>
                                          </p:val>
                                        </p:tav>
                                        <p:tav tm="100000">
                                          <p:val>
                                            <p:fltVal val="0"/>
                                          </p:val>
                                        </p:tav>
                                      </p:tavLst>
                                    </p:anim>
                                    <p:animEffect transition="in" filter="fade">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B32C-FD74-5883-98B1-E62F3E92D1C0}"/>
              </a:ext>
            </a:extLst>
          </p:cNvPr>
          <p:cNvSpPr>
            <a:spLocks noGrp="1"/>
          </p:cNvSpPr>
          <p:nvPr>
            <p:ph type="title"/>
          </p:nvPr>
        </p:nvSpPr>
        <p:spPr>
          <a:xfrm>
            <a:off x="506627" y="279157"/>
            <a:ext cx="5852160" cy="568403"/>
          </a:xfrm>
        </p:spPr>
        <p:txBody>
          <a:bodyPr vert="horz" lIns="91440" tIns="45720" rIns="91440" bIns="45720" rtlCol="0" anchor="t">
            <a:normAutofit fontScale="90000"/>
          </a:bodyPr>
          <a:lstStyle/>
          <a:p>
            <a:r>
              <a:rPr lang="en-US" sz="4000" dirty="0"/>
              <a:t>Closing</a:t>
            </a:r>
            <a:endParaRPr lang="en-US" sz="4000" kern="1200" dirty="0">
              <a:solidFill>
                <a:schemeClr val="tx1"/>
              </a:solidFill>
              <a:latin typeface="+mj-lt"/>
              <a:ea typeface="+mj-ea"/>
              <a:cs typeface="+mj-cs"/>
            </a:endParaRPr>
          </a:p>
        </p:txBody>
      </p:sp>
      <p:cxnSp>
        <p:nvCxnSpPr>
          <p:cNvPr id="38" name="Straight Connector 37">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9136F2C-B40F-9413-E9DF-B493655EC5EA}"/>
              </a:ext>
            </a:extLst>
          </p:cNvPr>
          <p:cNvSpPr>
            <a:spLocks noGrp="1"/>
          </p:cNvSpPr>
          <p:nvPr>
            <p:ph type="body" sz="half" idx="2"/>
          </p:nvPr>
        </p:nvSpPr>
        <p:spPr>
          <a:xfrm>
            <a:off x="1" y="1126716"/>
            <a:ext cx="7345680" cy="5731267"/>
          </a:xfrm>
        </p:spPr>
        <p:txBody>
          <a:bodyPr vert="horz" lIns="91440" tIns="45720" rIns="91440" bIns="45720" rtlCol="0">
            <a:normAutofit/>
          </a:bodyPr>
          <a:lstStyle/>
          <a:p>
            <a:r>
              <a:rPr lang="en-GB" dirty="0"/>
              <a:t>“</a:t>
            </a:r>
            <a:r>
              <a:rPr lang="en-GB" b="1" dirty="0"/>
              <a:t>The fire that consumes the wicked purifies the earth</a:t>
            </a:r>
            <a:r>
              <a:rPr lang="en-GB" dirty="0"/>
              <a:t>. Every trace of the curse is swept away. </a:t>
            </a:r>
            <a:r>
              <a:rPr lang="en-GB" b="1" u="sng" dirty="0"/>
              <a:t>No eternally burning hell will keep before the ransomed the fearful consequences of sin</a:t>
            </a:r>
            <a:r>
              <a:rPr lang="en-GB" dirty="0"/>
              <a:t>… One reminder alone remains: </a:t>
            </a:r>
            <a:r>
              <a:rPr lang="en-GB" b="1" dirty="0"/>
              <a:t>our Redeemer will ever bear the marks of his crucifixion. Upon his wounded head, upon his side, his hands and feet, are the only traces of the cruel work that sin has wrought</a:t>
            </a:r>
            <a:r>
              <a:rPr lang="en-GB" dirty="0"/>
              <a:t>.</a:t>
            </a:r>
          </a:p>
          <a:p>
            <a:r>
              <a:rPr lang="en-GB" b="1" dirty="0"/>
              <a:t>All that was lost by sin has been restored</a:t>
            </a:r>
            <a:r>
              <a:rPr lang="en-GB" dirty="0"/>
              <a:t>…God's original purpose in the creation of the earth is fulfilled as it is made the eternal abode of the redeemed. “The righteous shall inherit the land, and dwell therein forever.” [</a:t>
            </a:r>
            <a:r>
              <a:rPr lang="en-GB" b="1" dirty="0"/>
              <a:t>Psalm 37:29</a:t>
            </a:r>
            <a:r>
              <a:rPr lang="en-GB" dirty="0"/>
              <a:t>.]</a:t>
            </a:r>
          </a:p>
          <a:p>
            <a:r>
              <a:rPr lang="en-GB" b="1" dirty="0"/>
              <a:t>Human language is inadequate to describe the reward of the righteous. It will be known only to those who behold it. No finite mind can comprehend the glory of the Paradise of God. </a:t>
            </a:r>
          </a:p>
          <a:p>
            <a:r>
              <a:rPr lang="en-GB" b="1" dirty="0"/>
              <a:t>The great controversy is ended</a:t>
            </a:r>
            <a:r>
              <a:rPr lang="en-GB" dirty="0"/>
              <a:t>. </a:t>
            </a:r>
            <a:r>
              <a:rPr lang="en-GB" b="1" dirty="0"/>
              <a:t>Sin and sinners are no more</a:t>
            </a:r>
            <a:r>
              <a:rPr lang="en-GB" dirty="0"/>
              <a:t>. </a:t>
            </a:r>
            <a:r>
              <a:rPr lang="en-GB" b="1" u="sng" dirty="0"/>
              <a:t>The entire universe is clean</a:t>
            </a:r>
            <a:r>
              <a:rPr lang="en-GB" dirty="0"/>
              <a:t>. One pulse of harmony and gladness beats through the vast creation. From Him who created all, flow life and light and gladness, throughout the realms of illimitable space. From the minutest atom to the greatest world, all things, animate and inanimate, in their </a:t>
            </a:r>
            <a:r>
              <a:rPr lang="en-GB" dirty="0" err="1"/>
              <a:t>unshadowed</a:t>
            </a:r>
            <a:r>
              <a:rPr lang="en-GB" dirty="0"/>
              <a:t> beauty and perfect joy, declare that </a:t>
            </a:r>
            <a:r>
              <a:rPr lang="en-GB" b="1" u="sng" dirty="0"/>
              <a:t>God Is Love</a:t>
            </a:r>
            <a:r>
              <a:rPr lang="en-GB" dirty="0"/>
              <a:t>.”   </a:t>
            </a:r>
            <a:r>
              <a:rPr lang="en-GB" b="1" dirty="0"/>
              <a:t>Great Controversy 88 pg. 673-678</a:t>
            </a:r>
            <a:endParaRPr lang="en-GB" dirty="0"/>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dirty="0">
              <a:solidFill>
                <a:srgbClr val="000000"/>
              </a:solidFill>
              <a:effectLst/>
              <a:latin typeface="Helvetica" pitchFamily="2" charset="0"/>
            </a:endParaRPr>
          </a:p>
          <a:p>
            <a:endParaRPr lang="en-GB" b="1" dirty="0"/>
          </a:p>
        </p:txBody>
      </p:sp>
      <p:pic>
        <p:nvPicPr>
          <p:cNvPr id="6" name="Picture Placeholder 5" descr="A painting of a person in a white robe holding a gold staff&#10;&#10;Description automatically generated">
            <a:extLst>
              <a:ext uri="{FF2B5EF4-FFF2-40B4-BE49-F238E27FC236}">
                <a16:creationId xmlns:a16="http://schemas.microsoft.com/office/drawing/2014/main" id="{11EE84E4-849D-FDFF-794C-8E74390B7F3E}"/>
              </a:ext>
            </a:extLst>
          </p:cNvPr>
          <p:cNvPicPr>
            <a:picLocks noGrp="1" noChangeAspect="1"/>
          </p:cNvPicPr>
          <p:nvPr>
            <p:ph type="pic" idx="1"/>
          </p:nvPr>
        </p:nvPicPr>
        <p:blipFill rotWithShape="1">
          <a:blip r:embed="rId3"/>
          <a:srcRect r="3196"/>
          <a:stretch/>
        </p:blipFill>
        <p:spPr>
          <a:xfrm>
            <a:off x="7345680" y="10"/>
            <a:ext cx="4846320" cy="6857990"/>
          </a:xfrm>
          <a:prstGeom prst="rect">
            <a:avLst/>
          </a:prstGeom>
        </p:spPr>
      </p:pic>
    </p:spTree>
    <p:custDataLst>
      <p:tags r:id="rId1"/>
    </p:custDataLst>
    <p:extLst>
      <p:ext uri="{BB962C8B-B14F-4D97-AF65-F5344CB8AC3E}">
        <p14:creationId xmlns:p14="http://schemas.microsoft.com/office/powerpoint/2010/main" val="2578484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4">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4">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723640-B6C7-CDD5-7312-F3AE044441C3}"/>
              </a:ext>
            </a:extLst>
          </p:cNvPr>
          <p:cNvSpPr>
            <a:spLocks noGrp="1"/>
          </p:cNvSpPr>
          <p:nvPr>
            <p:ph type="title"/>
          </p:nvPr>
        </p:nvSpPr>
        <p:spPr>
          <a:xfrm>
            <a:off x="640080" y="1371600"/>
            <a:ext cx="5852160" cy="1097280"/>
          </a:xfrm>
        </p:spPr>
        <p:txBody>
          <a:bodyPr vert="horz" lIns="91440" tIns="45720" rIns="91440" bIns="45720" rtlCol="0" anchor="t">
            <a:normAutofit/>
          </a:bodyPr>
          <a:lstStyle/>
          <a:p>
            <a:pPr algn="ctr"/>
            <a:r>
              <a:rPr lang="en-US" sz="4000" b="1" kern="1200" dirty="0">
                <a:solidFill>
                  <a:schemeClr val="tx1"/>
                </a:solidFill>
                <a:latin typeface="+mj-lt"/>
                <a:ea typeface="+mj-ea"/>
                <a:cs typeface="+mj-cs"/>
              </a:rPr>
              <a:t>THANK YOU!</a:t>
            </a:r>
          </a:p>
        </p:txBody>
      </p:sp>
      <p:cxnSp>
        <p:nvCxnSpPr>
          <p:cNvPr id="19" name="Straight Connector 18">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B259C72-D0BB-A6F7-2CFB-2BF8A6649632}"/>
              </a:ext>
            </a:extLst>
          </p:cNvPr>
          <p:cNvSpPr>
            <a:spLocks noGrp="1"/>
          </p:cNvSpPr>
          <p:nvPr>
            <p:ph type="body" sz="half" idx="2"/>
          </p:nvPr>
        </p:nvSpPr>
        <p:spPr>
          <a:xfrm flipV="1">
            <a:off x="0" y="6857989"/>
            <a:ext cx="7345680" cy="1031011"/>
          </a:xfrm>
        </p:spPr>
        <p:txBody>
          <a:bodyPr vert="horz" lIns="91440" tIns="45720" rIns="91440" bIns="45720" rtlCol="0">
            <a:normAutofit/>
          </a:bodyPr>
          <a:lstStyle/>
          <a:p>
            <a:endParaRPr lang="en-US" dirty="0"/>
          </a:p>
        </p:txBody>
      </p:sp>
      <p:pic>
        <p:nvPicPr>
          <p:cNvPr id="6" name="Picture Placeholder 5" descr="A person in a robe pulling his shirt off&#10;&#10;Description automatically generated">
            <a:extLst>
              <a:ext uri="{FF2B5EF4-FFF2-40B4-BE49-F238E27FC236}">
                <a16:creationId xmlns:a16="http://schemas.microsoft.com/office/drawing/2014/main" id="{6F8FA372-1A1C-FCF1-8EF9-C842974282AD}"/>
              </a:ext>
            </a:extLst>
          </p:cNvPr>
          <p:cNvPicPr>
            <a:picLocks noGrp="1" noChangeAspect="1"/>
          </p:cNvPicPr>
          <p:nvPr>
            <p:ph type="pic" idx="1"/>
          </p:nvPr>
        </p:nvPicPr>
        <p:blipFill rotWithShape="1">
          <a:blip r:embed="rId2"/>
          <a:srcRect l="26930" r="25899" b="-1"/>
          <a:stretch/>
        </p:blipFill>
        <p:spPr>
          <a:xfrm>
            <a:off x="8361956" y="10"/>
            <a:ext cx="3830043" cy="6857990"/>
          </a:xfrm>
          <a:prstGeom prst="rect">
            <a:avLst/>
          </a:prstGeom>
        </p:spPr>
      </p:pic>
      <p:pic>
        <p:nvPicPr>
          <p:cNvPr id="8" name="Picture 7" descr="A logo with a bird and a branch&#10;&#10;Description automatically generated">
            <a:extLst>
              <a:ext uri="{FF2B5EF4-FFF2-40B4-BE49-F238E27FC236}">
                <a16:creationId xmlns:a16="http://schemas.microsoft.com/office/drawing/2014/main" id="{0DC6BF69-3B54-06D4-6C9E-4DB9179D5384}"/>
              </a:ext>
            </a:extLst>
          </p:cNvPr>
          <p:cNvPicPr>
            <a:picLocks noChangeAspect="1"/>
          </p:cNvPicPr>
          <p:nvPr/>
        </p:nvPicPr>
        <p:blipFill>
          <a:blip r:embed="rId3"/>
          <a:stretch>
            <a:fillRect/>
          </a:stretch>
        </p:blipFill>
        <p:spPr>
          <a:xfrm>
            <a:off x="322433" y="3086172"/>
            <a:ext cx="4083807" cy="1434164"/>
          </a:xfrm>
          <a:prstGeom prst="rect">
            <a:avLst/>
          </a:prstGeom>
        </p:spPr>
      </p:pic>
      <p:pic>
        <p:nvPicPr>
          <p:cNvPr id="10" name="Picture 9" descr="A black feather with a pen and writing&#10;&#10;Description automatically generated">
            <a:extLst>
              <a:ext uri="{FF2B5EF4-FFF2-40B4-BE49-F238E27FC236}">
                <a16:creationId xmlns:a16="http://schemas.microsoft.com/office/drawing/2014/main" id="{5832525E-E4A4-50F9-3695-32E60DC2A68E}"/>
              </a:ext>
            </a:extLst>
          </p:cNvPr>
          <p:cNvPicPr>
            <a:picLocks noChangeAspect="1"/>
          </p:cNvPicPr>
          <p:nvPr/>
        </p:nvPicPr>
        <p:blipFill>
          <a:blip r:embed="rId4"/>
          <a:stretch>
            <a:fillRect/>
          </a:stretch>
        </p:blipFill>
        <p:spPr>
          <a:xfrm>
            <a:off x="4737428" y="2391600"/>
            <a:ext cx="2962153" cy="2746029"/>
          </a:xfrm>
          <a:prstGeom prst="rect">
            <a:avLst/>
          </a:prstGeom>
        </p:spPr>
      </p:pic>
      <p:pic>
        <p:nvPicPr>
          <p:cNvPr id="12" name="Picture 11" descr="Icon&#10;&#10;Description automatically generated">
            <a:extLst>
              <a:ext uri="{FF2B5EF4-FFF2-40B4-BE49-F238E27FC236}">
                <a16:creationId xmlns:a16="http://schemas.microsoft.com/office/drawing/2014/main" id="{3C4BC25C-AE25-1A2E-574F-5E597180F1EA}"/>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4280" y="6585900"/>
            <a:ext cx="217038" cy="217038"/>
          </a:xfrm>
          <a:prstGeom prst="rect">
            <a:avLst/>
          </a:prstGeom>
        </p:spPr>
      </p:pic>
      <p:pic>
        <p:nvPicPr>
          <p:cNvPr id="20" name="Picture 19" descr="Logo, icon&#10;&#10;Description automatically generated">
            <a:extLst>
              <a:ext uri="{FF2B5EF4-FFF2-40B4-BE49-F238E27FC236}">
                <a16:creationId xmlns:a16="http://schemas.microsoft.com/office/drawing/2014/main" id="{BAD30578-8A8A-B793-5722-591FA20667BE}"/>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flipH="1">
            <a:off x="2487137" y="6555393"/>
            <a:ext cx="263913" cy="263913"/>
          </a:xfrm>
          <a:prstGeom prst="rect">
            <a:avLst/>
          </a:prstGeom>
        </p:spPr>
      </p:pic>
      <p:pic>
        <p:nvPicPr>
          <p:cNvPr id="21" name="Picture 20" descr="Icon&#10;&#10;Description automatically generated">
            <a:extLst>
              <a:ext uri="{FF2B5EF4-FFF2-40B4-BE49-F238E27FC236}">
                <a16:creationId xmlns:a16="http://schemas.microsoft.com/office/drawing/2014/main" id="{4FE9B619-3028-8E22-0EA5-FDEB4CC13546}"/>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flipV="1">
            <a:off x="4889659" y="6560678"/>
            <a:ext cx="222909" cy="222909"/>
          </a:xfrm>
          <a:prstGeom prst="rect">
            <a:avLst/>
          </a:prstGeom>
        </p:spPr>
      </p:pic>
      <p:sp>
        <p:nvSpPr>
          <p:cNvPr id="23" name="TextBox 22">
            <a:extLst>
              <a:ext uri="{FF2B5EF4-FFF2-40B4-BE49-F238E27FC236}">
                <a16:creationId xmlns:a16="http://schemas.microsoft.com/office/drawing/2014/main" id="{55824B8B-30FF-A48C-3FFF-F5DCB03D855C}"/>
              </a:ext>
            </a:extLst>
          </p:cNvPr>
          <p:cNvSpPr txBox="1"/>
          <p:nvPr/>
        </p:nvSpPr>
        <p:spPr>
          <a:xfrm>
            <a:off x="233000" y="6566872"/>
            <a:ext cx="2208414" cy="253916"/>
          </a:xfrm>
          <a:prstGeom prst="rect">
            <a:avLst/>
          </a:prstGeom>
          <a:noFill/>
        </p:spPr>
        <p:txBody>
          <a:bodyPr wrap="square">
            <a:spAutoFit/>
          </a:bodyPr>
          <a:lstStyle/>
          <a:p>
            <a:r>
              <a:rPr lang="en-GB" sz="1050" b="1" dirty="0" err="1"/>
              <a:t>loudcrycompendium@gmail.com</a:t>
            </a:r>
            <a:endParaRPr lang="en-GB" sz="1050" b="1" dirty="0"/>
          </a:p>
        </p:txBody>
      </p:sp>
      <p:sp>
        <p:nvSpPr>
          <p:cNvPr id="25" name="TextBox 24">
            <a:extLst>
              <a:ext uri="{FF2B5EF4-FFF2-40B4-BE49-F238E27FC236}">
                <a16:creationId xmlns:a16="http://schemas.microsoft.com/office/drawing/2014/main" id="{FFD0CA62-6D60-254C-3BE8-D9A0842D9D63}"/>
              </a:ext>
            </a:extLst>
          </p:cNvPr>
          <p:cNvSpPr txBox="1"/>
          <p:nvPr/>
        </p:nvSpPr>
        <p:spPr>
          <a:xfrm>
            <a:off x="2674413" y="6552698"/>
            <a:ext cx="2079057" cy="261610"/>
          </a:xfrm>
          <a:prstGeom prst="rect">
            <a:avLst/>
          </a:prstGeom>
          <a:noFill/>
        </p:spPr>
        <p:txBody>
          <a:bodyPr wrap="square">
            <a:spAutoFit/>
          </a:bodyPr>
          <a:lstStyle/>
          <a:p>
            <a:r>
              <a:rPr lang="en-GB" sz="1050" b="1" dirty="0" err="1"/>
              <a:t>www.loudcrycompendium.com</a:t>
            </a:r>
            <a:endParaRPr lang="en-GB" sz="1050" b="1" dirty="0"/>
          </a:p>
        </p:txBody>
      </p:sp>
      <p:sp>
        <p:nvSpPr>
          <p:cNvPr id="27" name="TextBox 26">
            <a:extLst>
              <a:ext uri="{FF2B5EF4-FFF2-40B4-BE49-F238E27FC236}">
                <a16:creationId xmlns:a16="http://schemas.microsoft.com/office/drawing/2014/main" id="{1F75BEFE-8A85-EF81-EECC-35BA726B71CA}"/>
              </a:ext>
            </a:extLst>
          </p:cNvPr>
          <p:cNvSpPr txBox="1"/>
          <p:nvPr/>
        </p:nvSpPr>
        <p:spPr>
          <a:xfrm>
            <a:off x="5062507" y="6552698"/>
            <a:ext cx="1645288" cy="253916"/>
          </a:xfrm>
          <a:prstGeom prst="rect">
            <a:avLst/>
          </a:prstGeom>
          <a:noFill/>
        </p:spPr>
        <p:txBody>
          <a:bodyPr wrap="square">
            <a:spAutoFit/>
          </a:bodyPr>
          <a:lstStyle/>
          <a:p>
            <a:r>
              <a:rPr lang="en-GB" sz="1050" b="1" dirty="0"/>
              <a:t>@</a:t>
            </a:r>
            <a:r>
              <a:rPr lang="en-GB" sz="1050" b="1" dirty="0" err="1"/>
              <a:t>loudcrycompendium</a:t>
            </a:r>
            <a:endParaRPr lang="en-GB" sz="1050" b="1" dirty="0"/>
          </a:p>
        </p:txBody>
      </p:sp>
      <p:pic>
        <p:nvPicPr>
          <p:cNvPr id="33" name="Picture 32" descr="A red and white logo&#10;&#10;Description automatically generated">
            <a:extLst>
              <a:ext uri="{FF2B5EF4-FFF2-40B4-BE49-F238E27FC236}">
                <a16:creationId xmlns:a16="http://schemas.microsoft.com/office/drawing/2014/main" id="{E8764198-AC01-0EDE-2349-6828437ABC32}"/>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6707796" y="6462181"/>
            <a:ext cx="395808" cy="395808"/>
          </a:xfrm>
          <a:prstGeom prst="rect">
            <a:avLst/>
          </a:prstGeom>
        </p:spPr>
      </p:pic>
      <p:sp>
        <p:nvSpPr>
          <p:cNvPr id="36" name="TextBox 35">
            <a:extLst>
              <a:ext uri="{FF2B5EF4-FFF2-40B4-BE49-F238E27FC236}">
                <a16:creationId xmlns:a16="http://schemas.microsoft.com/office/drawing/2014/main" id="{01C80FC7-D415-24BA-571E-633208A5F48C}"/>
              </a:ext>
            </a:extLst>
          </p:cNvPr>
          <p:cNvSpPr txBox="1"/>
          <p:nvPr/>
        </p:nvSpPr>
        <p:spPr>
          <a:xfrm>
            <a:off x="6972436" y="6539222"/>
            <a:ext cx="1328286" cy="261610"/>
          </a:xfrm>
          <a:prstGeom prst="rect">
            <a:avLst/>
          </a:prstGeom>
          <a:noFill/>
        </p:spPr>
        <p:txBody>
          <a:bodyPr wrap="square">
            <a:spAutoFit/>
          </a:bodyPr>
          <a:lstStyle/>
          <a:p>
            <a:r>
              <a:rPr lang="en-GB" sz="1050" b="1" dirty="0"/>
              <a:t>@</a:t>
            </a:r>
            <a:r>
              <a:rPr lang="en-GB" sz="1050" b="1" dirty="0" err="1"/>
              <a:t>ThePropheticEye</a:t>
            </a:r>
            <a:endParaRPr lang="en-GB" sz="1050" b="1" dirty="0"/>
          </a:p>
        </p:txBody>
      </p:sp>
    </p:spTree>
    <p:extLst>
      <p:ext uri="{BB962C8B-B14F-4D97-AF65-F5344CB8AC3E}">
        <p14:creationId xmlns:p14="http://schemas.microsoft.com/office/powerpoint/2010/main" val="17310040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6|1"/>
</p:tagLst>
</file>

<file path=ppt/tags/tag2.xml><?xml version="1.0" encoding="utf-8"?>
<p:tagLst xmlns:a="http://schemas.openxmlformats.org/drawingml/2006/main" xmlns:r="http://schemas.openxmlformats.org/officeDocument/2006/relationships" xmlns:p="http://schemas.openxmlformats.org/presentationml/2006/main">
  <p:tag name="TIMING" val="|1.4|11|53.3|33.4"/>
</p:tagLst>
</file>

<file path=ppt/tags/tag3.xml><?xml version="1.0" encoding="utf-8"?>
<p:tagLst xmlns:a="http://schemas.openxmlformats.org/drawingml/2006/main" xmlns:r="http://schemas.openxmlformats.org/officeDocument/2006/relationships" xmlns:p="http://schemas.openxmlformats.org/presentationml/2006/main">
  <p:tag name="TIMING" val="|1|99.8|62.5|48.9"/>
</p:tagLst>
</file>

<file path=ppt/tags/tag4.xml><?xml version="1.0" encoding="utf-8"?>
<p:tagLst xmlns:a="http://schemas.openxmlformats.org/drawingml/2006/main" xmlns:r="http://schemas.openxmlformats.org/officeDocument/2006/relationships" xmlns:p="http://schemas.openxmlformats.org/presentationml/2006/main">
  <p:tag name="TIMING" val="|0.8|991.6|15.3|8.6"/>
</p:tagLst>
</file>

<file path=ppt/tags/tag5.xml><?xml version="1.0" encoding="utf-8"?>
<p:tagLst xmlns:a="http://schemas.openxmlformats.org/drawingml/2006/main" xmlns:r="http://schemas.openxmlformats.org/officeDocument/2006/relationships" xmlns:p="http://schemas.openxmlformats.org/presentationml/2006/main">
  <p:tag name="TIMING" val="|1.2"/>
</p:tagLst>
</file>

<file path=ppt/tags/tag6.xml><?xml version="1.0" encoding="utf-8"?>
<p:tagLst xmlns:a="http://schemas.openxmlformats.org/drawingml/2006/main" xmlns:r="http://schemas.openxmlformats.org/officeDocument/2006/relationships" xmlns:p="http://schemas.openxmlformats.org/presentationml/2006/main">
  <p:tag name="TIMING" val="|35.8|36.6|13.1"/>
</p:tagLst>
</file>

<file path=ppt/tags/tag7.xml><?xml version="1.0" encoding="utf-8"?>
<p:tagLst xmlns:a="http://schemas.openxmlformats.org/drawingml/2006/main" xmlns:r="http://schemas.openxmlformats.org/officeDocument/2006/relationships" xmlns:p="http://schemas.openxmlformats.org/presentationml/2006/main">
  <p:tag name="TIMING" val="|1.5|14.4|42.7|21.7"/>
</p:tagLst>
</file>

<file path=ppt/tags/tag8.xml><?xml version="1.0" encoding="utf-8"?>
<p:tagLst xmlns:a="http://schemas.openxmlformats.org/drawingml/2006/main" xmlns:r="http://schemas.openxmlformats.org/officeDocument/2006/relationships" xmlns:p="http://schemas.openxmlformats.org/presentationml/2006/main">
  <p:tag name="TIMING" val="|1.4|463.8"/>
</p:tagLst>
</file>

<file path=ppt/tags/tag9.xml><?xml version="1.0" encoding="utf-8"?>
<p:tagLst xmlns:a="http://schemas.openxmlformats.org/drawingml/2006/main" xmlns:r="http://schemas.openxmlformats.org/officeDocument/2006/relationships" xmlns:p="http://schemas.openxmlformats.org/presentationml/2006/main">
  <p:tag name="TIMING" val="|1.2|5.9|31.9|9.9|253.8"/>
</p:tagLst>
</file>

<file path=ppt/tags/tag10.xml><?xml version="1.0" encoding="utf-8"?>
<p:tagLst xmlns:a="http://schemas.openxmlformats.org/drawingml/2006/main" xmlns:r="http://schemas.openxmlformats.org/officeDocument/2006/relationships" xmlns:p="http://schemas.openxmlformats.org/presentationml/2006/main">
  <p:tag name="TIMING" val="|1.4|20.3|6.1|21.6|21.5"/>
</p:tagLst>
</file>

<file path=ppt/tags/tag11.xml><?xml version="1.0" encoding="utf-8"?>
<p:tagLst xmlns:a="http://schemas.openxmlformats.org/drawingml/2006/main" xmlns:r="http://schemas.openxmlformats.org/officeDocument/2006/relationships" xmlns:p="http://schemas.openxmlformats.org/presentationml/2006/main">
  <p:tag name="TIMING" val="|69.9|75.3|1.6|18.2|6.1|13.5|63.6"/>
</p:tagLst>
</file>

<file path=ppt/tags/tag12.xml><?xml version="1.0" encoding="utf-8"?>
<p:tagLst xmlns:a="http://schemas.openxmlformats.org/drawingml/2006/main" xmlns:r="http://schemas.openxmlformats.org/officeDocument/2006/relationships" xmlns:p="http://schemas.openxmlformats.org/presentationml/2006/main">
  <p:tag name="TIMING" val="|0.9|15.6|295.7|35.8|2.7|2.4|49.1|2.8"/>
</p:tagLst>
</file>

<file path=ppt/tags/tag13.xml><?xml version="1.0" encoding="utf-8"?>
<p:tagLst xmlns:a="http://schemas.openxmlformats.org/drawingml/2006/main" xmlns:r="http://schemas.openxmlformats.org/officeDocument/2006/relationships" xmlns:p="http://schemas.openxmlformats.org/presentationml/2006/main">
  <p:tag name="TIMING" val="|1.6|10.3|4.6|6.8|5.3"/>
</p:tagLst>
</file>

<file path=ppt/tags/tag14.xml><?xml version="1.0" encoding="utf-8"?>
<p:tagLst xmlns:a="http://schemas.openxmlformats.org/drawingml/2006/main" xmlns:r="http://schemas.openxmlformats.org/officeDocument/2006/relationships" xmlns:p="http://schemas.openxmlformats.org/presentationml/2006/main">
  <p:tag name="TIMING" val="|1|2.4|9.2|45.3|16.5"/>
</p:tagLst>
</file>

<file path=ppt/tags/tag15.xml><?xml version="1.0" encoding="utf-8"?>
<p:tagLst xmlns:a="http://schemas.openxmlformats.org/drawingml/2006/main" xmlns:r="http://schemas.openxmlformats.org/officeDocument/2006/relationships" xmlns:p="http://schemas.openxmlformats.org/presentationml/2006/main">
  <p:tag name="TIMING" val="|1.3"/>
</p:tagLst>
</file>

<file path=ppt/tags/tag16.xml><?xml version="1.0" encoding="utf-8"?>
<p:tagLst xmlns:a="http://schemas.openxmlformats.org/drawingml/2006/main" xmlns:r="http://schemas.openxmlformats.org/officeDocument/2006/relationships" xmlns:p="http://schemas.openxmlformats.org/presentationml/2006/main">
  <p:tag name="TIMING" val="|0.7"/>
</p:tagLst>
</file>

<file path=ppt/tags/tag17.xml><?xml version="1.0" encoding="utf-8"?>
<p:tagLst xmlns:a="http://schemas.openxmlformats.org/drawingml/2006/main" xmlns:r="http://schemas.openxmlformats.org/officeDocument/2006/relationships" xmlns:p="http://schemas.openxmlformats.org/presentationml/2006/main">
  <p:tag name="TIMING" val="|1.2|32.7|173.5"/>
</p:tagLst>
</file>

<file path=ppt/tags/tag18.xml><?xml version="1.0" encoding="utf-8"?>
<p:tagLst xmlns:a="http://schemas.openxmlformats.org/drawingml/2006/main" xmlns:r="http://schemas.openxmlformats.org/officeDocument/2006/relationships" xmlns:p="http://schemas.openxmlformats.org/presentationml/2006/main">
  <p:tag name="TIMING" val="|0.1|3.9|4.7|1.8|3.3|50"/>
</p:tagLst>
</file>

<file path=ppt/tags/tag19.xml><?xml version="1.0" encoding="utf-8"?>
<p:tagLst xmlns:a="http://schemas.openxmlformats.org/drawingml/2006/main" xmlns:r="http://schemas.openxmlformats.org/officeDocument/2006/relationships" xmlns:p="http://schemas.openxmlformats.org/presentationml/2006/main">
  <p:tag name="TIMING" val="|1|38.7|16.9|241.4|4.9"/>
</p:tagLst>
</file>

<file path=ppt/tags/tag20.xml><?xml version="1.0" encoding="utf-8"?>
<p:tagLst xmlns:a="http://schemas.openxmlformats.org/drawingml/2006/main" xmlns:r="http://schemas.openxmlformats.org/officeDocument/2006/relationships" xmlns:p="http://schemas.openxmlformats.org/presentationml/2006/main">
  <p:tag name="TIMING" val="|1.1|4.3|37.2"/>
</p:tagLst>
</file>

<file path=ppt/tags/tag21.xml><?xml version="1.0" encoding="utf-8"?>
<p:tagLst xmlns:a="http://schemas.openxmlformats.org/drawingml/2006/main" xmlns:r="http://schemas.openxmlformats.org/officeDocument/2006/relationships" xmlns:p="http://schemas.openxmlformats.org/presentationml/2006/main">
  <p:tag name="TIMING" val="|1"/>
</p:tagLst>
</file>

<file path=ppt/tags/tag22.xml><?xml version="1.0" encoding="utf-8"?>
<p:tagLst xmlns:a="http://schemas.openxmlformats.org/drawingml/2006/main" xmlns:r="http://schemas.openxmlformats.org/officeDocument/2006/relationships" xmlns:p="http://schemas.openxmlformats.org/presentationml/2006/main">
  <p:tag name="TIMING" val="|0.9|3.1|64.3|97.8"/>
</p:tagLst>
</file>

<file path=ppt/tags/tag23.xml><?xml version="1.0" encoding="utf-8"?>
<p:tagLst xmlns:a="http://schemas.openxmlformats.org/drawingml/2006/main" xmlns:r="http://schemas.openxmlformats.org/officeDocument/2006/relationships" xmlns:p="http://schemas.openxmlformats.org/presentationml/2006/main">
  <p:tag name="TIMING" val="|2.1|67.5"/>
</p:tagLst>
</file>

<file path=ppt/tags/tag24.xml><?xml version="1.0" encoding="utf-8"?>
<p:tagLst xmlns:a="http://schemas.openxmlformats.org/drawingml/2006/main" xmlns:r="http://schemas.openxmlformats.org/officeDocument/2006/relationships" xmlns:p="http://schemas.openxmlformats.org/presentationml/2006/main">
  <p:tag name="TIMING" val="|1|33.7|1.8|13.7|42.9|13.1"/>
</p:tagLst>
</file>

<file path=ppt/tags/tag25.xml><?xml version="1.0" encoding="utf-8"?>
<p:tagLst xmlns:a="http://schemas.openxmlformats.org/drawingml/2006/main" xmlns:r="http://schemas.openxmlformats.org/officeDocument/2006/relationships" xmlns:p="http://schemas.openxmlformats.org/presentationml/2006/main">
  <p:tag name="TIMING" val="|1|2.1|1.5|2.5|3.2"/>
</p:tagLst>
</file>

<file path=ppt/tags/tag26.xml><?xml version="1.0" encoding="utf-8"?>
<p:tagLst xmlns:a="http://schemas.openxmlformats.org/drawingml/2006/main" xmlns:r="http://schemas.openxmlformats.org/officeDocument/2006/relationships" xmlns:p="http://schemas.openxmlformats.org/presentationml/2006/main">
  <p:tag name="TIMING" val="|10.6"/>
</p:tagLst>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5624</TotalTime>
  <Words>4475</Words>
  <Application>Microsoft Macintosh PowerPoint</Application>
  <PresentationFormat>Widescreen</PresentationFormat>
  <Paragraphs>195</Paragraphs>
  <Slides>27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Arial</vt:lpstr>
      <vt:lpstr>Grandview Display</vt:lpstr>
      <vt:lpstr>Helvetica</vt:lpstr>
      <vt:lpstr>DashVTI</vt:lpstr>
      <vt:lpstr>Our Blessed Hope</vt:lpstr>
      <vt:lpstr>Recap</vt:lpstr>
      <vt:lpstr>Recap</vt:lpstr>
      <vt:lpstr>Foundation</vt:lpstr>
      <vt:lpstr>Foundation</vt:lpstr>
      <vt:lpstr>Foundation</vt:lpstr>
      <vt:lpstr>Foundation</vt:lpstr>
      <vt:lpstr>Foundation</vt:lpstr>
      <vt:lpstr>Foundation</vt:lpstr>
      <vt:lpstr>Foundation</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1000 Years &amp; Beyond</vt:lpstr>
      <vt:lpstr>Closing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Blessed Hope</dc:title>
  <dc:creator>mark clarke</dc:creator>
  <cp:lastModifiedBy>mark clarke</cp:lastModifiedBy>
  <cp:revision>15</cp:revision>
  <dcterms:created xsi:type="dcterms:W3CDTF">2024-04-22T16:18:20Z</dcterms:created>
  <dcterms:modified xsi:type="dcterms:W3CDTF">2024-12-16T14:45:41Z</dcterms:modified>
</cp:coreProperties>
</file>