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3" r:id="rId7"/>
    <p:sldId id="264" r:id="rId8"/>
    <p:sldId id="265" r:id="rId9"/>
    <p:sldId id="266" r:id="rId10"/>
    <p:sldId id="267" r:id="rId11"/>
    <p:sldId id="268" r:id="rId12"/>
    <p:sldId id="269" r:id="rId13"/>
    <p:sldId id="270" r:id="rId14"/>
    <p:sldId id="272" r:id="rId15"/>
    <p:sldId id="273" r:id="rId16"/>
    <p:sldId id="274" r:id="rId17"/>
    <p:sldId id="271"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tq8IjfbC5Svi2dw7zlpw7w==" hashData="zCyURa4rUNY2MXA02tWwKBtL6Fl52y4r42P8+efdeS9u5YuwTYUroADJ5urQm4xT0xqFUaA4IIeeoQnUg3b/S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11"/>
    <p:restoredTop sz="94656"/>
  </p:normalViewPr>
  <p:slideViewPr>
    <p:cSldViewPr snapToGrid="0">
      <p:cViewPr varScale="1">
        <p:scale>
          <a:sx n="130" d="100"/>
          <a:sy n="130" d="100"/>
        </p:scale>
        <p:origin x="8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48EDC-2CD2-4725-839F-C1237D0576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373BCC8-5420-F235-1EB9-2A3D124DF9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660AED8-1D48-AB45-54CC-EE0FB05AA47E}"/>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5" name="Footer Placeholder 4">
            <a:extLst>
              <a:ext uri="{FF2B5EF4-FFF2-40B4-BE49-F238E27FC236}">
                <a16:creationId xmlns:a16="http://schemas.microsoft.com/office/drawing/2014/main" id="{7B833179-3D9E-397B-A411-CFBEB85A31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753519-0DA0-6C42-45E3-167C2AF298B6}"/>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3171945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2E89-B019-E873-AF73-C0C989589CC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F4A8662-EFD6-7805-EACA-9C831936BB2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FEA211C-51E8-83D3-841C-CE32C06C1B77}"/>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5" name="Footer Placeholder 4">
            <a:extLst>
              <a:ext uri="{FF2B5EF4-FFF2-40B4-BE49-F238E27FC236}">
                <a16:creationId xmlns:a16="http://schemas.microsoft.com/office/drawing/2014/main" id="{E1028886-2729-E5D1-43CC-5807550ED8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DDDD92-28BF-3781-80BD-81E3702D5171}"/>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149032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30B6E-AC5A-E6CB-39E3-60E0FC39BEC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FD461F4-A225-ADF2-BE66-E7B69D392B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B2CC4A-80FA-B4B7-9CBF-09E0621F28D3}"/>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5" name="Footer Placeholder 4">
            <a:extLst>
              <a:ext uri="{FF2B5EF4-FFF2-40B4-BE49-F238E27FC236}">
                <a16:creationId xmlns:a16="http://schemas.microsoft.com/office/drawing/2014/main" id="{1D7665CA-106F-1F53-B78F-AF2997BBC2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BAD1A6-A26C-07C7-7B1C-0F118B0E5CE5}"/>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1297266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D9A3-DF07-787D-789B-FDEE7E38343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0419BD8-40AA-2629-FBF5-20EAB2E3B39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7D68B41-0BBD-64E1-FBB1-DBAC85E67E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FC039EF-863F-AF3F-6F6D-C400B3208105}"/>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6" name="Footer Placeholder 5">
            <a:extLst>
              <a:ext uri="{FF2B5EF4-FFF2-40B4-BE49-F238E27FC236}">
                <a16:creationId xmlns:a16="http://schemas.microsoft.com/office/drawing/2014/main" id="{89B974E5-9015-3B65-13C5-181C6BE8B3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B560CD-2A7E-22CA-4BA0-DBD561C268FF}"/>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168920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B873F-0666-28E4-C01E-CE54900E97F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744CEDD4-74B7-A8DC-22A2-DFE7D3022F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19DD9E2-69FD-6597-F452-58FB99F81E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B65358B-D122-94C1-8908-F2018EDEAD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BD5DEED-CB75-6B8E-CCD8-1D27FD7FC13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A4D3E22-B64C-5239-3B75-85E356B0278C}"/>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8" name="Footer Placeholder 7">
            <a:extLst>
              <a:ext uri="{FF2B5EF4-FFF2-40B4-BE49-F238E27FC236}">
                <a16:creationId xmlns:a16="http://schemas.microsoft.com/office/drawing/2014/main" id="{F22DA9B7-6E2D-96CE-AD5F-2490D733BD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0273A7-026F-7477-DF1C-8C371862CF73}"/>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289242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F7C8B-70B3-63AF-E37B-A06745B6A1D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7733B2E-2290-4054-4A2C-1A077BD91221}"/>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4" name="Footer Placeholder 3">
            <a:extLst>
              <a:ext uri="{FF2B5EF4-FFF2-40B4-BE49-F238E27FC236}">
                <a16:creationId xmlns:a16="http://schemas.microsoft.com/office/drawing/2014/main" id="{4FC1785B-E01C-25A0-2668-B3738ABFFE1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CC68AA0-5F63-9DDC-2724-F3640C2994A3}"/>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3391496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8093B7-F99F-02A3-BD59-9B4AECFE626B}"/>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3" name="Footer Placeholder 2">
            <a:extLst>
              <a:ext uri="{FF2B5EF4-FFF2-40B4-BE49-F238E27FC236}">
                <a16:creationId xmlns:a16="http://schemas.microsoft.com/office/drawing/2014/main" id="{9ED7F99A-A307-ECE5-7067-852070DC228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4857BBB-7115-8220-CFBB-1C1C3914D910}"/>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841304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51EEF-9157-B652-61C8-2D3A39B8F0B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072DE18-9299-69F3-337E-3586AA666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155662F-BC47-8FDB-463C-E2468D4A7D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2BEAA0-0E24-3BEC-4313-A06E9565910B}"/>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6" name="Footer Placeholder 5">
            <a:extLst>
              <a:ext uri="{FF2B5EF4-FFF2-40B4-BE49-F238E27FC236}">
                <a16:creationId xmlns:a16="http://schemas.microsoft.com/office/drawing/2014/main" id="{55E48BF4-E7AD-0C38-0BAD-93F77BFF10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E88F55-0226-9B6B-6804-28739CED490A}"/>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1162142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D081B-26A3-84C0-0751-864C393733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9FBEA14-6214-34FF-F689-C941A9DF08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6F8E548-579D-C353-859F-1CDEED2507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D69387-ACBA-F412-07AF-810CB0CFCF40}"/>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6" name="Footer Placeholder 5">
            <a:extLst>
              <a:ext uri="{FF2B5EF4-FFF2-40B4-BE49-F238E27FC236}">
                <a16:creationId xmlns:a16="http://schemas.microsoft.com/office/drawing/2014/main" id="{CBE7F934-B435-2DB2-8D1E-1F90CE8BA3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A54F3D-EC38-D3A6-8B84-0C5E50EE272D}"/>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3184873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2413-0134-C289-0C26-7B2ABD0A16B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921AE84-C55E-CFD3-5157-D5FFFC71EF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81A17F2-74F0-2266-8AAF-B1CC22972FB1}"/>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5" name="Footer Placeholder 4">
            <a:extLst>
              <a:ext uri="{FF2B5EF4-FFF2-40B4-BE49-F238E27FC236}">
                <a16:creationId xmlns:a16="http://schemas.microsoft.com/office/drawing/2014/main" id="{83ED1B7F-5CAF-6602-97DD-63D393B031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8D17A6-8DD0-A128-A69C-AAC14F5219AA}"/>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343264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3E5CEA-B238-1C2D-9583-D08C20227B4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70F0E6C-E55E-7063-EA21-F5CA27B201B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770BAE-DC2F-5A20-EE7B-AC8D02496784}"/>
              </a:ext>
            </a:extLst>
          </p:cNvPr>
          <p:cNvSpPr>
            <a:spLocks noGrp="1"/>
          </p:cNvSpPr>
          <p:nvPr>
            <p:ph type="dt" sz="half" idx="10"/>
          </p:nvPr>
        </p:nvSpPr>
        <p:spPr/>
        <p:txBody>
          <a:bodyPr/>
          <a:lstStyle/>
          <a:p>
            <a:fld id="{4700E685-DE07-AE4A-8038-017CF2F4C6CE}" type="datetimeFigureOut">
              <a:rPr lang="en-GB" smtClean="0"/>
              <a:t>16/12/2024</a:t>
            </a:fld>
            <a:endParaRPr lang="en-GB"/>
          </a:p>
        </p:txBody>
      </p:sp>
      <p:sp>
        <p:nvSpPr>
          <p:cNvPr id="5" name="Footer Placeholder 4">
            <a:extLst>
              <a:ext uri="{FF2B5EF4-FFF2-40B4-BE49-F238E27FC236}">
                <a16:creationId xmlns:a16="http://schemas.microsoft.com/office/drawing/2014/main" id="{EE3E03FA-5D2E-9086-32E4-83A2D6A830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94CF99-1F0C-2FBB-CF12-D4D9736B8C63}"/>
              </a:ext>
            </a:extLst>
          </p:cNvPr>
          <p:cNvSpPr>
            <a:spLocks noGrp="1"/>
          </p:cNvSpPr>
          <p:nvPr>
            <p:ph type="sldNum" sz="quarter" idx="12"/>
          </p:nvPr>
        </p:nvSpPr>
        <p:spPr/>
        <p:txBody>
          <a:bodyPr/>
          <a:lstStyle/>
          <a:p>
            <a:fld id="{FF89876C-E3FD-8843-901F-AB79F34ECF05}" type="slidenum">
              <a:rPr lang="en-GB" smtClean="0"/>
              <a:t>‹#›</a:t>
            </a:fld>
            <a:endParaRPr lang="en-GB"/>
          </a:p>
        </p:txBody>
      </p:sp>
    </p:spTree>
    <p:extLst>
      <p:ext uri="{BB962C8B-B14F-4D97-AF65-F5344CB8AC3E}">
        <p14:creationId xmlns:p14="http://schemas.microsoft.com/office/powerpoint/2010/main" val="2612957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FA06BE-866F-42C6-85B2-47A8A675EE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FA86FDE-CF8C-2BDF-BB81-2F76016587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7F38904-663D-C99E-C252-36153FF100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00E685-DE07-AE4A-8038-017CF2F4C6CE}" type="datetimeFigureOut">
              <a:rPr lang="en-GB" smtClean="0"/>
              <a:t>16/12/2024</a:t>
            </a:fld>
            <a:endParaRPr lang="en-GB"/>
          </a:p>
        </p:txBody>
      </p:sp>
      <p:sp>
        <p:nvSpPr>
          <p:cNvPr id="5" name="Footer Placeholder 4">
            <a:extLst>
              <a:ext uri="{FF2B5EF4-FFF2-40B4-BE49-F238E27FC236}">
                <a16:creationId xmlns:a16="http://schemas.microsoft.com/office/drawing/2014/main" id="{9C1B7482-2122-62B3-18FD-8E681A5ED6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DD82034-EF9F-C8AD-DE5B-6195EDCA81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89876C-E3FD-8843-901F-AB79F34ECF05}" type="slidenum">
              <a:rPr lang="en-GB" smtClean="0"/>
              <a:t>‹#›</a:t>
            </a:fld>
            <a:endParaRPr lang="en-GB"/>
          </a:p>
        </p:txBody>
      </p:sp>
    </p:spTree>
    <p:extLst>
      <p:ext uri="{BB962C8B-B14F-4D97-AF65-F5344CB8AC3E}">
        <p14:creationId xmlns:p14="http://schemas.microsoft.com/office/powerpoint/2010/main" val="983970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1.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hyperlink" Target="https://www.pngall.com/website-png" TargetMode="Externa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17.png"/><Relationship Id="rId11" Type="http://schemas.openxmlformats.org/officeDocument/2006/relationships/hyperlink" Target="https://commons.wikimedia.org/wiki/Template:Other_versions/YouTube_logos" TargetMode="External"/><Relationship Id="rId5" Type="http://schemas.openxmlformats.org/officeDocument/2006/relationships/hyperlink" Target="https://en.wikiquote.org/wiki/Gmail" TargetMode="External"/><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hyperlink" Target="https://en.wikipedia.org/wiki/File:Instagram_logo_2016.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298C4E-0962-B890-1D24-67D04CDB1B53}"/>
              </a:ext>
            </a:extLst>
          </p:cNvPr>
          <p:cNvSpPr>
            <a:spLocks noGrp="1"/>
          </p:cNvSpPr>
          <p:nvPr>
            <p:ph type="ctrTitle"/>
          </p:nvPr>
        </p:nvSpPr>
        <p:spPr>
          <a:xfrm>
            <a:off x="643467" y="1939474"/>
            <a:ext cx="4620584" cy="2950160"/>
          </a:xfrm>
        </p:spPr>
        <p:txBody>
          <a:bodyPr>
            <a:noAutofit/>
          </a:bodyPr>
          <a:lstStyle/>
          <a:p>
            <a:pPr algn="l"/>
            <a:r>
              <a:rPr lang="en-GB" b="1" dirty="0">
                <a:latin typeface="Impact" panose="020B0806030902050204" pitchFamily="34" charset="0"/>
                <a:cs typeface="Aharoni" panose="02010803020104030203" pitchFamily="2" charset="-79"/>
              </a:rPr>
              <a:t>High Time to Awake Out Of Sleep</a:t>
            </a:r>
          </a:p>
        </p:txBody>
      </p:sp>
      <p:sp>
        <p:nvSpPr>
          <p:cNvPr id="3" name="Subtitle 2">
            <a:extLst>
              <a:ext uri="{FF2B5EF4-FFF2-40B4-BE49-F238E27FC236}">
                <a16:creationId xmlns:a16="http://schemas.microsoft.com/office/drawing/2014/main" id="{A2DB551F-2BAE-A4EB-D267-02C6DF7A2197}"/>
              </a:ext>
            </a:extLst>
          </p:cNvPr>
          <p:cNvSpPr>
            <a:spLocks noGrp="1"/>
          </p:cNvSpPr>
          <p:nvPr>
            <p:ph type="subTitle" idx="1"/>
          </p:nvPr>
        </p:nvSpPr>
        <p:spPr>
          <a:xfrm>
            <a:off x="643466" y="5123679"/>
            <a:ext cx="5452533" cy="775494"/>
          </a:xfrm>
        </p:spPr>
        <p:txBody>
          <a:bodyPr>
            <a:normAutofit/>
          </a:bodyPr>
          <a:lstStyle/>
          <a:p>
            <a:pPr algn="l"/>
            <a:r>
              <a:rPr lang="en-GB" dirty="0">
                <a:latin typeface="Bodoni 72 Oldstyle Book" pitchFamily="2" charset="0"/>
              </a:rPr>
              <a:t>The Signs of the Times &amp; the Coming Crisis</a:t>
            </a:r>
          </a:p>
        </p:txBody>
      </p:sp>
      <p:pic>
        <p:nvPicPr>
          <p:cNvPr id="5" name="Picture 4" descr="A person sleeping with his eyes closed&#10;&#10;Description automatically generated">
            <a:extLst>
              <a:ext uri="{FF2B5EF4-FFF2-40B4-BE49-F238E27FC236}">
                <a16:creationId xmlns:a16="http://schemas.microsoft.com/office/drawing/2014/main" id="{48B510B5-CB3D-E8F4-6105-E1976171B4D8}"/>
              </a:ext>
            </a:extLst>
          </p:cNvPr>
          <p:cNvPicPr>
            <a:picLocks noChangeAspect="1"/>
          </p:cNvPicPr>
          <p:nvPr/>
        </p:nvPicPr>
        <p:blipFill>
          <a:blip r:embed="rId3"/>
          <a:srcRect t="8277" r="-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7" name="Picture 6" descr="A logo with a bird and a branch&#10;&#10;Description automatically generated">
            <a:extLst>
              <a:ext uri="{FF2B5EF4-FFF2-40B4-BE49-F238E27FC236}">
                <a16:creationId xmlns:a16="http://schemas.microsoft.com/office/drawing/2014/main" id="{48EF2E84-4570-502D-F5C6-131C709C692D}"/>
              </a:ext>
            </a:extLst>
          </p:cNvPr>
          <p:cNvPicPr>
            <a:picLocks noChangeAspect="1"/>
          </p:cNvPicPr>
          <p:nvPr/>
        </p:nvPicPr>
        <p:blipFill>
          <a:blip r:embed="rId4"/>
          <a:stretch>
            <a:fillRect/>
          </a:stretch>
        </p:blipFill>
        <p:spPr>
          <a:xfrm>
            <a:off x="315011" y="461452"/>
            <a:ext cx="5126912" cy="1800485"/>
          </a:xfrm>
          <a:prstGeom prst="rect">
            <a:avLst/>
          </a:prstGeom>
        </p:spPr>
      </p:pic>
    </p:spTree>
    <p:custDataLst>
      <p:tags r:id="rId1"/>
    </p:custDataLst>
    <p:extLst>
      <p:ext uri="{BB962C8B-B14F-4D97-AF65-F5344CB8AC3E}">
        <p14:creationId xmlns:p14="http://schemas.microsoft.com/office/powerpoint/2010/main" val="22383630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3" name="Oval 12">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5" name="Straight Connector 24">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3" name="Picture 2" descr="A person sleeping with his eyes closed&#10;&#10;Description automatically generated">
            <a:extLst>
              <a:ext uri="{FF2B5EF4-FFF2-40B4-BE49-F238E27FC236}">
                <a16:creationId xmlns:a16="http://schemas.microsoft.com/office/drawing/2014/main" id="{C44F9AA8-B554-1514-9C21-8C902E7BFE21}"/>
              </a:ext>
            </a:extLst>
          </p:cNvPr>
          <p:cNvPicPr>
            <a:picLocks noChangeAspect="1"/>
          </p:cNvPicPr>
          <p:nvPr/>
        </p:nvPicPr>
        <p:blipFill>
          <a:blip r:embed="rId2"/>
          <a:srcRect t="35978" b="21897"/>
          <a:stretch/>
        </p:blipFill>
        <p:spPr>
          <a:xfrm>
            <a:off x="746190" y="491900"/>
            <a:ext cx="10721907" cy="5663518"/>
          </a:xfrm>
          <a:prstGeom prst="rect">
            <a:avLst/>
          </a:prstGeom>
        </p:spPr>
      </p:pic>
      <p:grpSp>
        <p:nvGrpSpPr>
          <p:cNvPr id="30" name="Group 29">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3" y="626533"/>
            <a:ext cx="304800" cy="429768"/>
            <a:chOff x="215328" y="-46937"/>
            <a:chExt cx="304800" cy="2773841"/>
          </a:xfrm>
        </p:grpSpPr>
        <p:cxnSp>
          <p:nvCxnSpPr>
            <p:cNvPr id="31" name="Straight Connector 30">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44195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92841" y="253665"/>
            <a:ext cx="5323715" cy="705891"/>
          </a:xfrm>
        </p:spPr>
        <p:txBody>
          <a:bodyPr vert="horz" lIns="91440" tIns="45720" rIns="91440" bIns="45720" rtlCol="0" anchor="b">
            <a:normAutofit/>
          </a:bodyPr>
          <a:lstStyle/>
          <a:p>
            <a:endParaRPr lang="en-US" sz="4000"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1298222"/>
            <a:ext cx="8099479" cy="5441245"/>
          </a:xfrm>
        </p:spPr>
        <p:txBody>
          <a:bodyPr vert="horz" lIns="91440" tIns="45720" rIns="91440" bIns="45720" rtlCol="0" anchor="t">
            <a:normAutofit/>
          </a:bodyPr>
          <a:lstStyle/>
          <a:p>
            <a:pPr indent="-228600">
              <a:buFont typeface="Arial" panose="020B0604020202020204" pitchFamily="34" charset="0"/>
              <a:buChar char="•"/>
            </a:pPr>
            <a:r>
              <a:rPr lang="en-US" dirty="0"/>
              <a:t>Note: Disciples sleeping before the crisis- </a:t>
            </a:r>
            <a:r>
              <a:rPr lang="en-GB" dirty="0"/>
              <a:t>2T 205.1,3</a:t>
            </a:r>
          </a:p>
          <a:p>
            <a:pPr indent="-228600">
              <a:buFont typeface="Arial" panose="020B0604020202020204" pitchFamily="34" charset="0"/>
              <a:buChar char="•"/>
            </a:pPr>
            <a:r>
              <a:rPr lang="en-GB" dirty="0"/>
              <a:t>Humanity always sleeping before a major crisis- Flood, Sodom, Jerusalem destroyed both times, In the last days-sleeping Virgins</a:t>
            </a:r>
            <a:endParaRPr lang="en-US" dirty="0"/>
          </a:p>
          <a:p>
            <a:pPr indent="-228600">
              <a:buFont typeface="Arial" panose="020B0604020202020204" pitchFamily="34" charset="0"/>
              <a:buChar char="•"/>
            </a:pPr>
            <a:r>
              <a:rPr lang="en-GB" dirty="0"/>
              <a:t>25LtMs, Ms 83, 1910, par. 30</a:t>
            </a:r>
          </a:p>
          <a:p>
            <a:pPr indent="-228600">
              <a:buFont typeface="Arial" panose="020B0604020202020204" pitchFamily="34" charset="0"/>
              <a:buChar char="•"/>
            </a:pPr>
            <a:r>
              <a:rPr lang="en-GB" dirty="0"/>
              <a:t>19MR 234.3</a:t>
            </a:r>
          </a:p>
          <a:p>
            <a:pPr indent="-228600">
              <a:buFont typeface="Arial" panose="020B0604020202020204" pitchFamily="34" charset="0"/>
              <a:buChar char="•"/>
            </a:pPr>
            <a:r>
              <a:rPr lang="en-GB" dirty="0"/>
              <a:t>10LtMs, Lt 84, 1895, par. 17 &amp;18</a:t>
            </a:r>
          </a:p>
          <a:p>
            <a:pPr indent="-228600">
              <a:buFont typeface="Arial" panose="020B0604020202020204" pitchFamily="34" charset="0"/>
              <a:buChar char="•"/>
            </a:pPr>
            <a:r>
              <a:rPr lang="en-GB" dirty="0"/>
              <a:t>AA 260.1; AA 535.2; AA 431.2</a:t>
            </a:r>
          </a:p>
          <a:p>
            <a:pPr indent="-228600">
              <a:buFont typeface="Arial" panose="020B0604020202020204" pitchFamily="34" charset="0"/>
              <a:buChar char="•"/>
            </a:pPr>
            <a:r>
              <a:rPr lang="en-GB" dirty="0"/>
              <a:t>AH 186.2</a:t>
            </a:r>
          </a:p>
          <a:p>
            <a:pPr indent="-228600">
              <a:buFont typeface="Arial" panose="020B0604020202020204" pitchFamily="34" charset="0"/>
              <a:buChar char="•"/>
            </a:pPr>
            <a:r>
              <a:rPr lang="en-GB" dirty="0"/>
              <a:t>CET 186.3; CET 220.2</a:t>
            </a:r>
          </a:p>
          <a:p>
            <a:pPr indent="-228600">
              <a:buFont typeface="Arial" panose="020B0604020202020204" pitchFamily="34" charset="0"/>
              <a:buChar char="•"/>
            </a:pPr>
            <a:r>
              <a:rPr lang="en-GB" dirty="0" err="1"/>
              <a:t>ChS</a:t>
            </a:r>
            <a:r>
              <a:rPr lang="en-GB" dirty="0"/>
              <a:t> 42.3</a:t>
            </a:r>
          </a:p>
          <a:p>
            <a:pPr indent="-228600">
              <a:buFont typeface="Arial" panose="020B0604020202020204" pitchFamily="34" charset="0"/>
              <a:buChar char="•"/>
            </a:pPr>
            <a:r>
              <a:rPr lang="en-GB" dirty="0"/>
              <a:t>CT 414.1</a:t>
            </a:r>
          </a:p>
          <a:p>
            <a:pPr indent="-228600">
              <a:buFont typeface="Arial" panose="020B0604020202020204" pitchFamily="34" charset="0"/>
              <a:buChar char="•"/>
            </a:pPr>
            <a:r>
              <a:rPr lang="en-GB" dirty="0"/>
              <a:t>GW 323.3</a:t>
            </a:r>
          </a:p>
          <a:p>
            <a:pPr indent="-228600">
              <a:buFont typeface="Arial" panose="020B0604020202020204" pitchFamily="34" charset="0"/>
              <a:buChar char="•"/>
            </a:pPr>
            <a:r>
              <a:rPr lang="en-GB" dirty="0" err="1"/>
              <a:t>CCh</a:t>
            </a:r>
            <a:r>
              <a:rPr lang="en-GB" dirty="0"/>
              <a:t> 60.2</a:t>
            </a:r>
          </a:p>
          <a:p>
            <a:pPr indent="-228600">
              <a:buFont typeface="Arial" panose="020B0604020202020204" pitchFamily="34" charset="0"/>
              <a:buChar char="•"/>
            </a:pPr>
            <a:r>
              <a:rPr lang="en-GB" dirty="0"/>
              <a:t>CS 154.1: CT 165.2</a:t>
            </a:r>
          </a:p>
          <a:p>
            <a:pPr indent="-228600">
              <a:buFont typeface="Arial" panose="020B0604020202020204" pitchFamily="34" charset="0"/>
              <a:buChar char="•"/>
            </a:pPr>
            <a:r>
              <a:rPr lang="en-GB" dirty="0"/>
              <a:t>6T 436- Let the Churches Awake</a:t>
            </a: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2"/>
          <a:srcRect t="18526" b="18526"/>
          <a:stretch>
            <a:fillRect/>
          </a:stretch>
        </p:blipFill>
        <p:spPr>
          <a:xfrm>
            <a:off x="8143756" y="1783054"/>
            <a:ext cx="4048244" cy="3195346"/>
          </a:xfrm>
          <a:prstGeom prst="rect">
            <a:avLst/>
          </a:prstGeom>
        </p:spPr>
      </p:pic>
    </p:spTree>
    <p:extLst>
      <p:ext uri="{BB962C8B-B14F-4D97-AF65-F5344CB8AC3E}">
        <p14:creationId xmlns:p14="http://schemas.microsoft.com/office/powerpoint/2010/main" val="1065226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92841" y="253665"/>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Lay The Foundation</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1213221"/>
            <a:ext cx="8099479" cy="5032682"/>
          </a:xfrm>
        </p:spPr>
        <p:txBody>
          <a:bodyPr vert="horz" lIns="91440" tIns="45720" rIns="91440" bIns="45720" rtlCol="0" anchor="t">
            <a:normAutofit/>
          </a:bodyPr>
          <a:lstStyle/>
          <a:p>
            <a:pPr indent="-228600">
              <a:buFont typeface="Arial" panose="020B0604020202020204" pitchFamily="34" charset="0"/>
              <a:buChar char="•"/>
            </a:pPr>
            <a:endParaRPr lang="en-GB" dirty="0"/>
          </a:p>
          <a:p>
            <a:pPr indent="-228600">
              <a:buFont typeface="Arial" panose="020B0604020202020204" pitchFamily="34" charset="0"/>
              <a:buChar char="•"/>
            </a:pPr>
            <a:r>
              <a:rPr lang="en-GB" sz="2200" dirty="0"/>
              <a:t>In Scripture, there is a common trend of God’s People being in a state of </a:t>
            </a:r>
            <a:r>
              <a:rPr lang="en-GB" sz="2200" b="1" dirty="0">
                <a:solidFill>
                  <a:srgbClr val="FF0000"/>
                </a:solidFill>
              </a:rPr>
              <a:t>slumber </a:t>
            </a:r>
            <a:r>
              <a:rPr lang="en-GB" sz="2200" dirty="0"/>
              <a:t>just before the coming of any </a:t>
            </a:r>
            <a:r>
              <a:rPr lang="en-GB" sz="2200" b="1" dirty="0"/>
              <a:t>great crisis</a:t>
            </a:r>
            <a:r>
              <a:rPr lang="en-GB" sz="2200" dirty="0"/>
              <a:t>.</a:t>
            </a:r>
          </a:p>
          <a:p>
            <a:pPr indent="-228600">
              <a:buFont typeface="Arial" panose="020B0604020202020204" pitchFamily="34" charset="0"/>
              <a:buChar char="•"/>
            </a:pPr>
            <a:r>
              <a:rPr lang="en-GB" sz="2200" dirty="0"/>
              <a:t>Some examples come to mind:</a:t>
            </a:r>
          </a:p>
          <a:p>
            <a:pPr indent="-228600">
              <a:buFont typeface="Arial" panose="020B0604020202020204" pitchFamily="34" charset="0"/>
              <a:buChar char="•"/>
            </a:pPr>
            <a:r>
              <a:rPr lang="en-GB" sz="2200" b="1" dirty="0"/>
              <a:t>The Days of Noah &amp; Lot </a:t>
            </a:r>
          </a:p>
          <a:p>
            <a:pPr indent="-228600">
              <a:buFont typeface="Arial" panose="020B0604020202020204" pitchFamily="34" charset="0"/>
              <a:buChar char="•"/>
            </a:pPr>
            <a:r>
              <a:rPr lang="en-GB" sz="2200" b="1" dirty="0"/>
              <a:t>Samson </a:t>
            </a:r>
          </a:p>
          <a:p>
            <a:pPr indent="-228600">
              <a:buFont typeface="Arial" panose="020B0604020202020204" pitchFamily="34" charset="0"/>
              <a:buChar char="•"/>
            </a:pPr>
            <a:r>
              <a:rPr lang="en-GB" sz="2200" dirty="0"/>
              <a:t>The time of </a:t>
            </a:r>
            <a:r>
              <a:rPr lang="en-GB" sz="2200" b="1" dirty="0"/>
              <a:t>the crucifixion of Christ </a:t>
            </a:r>
            <a:r>
              <a:rPr lang="en-GB" sz="2200" dirty="0"/>
              <a:t>and the crisis that followed</a:t>
            </a:r>
          </a:p>
          <a:p>
            <a:pPr indent="-228600">
              <a:buFont typeface="Arial" panose="020B0604020202020204" pitchFamily="34" charset="0"/>
              <a:buChar char="•"/>
            </a:pPr>
            <a:r>
              <a:rPr lang="en-GB" sz="2200" dirty="0"/>
              <a:t>All these events and more help us to better understand the state of God’s people in the last days, just before Christ shall return the Second Time.</a:t>
            </a:r>
          </a:p>
          <a:p>
            <a:pPr indent="-228600">
              <a:buFont typeface="Arial" panose="020B0604020202020204" pitchFamily="34" charset="0"/>
              <a:buChar char="•"/>
            </a:pPr>
            <a:endParaRPr lang="en-GB" sz="2400"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
        <p:nvSpPr>
          <p:cNvPr id="3" name="Rectangle 2">
            <a:extLst>
              <a:ext uri="{FF2B5EF4-FFF2-40B4-BE49-F238E27FC236}">
                <a16:creationId xmlns:a16="http://schemas.microsoft.com/office/drawing/2014/main" id="{07910AAB-03BF-AE89-4949-FD659BF54968}"/>
              </a:ext>
            </a:extLst>
          </p:cNvPr>
          <p:cNvSpPr/>
          <p:nvPr/>
        </p:nvSpPr>
        <p:spPr>
          <a:xfrm>
            <a:off x="1474943" y="1598845"/>
            <a:ext cx="5369668" cy="39299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“The thing that </a:t>
            </a:r>
            <a:r>
              <a:rPr lang="en-GB" sz="2800" b="1" dirty="0"/>
              <a:t>hath been</a:t>
            </a:r>
            <a:r>
              <a:rPr lang="en-GB" sz="2800" dirty="0"/>
              <a:t>, it is that which </a:t>
            </a:r>
            <a:r>
              <a:rPr lang="en-GB" sz="2800" b="1" dirty="0"/>
              <a:t>shall be</a:t>
            </a:r>
            <a:r>
              <a:rPr lang="en-GB" sz="2800" dirty="0"/>
              <a:t>; and that which </a:t>
            </a:r>
            <a:r>
              <a:rPr lang="en-GB" sz="2800" b="1" dirty="0"/>
              <a:t>is done </a:t>
            </a:r>
            <a:r>
              <a:rPr lang="en-GB" sz="2800" dirty="0"/>
              <a:t>is that which </a:t>
            </a:r>
            <a:r>
              <a:rPr lang="en-GB" sz="2800" b="1" dirty="0"/>
              <a:t>shall be done</a:t>
            </a:r>
            <a:r>
              <a:rPr lang="en-GB" sz="2800" dirty="0"/>
              <a:t>: and </a:t>
            </a:r>
            <a:r>
              <a:rPr lang="en-GB" sz="2800" b="1" dirty="0"/>
              <a:t>there is no new thing under the sun</a:t>
            </a:r>
            <a:r>
              <a:rPr lang="en-GB" sz="2800" dirty="0"/>
              <a:t>.”</a:t>
            </a:r>
          </a:p>
          <a:p>
            <a:pPr algn="ctr"/>
            <a:r>
              <a:rPr lang="en-GB" sz="2800" b="1" dirty="0"/>
              <a:t>Ecclesiastes 1:9</a:t>
            </a:r>
          </a:p>
        </p:txBody>
      </p:sp>
    </p:spTree>
    <p:custDataLst>
      <p:tags r:id="rId1"/>
    </p:custDataLst>
    <p:extLst>
      <p:ext uri="{BB962C8B-B14F-4D97-AF65-F5344CB8AC3E}">
        <p14:creationId xmlns:p14="http://schemas.microsoft.com/office/powerpoint/2010/main" val="817025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checkerboard(across)">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wipe(down)">
                                      <p:cBhvr>
                                        <p:cTn id="29" dur="500"/>
                                        <p:tgtEl>
                                          <p:spTgt spid="4">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checkerboard(across)">
                                      <p:cBhvr>
                                        <p:cTn id="34" dur="500"/>
                                        <p:tgtEl>
                                          <p:spTgt spid="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High Time to Awake</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832724"/>
            <a:ext cx="8099479" cy="6025263"/>
          </a:xfrm>
        </p:spPr>
        <p:txBody>
          <a:bodyPr vert="horz" lIns="91440" tIns="45720" rIns="91440" bIns="45720" rtlCol="0" anchor="t">
            <a:normAutofit/>
          </a:bodyPr>
          <a:lstStyle/>
          <a:p>
            <a:pPr indent="-228600">
              <a:buFont typeface="Arial" panose="020B0604020202020204" pitchFamily="34" charset="0"/>
              <a:buChar char="•"/>
            </a:pPr>
            <a:endParaRPr lang="en-GB" sz="2200" dirty="0"/>
          </a:p>
          <a:p>
            <a:pPr indent="-228600">
              <a:buFont typeface="Arial" panose="020B0604020202020204" pitchFamily="34" charset="0"/>
              <a:buChar char="•"/>
            </a:pPr>
            <a:r>
              <a:rPr lang="en-GB" sz="2200" dirty="0"/>
              <a:t>Jesus warns His followers, that as it was in the days of Noah &amp; Lot, so will it be prior to His Second Coming.</a:t>
            </a:r>
          </a:p>
          <a:p>
            <a:pPr indent="-228600">
              <a:buFont typeface="Arial" panose="020B0604020202020204" pitchFamily="34" charset="0"/>
              <a:buChar char="•"/>
            </a:pPr>
            <a:r>
              <a:rPr lang="en-GB" sz="2200" dirty="0"/>
              <a:t>“And as it was </a:t>
            </a:r>
            <a:r>
              <a:rPr lang="en-GB" sz="2200" b="1" dirty="0">
                <a:solidFill>
                  <a:srgbClr val="FF0000"/>
                </a:solidFill>
              </a:rPr>
              <a:t>in the days of Noah</a:t>
            </a:r>
            <a:r>
              <a:rPr lang="en-GB" sz="2200" dirty="0"/>
              <a:t>, so it will be also in the days of the Son of Man…Likewise as it was also </a:t>
            </a:r>
            <a:r>
              <a:rPr lang="en-GB" sz="2200" b="1" dirty="0">
                <a:solidFill>
                  <a:srgbClr val="FF0000"/>
                </a:solidFill>
              </a:rPr>
              <a:t>in the days of Lot</a:t>
            </a:r>
            <a:r>
              <a:rPr lang="en-GB" sz="2200" dirty="0"/>
              <a:t>…Even so will it be in the day when the Son of Man is revealed.” </a:t>
            </a:r>
            <a:r>
              <a:rPr lang="en-GB" sz="2200" b="1" dirty="0"/>
              <a:t>Luke 17:26,28,30</a:t>
            </a:r>
          </a:p>
          <a:p>
            <a:pPr indent="-228600">
              <a:buFont typeface="Arial" panose="020B0604020202020204" pitchFamily="34" charset="0"/>
              <a:buChar char="•"/>
            </a:pPr>
            <a:r>
              <a:rPr lang="en-GB" sz="2200" dirty="0"/>
              <a:t>But how was it in the days of these two men of God?</a:t>
            </a:r>
          </a:p>
          <a:p>
            <a:pPr indent="-228600">
              <a:buFont typeface="Arial" panose="020B0604020202020204" pitchFamily="34" charset="0"/>
              <a:buChar char="•"/>
            </a:pPr>
            <a:r>
              <a:rPr lang="en-GB" sz="2200" b="1" dirty="0"/>
              <a:t>Luke 17:27-29; Matthew 24:38-39</a:t>
            </a:r>
          </a:p>
          <a:p>
            <a:pPr indent="-228600">
              <a:buFont typeface="Arial" panose="020B0604020202020204" pitchFamily="34" charset="0"/>
              <a:buChar char="•"/>
            </a:pPr>
            <a:r>
              <a:rPr lang="en-GB" sz="2200" dirty="0"/>
              <a:t>It was just </a:t>
            </a:r>
            <a:r>
              <a:rPr lang="en-GB" sz="2200" b="1" dirty="0">
                <a:solidFill>
                  <a:srgbClr val="FF0000"/>
                </a:solidFill>
              </a:rPr>
              <a:t>business as usual</a:t>
            </a:r>
            <a:r>
              <a:rPr lang="en-GB" sz="2200" dirty="0"/>
              <a:t> for humanity, those in the world and even self-professed believers in the One True God.</a:t>
            </a:r>
          </a:p>
          <a:p>
            <a:pPr indent="-228600">
              <a:buFont typeface="Arial" panose="020B0604020202020204" pitchFamily="34" charset="0"/>
              <a:buChar char="•"/>
            </a:pPr>
            <a:r>
              <a:rPr lang="en-GB" sz="2200" b="1" dirty="0"/>
              <a:t>The things of this world took precedence over spiritual things </a:t>
            </a:r>
            <a:r>
              <a:rPr lang="en-GB" sz="2200" dirty="0"/>
              <a:t>and as a result, many were found </a:t>
            </a:r>
            <a:r>
              <a:rPr lang="en-GB" sz="2200" b="1" dirty="0">
                <a:solidFill>
                  <a:srgbClr val="FF0000"/>
                </a:solidFill>
              </a:rPr>
              <a:t>fast asleep</a:t>
            </a:r>
            <a:r>
              <a:rPr lang="en-GB" sz="2200" dirty="0"/>
              <a:t> before destruction came.</a:t>
            </a:r>
            <a:endParaRPr lang="en-GB" sz="2200" b="1"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25105311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checkerboard(across)">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checkerboard(across)">
                                      <p:cBhvr>
                                        <p:cTn id="18" dur="500"/>
                                        <p:tgtEl>
                                          <p:spTgt spid="4">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checkerboard(across)">
                                      <p:cBhvr>
                                        <p:cTn id="21" dur="500"/>
                                        <p:tgtEl>
                                          <p:spTgt spid="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strips(downLeft)">
                                      <p:cBhvr>
                                        <p:cTn id="26" dur="5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randombar(horizontal)">
                                      <p:cBhvr>
                                        <p:cTn id="3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High Time to Awake</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1079770"/>
            <a:ext cx="8099479" cy="5778217"/>
          </a:xfrm>
        </p:spPr>
        <p:txBody>
          <a:bodyPr vert="horz" lIns="91440" tIns="45720" rIns="91440" bIns="45720" rtlCol="0" anchor="t">
            <a:normAutofit/>
          </a:bodyPr>
          <a:lstStyle/>
          <a:p>
            <a:pPr indent="-228600">
              <a:buFont typeface="Arial" panose="020B0604020202020204" pitchFamily="34" charset="0"/>
              <a:buChar char="•"/>
            </a:pPr>
            <a:endParaRPr lang="en-GB" dirty="0"/>
          </a:p>
          <a:p>
            <a:pPr indent="-228600">
              <a:buFont typeface="Arial" panose="020B0604020202020204" pitchFamily="34" charset="0"/>
              <a:buChar char="•"/>
            </a:pPr>
            <a:r>
              <a:rPr lang="en-GB" sz="2200" dirty="0"/>
              <a:t>“The Bible declares that in the last days men will be </a:t>
            </a:r>
            <a:r>
              <a:rPr lang="en-GB" sz="2200" b="1" dirty="0"/>
              <a:t>absorbed in worldly pursuits</a:t>
            </a:r>
            <a:r>
              <a:rPr lang="en-GB" sz="2200" dirty="0"/>
              <a:t>, in pleasure and money-getting. </a:t>
            </a:r>
            <a:r>
              <a:rPr lang="en-GB" sz="2200" b="1" dirty="0">
                <a:solidFill>
                  <a:srgbClr val="FF0000"/>
                </a:solidFill>
              </a:rPr>
              <a:t>They will be blind to eternal realities</a:t>
            </a:r>
            <a:r>
              <a:rPr lang="en-GB" sz="2200" dirty="0"/>
              <a:t>. Christ says, “As the days of Noah were, so shall also the coming of the Son of man be…. So it is today. </a:t>
            </a:r>
            <a:r>
              <a:rPr lang="en-GB" sz="2200" b="1" dirty="0">
                <a:solidFill>
                  <a:srgbClr val="FF0000"/>
                </a:solidFill>
              </a:rPr>
              <a:t>Men are rushing on in the chase for gain and selfish indulgence as if there were no God, no heaven, and no hereafter</a:t>
            </a:r>
            <a:r>
              <a:rPr lang="en-GB" sz="2200" dirty="0"/>
              <a:t>.” </a:t>
            </a:r>
            <a:r>
              <a:rPr lang="en-GB" sz="2200" b="1" dirty="0"/>
              <a:t>COL 228</a:t>
            </a:r>
            <a:endParaRPr lang="en-GB" sz="2200" dirty="0"/>
          </a:p>
          <a:p>
            <a:pPr indent="-228600">
              <a:buFont typeface="Arial" panose="020B0604020202020204" pitchFamily="34" charset="0"/>
              <a:buChar char="•"/>
            </a:pPr>
            <a:r>
              <a:rPr lang="en-GB" sz="2200" dirty="0"/>
              <a:t>In addition, the animals were coming two by two, </a:t>
            </a:r>
            <a:r>
              <a:rPr lang="en-GB" sz="2200" b="1" dirty="0"/>
              <a:t>supernaturally</a:t>
            </a:r>
            <a:r>
              <a:rPr lang="en-GB" sz="2200" dirty="0"/>
              <a:t> unto the ark in Noah’s time; an event that could only have been orchestrated by God and not man.</a:t>
            </a:r>
          </a:p>
          <a:p>
            <a:pPr indent="-228600">
              <a:buFont typeface="Arial" panose="020B0604020202020204" pitchFamily="34" charset="0"/>
              <a:buChar char="•"/>
            </a:pPr>
            <a:r>
              <a:rPr lang="en-GB" sz="2200" dirty="0"/>
              <a:t>“two by two they went into the ark to Noah, male and female, as God had commanded Noah.” </a:t>
            </a:r>
            <a:r>
              <a:rPr lang="en-GB" sz="2200" b="1" dirty="0"/>
              <a:t>Gensis 7:9</a:t>
            </a:r>
          </a:p>
          <a:p>
            <a:pPr indent="-228600">
              <a:buFont typeface="Arial" panose="020B0604020202020204" pitchFamily="34" charset="0"/>
              <a:buChar char="•"/>
            </a:pPr>
            <a:r>
              <a:rPr lang="en-GB" sz="2200" dirty="0"/>
              <a:t>The </a:t>
            </a:r>
            <a:r>
              <a:rPr lang="en-GB" sz="2200" b="1" dirty="0">
                <a:solidFill>
                  <a:srgbClr val="FF0000"/>
                </a:solidFill>
              </a:rPr>
              <a:t>signs of the times </a:t>
            </a:r>
            <a:r>
              <a:rPr lang="en-GB" sz="2200" dirty="0"/>
              <a:t>were clear before all, yet the majority were lulled into </a:t>
            </a:r>
            <a:r>
              <a:rPr lang="en-GB" sz="2200" b="1" dirty="0"/>
              <a:t>a deep sleep</a:t>
            </a:r>
            <a:r>
              <a:rPr lang="en-GB" sz="2200" dirty="0"/>
              <a:t>.</a:t>
            </a:r>
          </a:p>
          <a:p>
            <a:pPr indent="-228600">
              <a:buFont typeface="Arial" panose="020B0604020202020204" pitchFamily="34" charset="0"/>
              <a:buChar char="•"/>
            </a:pPr>
            <a:endParaRPr lang="en-GB" dirty="0">
              <a:solidFill>
                <a:srgbClr val="000000"/>
              </a:solidFill>
              <a:effectLst/>
              <a:latin typeface="Helvetica" pitchFamily="2" charset="0"/>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1366862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checkerboard(across)">
                                      <p:cBhvr>
                                        <p:cTn id="12" dur="500"/>
                                        <p:tgtEl>
                                          <p:spTgt spid="4">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checkerboard(across)">
                                      <p:cBhvr>
                                        <p:cTn id="15" dur="5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 calcmode="lin" valueType="num">
                                      <p:cBhvr additive="base">
                                        <p:cTn id="2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High Time to Awake</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832724"/>
            <a:ext cx="8099479" cy="6025263"/>
          </a:xfrm>
        </p:spPr>
        <p:txBody>
          <a:bodyPr vert="horz" lIns="91440" tIns="45720" rIns="91440" bIns="45720" rtlCol="0" anchor="t">
            <a:normAutofit/>
          </a:bodyPr>
          <a:lstStyle/>
          <a:p>
            <a:pPr indent="-228600">
              <a:buFont typeface="Arial" panose="020B0604020202020204" pitchFamily="34" charset="0"/>
              <a:buChar char="•"/>
            </a:pPr>
            <a:endParaRPr lang="en-GB" dirty="0"/>
          </a:p>
          <a:p>
            <a:pPr indent="-228600">
              <a:buFont typeface="Arial" panose="020B0604020202020204" pitchFamily="34" charset="0"/>
              <a:buChar char="•"/>
            </a:pPr>
            <a:r>
              <a:rPr lang="en-GB" sz="2200" dirty="0">
                <a:solidFill>
                  <a:srgbClr val="000000"/>
                </a:solidFill>
                <a:effectLst/>
              </a:rPr>
              <a:t>Likewise in the days of Lot, we see that society had degraded to a state of </a:t>
            </a:r>
            <a:r>
              <a:rPr lang="en-GB" sz="2200" b="1" dirty="0">
                <a:solidFill>
                  <a:srgbClr val="000000"/>
                </a:solidFill>
              </a:rPr>
              <a:t>widespread immorality</a:t>
            </a:r>
            <a:r>
              <a:rPr lang="en-GB" sz="2200" dirty="0">
                <a:solidFill>
                  <a:srgbClr val="000000"/>
                </a:solidFill>
              </a:rPr>
              <a:t>. Unnatural relations, pride, idolatry, abomination after abomination was rife throughout the cities of the plain.</a:t>
            </a:r>
          </a:p>
          <a:p>
            <a:pPr indent="-228600">
              <a:buFont typeface="Arial" panose="020B0604020202020204" pitchFamily="34" charset="0"/>
              <a:buChar char="•"/>
            </a:pPr>
            <a:r>
              <a:rPr lang="en-GB" sz="2200" dirty="0">
                <a:solidFill>
                  <a:srgbClr val="000000"/>
                </a:solidFill>
              </a:rPr>
              <a:t>“Behold, this was the iniquity of thy sister Sodom: </a:t>
            </a:r>
            <a:r>
              <a:rPr lang="en-GB" sz="2200" b="1" dirty="0">
                <a:solidFill>
                  <a:srgbClr val="FF0000"/>
                </a:solidFill>
              </a:rPr>
              <a:t>pride</a:t>
            </a:r>
            <a:r>
              <a:rPr lang="en-GB" sz="2200" dirty="0">
                <a:solidFill>
                  <a:srgbClr val="000000"/>
                </a:solidFill>
              </a:rPr>
              <a:t>, </a:t>
            </a:r>
            <a:r>
              <a:rPr lang="en-GB" sz="2200" b="1" dirty="0">
                <a:solidFill>
                  <a:srgbClr val="FF0000"/>
                </a:solidFill>
              </a:rPr>
              <a:t>fulness of bread</a:t>
            </a:r>
            <a:r>
              <a:rPr lang="en-GB" sz="2200" dirty="0">
                <a:solidFill>
                  <a:srgbClr val="000000"/>
                </a:solidFill>
              </a:rPr>
              <a:t>, and </a:t>
            </a:r>
            <a:r>
              <a:rPr lang="en-GB" sz="2200" b="1" dirty="0">
                <a:solidFill>
                  <a:srgbClr val="FF0000"/>
                </a:solidFill>
              </a:rPr>
              <a:t>prosperous ease </a:t>
            </a:r>
            <a:r>
              <a:rPr lang="en-GB" sz="2200" dirty="0">
                <a:solidFill>
                  <a:srgbClr val="000000"/>
                </a:solidFill>
              </a:rPr>
              <a:t>was in her and in her daughters; neither did she strengthen the hand of </a:t>
            </a:r>
            <a:r>
              <a:rPr lang="en-GB" sz="2200" b="1" dirty="0">
                <a:solidFill>
                  <a:srgbClr val="000000"/>
                </a:solidFill>
              </a:rPr>
              <a:t>the poor and needy</a:t>
            </a:r>
            <a:r>
              <a:rPr lang="en-GB" sz="2200" dirty="0">
                <a:solidFill>
                  <a:srgbClr val="000000"/>
                </a:solidFill>
              </a:rPr>
              <a:t>. And they were </a:t>
            </a:r>
            <a:r>
              <a:rPr lang="en-GB" sz="2200" b="1" dirty="0">
                <a:solidFill>
                  <a:srgbClr val="FF0000"/>
                </a:solidFill>
              </a:rPr>
              <a:t>haughty</a:t>
            </a:r>
            <a:r>
              <a:rPr lang="en-GB" sz="2200" dirty="0">
                <a:solidFill>
                  <a:srgbClr val="000000"/>
                </a:solidFill>
              </a:rPr>
              <a:t>, and committed </a:t>
            </a:r>
            <a:r>
              <a:rPr lang="en-GB" sz="2200" b="1" dirty="0">
                <a:solidFill>
                  <a:srgbClr val="FF0000"/>
                </a:solidFill>
              </a:rPr>
              <a:t>abomination</a:t>
            </a:r>
            <a:r>
              <a:rPr lang="en-GB" sz="2200" dirty="0">
                <a:solidFill>
                  <a:srgbClr val="000000"/>
                </a:solidFill>
              </a:rPr>
              <a:t> before me: therefore, I took them away as I saw good.” </a:t>
            </a:r>
            <a:r>
              <a:rPr lang="en-GB" sz="2200" b="1" dirty="0">
                <a:solidFill>
                  <a:srgbClr val="000000"/>
                </a:solidFill>
              </a:rPr>
              <a:t>Ezekiel 16:49-50 ASV</a:t>
            </a:r>
          </a:p>
          <a:p>
            <a:pPr indent="-228600">
              <a:buFont typeface="Arial" panose="020B0604020202020204" pitchFamily="34" charset="0"/>
              <a:buChar char="•"/>
            </a:pPr>
            <a:r>
              <a:rPr lang="en-GB" sz="2200" b="1" dirty="0">
                <a:solidFill>
                  <a:srgbClr val="000000"/>
                </a:solidFill>
              </a:rPr>
              <a:t>See also 2 Peter 2:6-8</a:t>
            </a:r>
          </a:p>
          <a:p>
            <a:pPr indent="-228600">
              <a:buFont typeface="Arial" panose="020B0604020202020204" pitchFamily="34" charset="0"/>
              <a:buChar char="•"/>
            </a:pPr>
            <a:r>
              <a:rPr lang="en-GB" sz="2200" dirty="0">
                <a:solidFill>
                  <a:srgbClr val="000000"/>
                </a:solidFill>
              </a:rPr>
              <a:t>The inhabitants of Sodom, </a:t>
            </a:r>
            <a:r>
              <a:rPr lang="en-GB" sz="2200" b="1" dirty="0">
                <a:solidFill>
                  <a:srgbClr val="000000"/>
                </a:solidFill>
              </a:rPr>
              <a:t>even some of Lot’s own household</a:t>
            </a:r>
            <a:r>
              <a:rPr lang="en-GB" sz="2200" dirty="0">
                <a:solidFill>
                  <a:srgbClr val="000000"/>
                </a:solidFill>
              </a:rPr>
              <a:t>, were fast asleep in their </a:t>
            </a:r>
            <a:r>
              <a:rPr lang="en-GB" sz="2200" b="1" dirty="0">
                <a:solidFill>
                  <a:srgbClr val="000000"/>
                </a:solidFill>
              </a:rPr>
              <a:t>prosperous ease </a:t>
            </a:r>
            <a:r>
              <a:rPr lang="en-GB" sz="2200" dirty="0">
                <a:solidFill>
                  <a:srgbClr val="000000"/>
                </a:solidFill>
              </a:rPr>
              <a:t>and knew not until it was too late. </a:t>
            </a:r>
          </a:p>
          <a:p>
            <a:pPr indent="-228600">
              <a:buFont typeface="Arial" panose="020B0604020202020204" pitchFamily="34" charset="0"/>
              <a:buChar char="•"/>
            </a:pPr>
            <a:endParaRPr lang="en-GB" sz="2200" dirty="0">
              <a:solidFill>
                <a:srgbClr val="000000"/>
              </a:solidFill>
            </a:endParaRPr>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
        <p:nvSpPr>
          <p:cNvPr id="3" name="Rectangle 2">
            <a:extLst>
              <a:ext uri="{FF2B5EF4-FFF2-40B4-BE49-F238E27FC236}">
                <a16:creationId xmlns:a16="http://schemas.microsoft.com/office/drawing/2014/main" id="{AB7054CB-E80C-BD7D-242C-41DA4033AA75}"/>
              </a:ext>
            </a:extLst>
          </p:cNvPr>
          <p:cNvSpPr/>
          <p:nvPr/>
        </p:nvSpPr>
        <p:spPr>
          <a:xfrm>
            <a:off x="1701773" y="1148416"/>
            <a:ext cx="6131967" cy="44646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28600">
              <a:buFont typeface="Arial" panose="020B0604020202020204" pitchFamily="34" charset="0"/>
              <a:buChar char="•"/>
            </a:pPr>
            <a:r>
              <a:rPr lang="en-GB" sz="2400" dirty="0">
                <a:solidFill>
                  <a:schemeClr val="bg1"/>
                </a:solidFill>
              </a:rPr>
              <a:t>And Lot went out, and </a:t>
            </a:r>
            <a:r>
              <a:rPr lang="en-GB" sz="2400" dirty="0" err="1">
                <a:solidFill>
                  <a:schemeClr val="bg1"/>
                </a:solidFill>
              </a:rPr>
              <a:t>spake</a:t>
            </a:r>
            <a:r>
              <a:rPr lang="en-GB" sz="2400" dirty="0">
                <a:solidFill>
                  <a:schemeClr val="bg1"/>
                </a:solidFill>
              </a:rPr>
              <a:t> unto his sons in law, which married his daughters, and said, Up, get you out of this place; for the LORD will destroy this city. </a:t>
            </a:r>
            <a:r>
              <a:rPr lang="en-GB" sz="2400" b="1" u="sng" dirty="0">
                <a:solidFill>
                  <a:schemeClr val="bg1"/>
                </a:solidFill>
              </a:rPr>
              <a:t>But he seemed as one that mocked unto his sons in law</a:t>
            </a:r>
            <a:r>
              <a:rPr lang="en-GB" sz="2400" dirty="0">
                <a:solidFill>
                  <a:schemeClr val="bg1"/>
                </a:solidFill>
              </a:rPr>
              <a:t>. </a:t>
            </a:r>
            <a:r>
              <a:rPr lang="en-GB" sz="2400" b="1" dirty="0">
                <a:solidFill>
                  <a:schemeClr val="bg1"/>
                </a:solidFill>
              </a:rPr>
              <a:t>Genesis 19:15</a:t>
            </a:r>
            <a:endParaRPr lang="en-GB" sz="2400" dirty="0">
              <a:solidFill>
                <a:schemeClr val="bg1"/>
              </a:solidFill>
            </a:endParaRPr>
          </a:p>
        </p:txBody>
      </p:sp>
    </p:spTree>
    <p:custDataLst>
      <p:tags r:id="rId1"/>
    </p:custDataLst>
    <p:extLst>
      <p:ext uri="{BB962C8B-B14F-4D97-AF65-F5344CB8AC3E}">
        <p14:creationId xmlns:p14="http://schemas.microsoft.com/office/powerpoint/2010/main" val="33028862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randombar(horizont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heel(1)">
                                      <p:cBhvr>
                                        <p:cTn id="2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High Time to Awake</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832724"/>
            <a:ext cx="8099479" cy="5567643"/>
          </a:xfrm>
        </p:spPr>
        <p:txBody>
          <a:bodyPr vert="horz" lIns="91440" tIns="45720" rIns="91440" bIns="45720" rtlCol="0" anchor="t">
            <a:normAutofit lnSpcReduction="10000"/>
          </a:bodyPr>
          <a:lstStyle/>
          <a:p>
            <a:pPr indent="-228600">
              <a:buFont typeface="Arial" panose="020B0604020202020204" pitchFamily="34" charset="0"/>
              <a:buChar char="•"/>
            </a:pPr>
            <a:endParaRPr lang="en-GB" dirty="0"/>
          </a:p>
          <a:p>
            <a:pPr indent="-228600">
              <a:buFont typeface="Arial" panose="020B0604020202020204" pitchFamily="34" charset="0"/>
              <a:buChar char="•"/>
            </a:pPr>
            <a:r>
              <a:rPr lang="en-GB" sz="2200" dirty="0">
                <a:solidFill>
                  <a:srgbClr val="000000"/>
                </a:solidFill>
                <a:effectLst/>
              </a:rPr>
              <a:t>Think about Samson, </a:t>
            </a:r>
            <a:r>
              <a:rPr lang="en-GB" sz="2200" b="1" dirty="0">
                <a:solidFill>
                  <a:srgbClr val="000000"/>
                </a:solidFill>
                <a:effectLst/>
              </a:rPr>
              <a:t>a leader in the Jewish Church, a Judge;</a:t>
            </a:r>
            <a:r>
              <a:rPr lang="en-GB" sz="2200" dirty="0">
                <a:solidFill>
                  <a:srgbClr val="000000"/>
                </a:solidFill>
                <a:effectLst/>
              </a:rPr>
              <a:t> was he not found literally sleeping upon Delilah’s lap just before his crisis?</a:t>
            </a:r>
          </a:p>
          <a:p>
            <a:pPr indent="-228600">
              <a:buFont typeface="Arial" panose="020B0604020202020204" pitchFamily="34" charset="0"/>
              <a:buChar char="•"/>
            </a:pPr>
            <a:r>
              <a:rPr lang="en-GB" sz="2200" b="1" dirty="0">
                <a:solidFill>
                  <a:srgbClr val="000000"/>
                </a:solidFill>
                <a:effectLst/>
              </a:rPr>
              <a:t>Read Judges 16:18-21</a:t>
            </a:r>
          </a:p>
          <a:p>
            <a:pPr indent="-228600">
              <a:buFont typeface="Arial" panose="020B0604020202020204" pitchFamily="34" charset="0"/>
              <a:buChar char="•"/>
            </a:pPr>
            <a:r>
              <a:rPr lang="en-GB" sz="2200" dirty="0">
                <a:solidFill>
                  <a:srgbClr val="000000"/>
                </a:solidFill>
                <a:effectLst/>
              </a:rPr>
              <a:t>Samson, was a child of God, one endowed with the Holy Spirit as you and I today, y</a:t>
            </a:r>
            <a:r>
              <a:rPr lang="en-GB" sz="2200" dirty="0">
                <a:solidFill>
                  <a:srgbClr val="000000"/>
                </a:solidFill>
              </a:rPr>
              <a:t>et he was </a:t>
            </a:r>
            <a:r>
              <a:rPr lang="en-GB" sz="2200" b="1" dirty="0">
                <a:solidFill>
                  <a:srgbClr val="FF0000"/>
                </a:solidFill>
              </a:rPr>
              <a:t>found fast asleep just before the crisis</a:t>
            </a:r>
            <a:r>
              <a:rPr lang="en-GB" sz="2200" b="1" dirty="0">
                <a:solidFill>
                  <a:srgbClr val="000000"/>
                </a:solidFill>
              </a:rPr>
              <a:t>. </a:t>
            </a:r>
            <a:endParaRPr lang="en-GB" sz="2200" b="1" dirty="0">
              <a:solidFill>
                <a:srgbClr val="000000"/>
              </a:solidFill>
              <a:effectLst/>
            </a:endParaRPr>
          </a:p>
          <a:p>
            <a:pPr indent="-228600">
              <a:buFont typeface="Arial" panose="020B0604020202020204" pitchFamily="34" charset="0"/>
              <a:buChar char="•"/>
            </a:pPr>
            <a:r>
              <a:rPr lang="en-GB" sz="2200" dirty="0">
                <a:solidFill>
                  <a:srgbClr val="000000"/>
                </a:solidFill>
              </a:rPr>
              <a:t>Had he  been paying attention to the signs of the times around him, he would have realised that Delilah and the Philistines wanted him dead. </a:t>
            </a:r>
          </a:p>
          <a:p>
            <a:pPr indent="-228600">
              <a:buFont typeface="Arial" panose="020B0604020202020204" pitchFamily="34" charset="0"/>
              <a:buChar char="•"/>
            </a:pPr>
            <a:r>
              <a:rPr lang="en-GB" sz="2200" dirty="0">
                <a:solidFill>
                  <a:srgbClr val="000000"/>
                </a:solidFill>
              </a:rPr>
              <a:t>But because he was found sleeping in </a:t>
            </a:r>
            <a:r>
              <a:rPr lang="en-GB" sz="2200" b="1" dirty="0">
                <a:solidFill>
                  <a:srgbClr val="000000"/>
                </a:solidFill>
              </a:rPr>
              <a:t>a time of trouble</a:t>
            </a:r>
            <a:r>
              <a:rPr lang="en-GB" sz="2200" dirty="0">
                <a:solidFill>
                  <a:srgbClr val="000000"/>
                </a:solidFill>
              </a:rPr>
              <a:t>, he was caught unawares and knew not that “</a:t>
            </a:r>
            <a:r>
              <a:rPr lang="en-GB" sz="2200" b="1" dirty="0">
                <a:solidFill>
                  <a:srgbClr val="FF0000"/>
                </a:solidFill>
              </a:rPr>
              <a:t>the Lord was departed from him.</a:t>
            </a:r>
            <a:r>
              <a:rPr lang="en-GB" sz="2200" dirty="0">
                <a:solidFill>
                  <a:srgbClr val="000000"/>
                </a:solidFill>
              </a:rPr>
              <a:t>” </a:t>
            </a:r>
            <a:r>
              <a:rPr lang="en-GB" sz="2200" b="1" dirty="0">
                <a:solidFill>
                  <a:srgbClr val="000000"/>
                </a:solidFill>
              </a:rPr>
              <a:t>Judges 16:20</a:t>
            </a:r>
            <a:endParaRPr lang="en-GB" sz="2200" dirty="0">
              <a:solidFill>
                <a:srgbClr val="000000"/>
              </a:solidFill>
            </a:endParaRPr>
          </a:p>
          <a:p>
            <a:pPr indent="-228600">
              <a:buFont typeface="Arial" panose="020B0604020202020204" pitchFamily="34" charset="0"/>
              <a:buChar char="•"/>
            </a:pPr>
            <a:r>
              <a:rPr lang="en-GB" sz="2200" dirty="0"/>
              <a:t>Three times Samson had </a:t>
            </a:r>
            <a:r>
              <a:rPr lang="en-GB" sz="2200" b="1" dirty="0">
                <a:solidFill>
                  <a:srgbClr val="FF0000"/>
                </a:solidFill>
              </a:rPr>
              <a:t>the clearest evidence </a:t>
            </a:r>
            <a:r>
              <a:rPr lang="en-GB" sz="2200" dirty="0"/>
              <a:t>that the Philistines had leagued with his charmer to destroy him, but Samson loved to sleep.</a:t>
            </a:r>
          </a:p>
          <a:p>
            <a:pPr indent="-228600">
              <a:buFont typeface="Arial" panose="020B0604020202020204" pitchFamily="34" charset="0"/>
              <a:buChar char="•"/>
            </a:pPr>
            <a:endParaRPr lang="en-GB" sz="2200" dirty="0">
              <a:solidFill>
                <a:srgbClr val="000000"/>
              </a:solidFill>
            </a:endParaRPr>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42717436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1" end="1"/>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checkerboard(across)">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heckerboard(across)">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strips(downLeft)">
                                      <p:cBhvr>
                                        <p:cTn id="3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High Time to Awake</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832724"/>
            <a:ext cx="8099479" cy="6025263"/>
          </a:xfrm>
        </p:spPr>
        <p:txBody>
          <a:bodyPr vert="horz" lIns="91440" tIns="45720" rIns="91440" bIns="45720" rtlCol="0" anchor="t">
            <a:normAutofit/>
          </a:bodyPr>
          <a:lstStyle/>
          <a:p>
            <a:pPr indent="-228600">
              <a:buFont typeface="Arial" panose="020B0604020202020204" pitchFamily="34" charset="0"/>
              <a:buChar char="•"/>
            </a:pPr>
            <a:endParaRPr lang="en-GB" dirty="0"/>
          </a:p>
          <a:p>
            <a:pPr indent="-228600">
              <a:buFont typeface="Arial" panose="020B0604020202020204" pitchFamily="34" charset="0"/>
              <a:buChar char="•"/>
            </a:pPr>
            <a:r>
              <a:rPr lang="en-GB" sz="2200" dirty="0">
                <a:solidFill>
                  <a:srgbClr val="000000"/>
                </a:solidFill>
              </a:rPr>
              <a:t>Now b</a:t>
            </a:r>
            <a:r>
              <a:rPr lang="en-GB" sz="2200" dirty="0">
                <a:solidFill>
                  <a:srgbClr val="000000"/>
                </a:solidFill>
                <a:effectLst/>
              </a:rPr>
              <a:t>efore we address the signs in our day, let us take a look at the disciples of Christ:</a:t>
            </a:r>
            <a:endParaRPr lang="en-GB" sz="2200" dirty="0"/>
          </a:p>
          <a:p>
            <a:pPr indent="-228600">
              <a:buFont typeface="Arial" panose="020B0604020202020204" pitchFamily="34" charset="0"/>
              <a:buChar char="•"/>
            </a:pPr>
            <a:r>
              <a:rPr lang="en-GB" sz="2200" dirty="0">
                <a:solidFill>
                  <a:srgbClr val="000000"/>
                </a:solidFill>
              </a:rPr>
              <a:t>Time after time, Jesus made known to His disciples, that </a:t>
            </a:r>
            <a:r>
              <a:rPr lang="en-GB" sz="2200" b="1" dirty="0">
                <a:solidFill>
                  <a:srgbClr val="000000"/>
                </a:solidFill>
              </a:rPr>
              <a:t>a time of trouble</a:t>
            </a:r>
            <a:r>
              <a:rPr lang="en-GB" sz="2200" dirty="0">
                <a:solidFill>
                  <a:srgbClr val="000000"/>
                </a:solidFill>
              </a:rPr>
              <a:t> would unfold upon Him and likewise upon them, yet they, in their blindness could not understand.</a:t>
            </a:r>
          </a:p>
          <a:p>
            <a:pPr indent="-228600">
              <a:buFont typeface="Arial" panose="020B0604020202020204" pitchFamily="34" charset="0"/>
              <a:buChar char="•"/>
            </a:pPr>
            <a:r>
              <a:rPr lang="en-GB" sz="2200" b="1" dirty="0">
                <a:solidFill>
                  <a:srgbClr val="000000"/>
                </a:solidFill>
              </a:rPr>
              <a:t>Matthew 16:21; Matthew 17:12,22-23; Mark 9:30-32; Luke 18:31-34</a:t>
            </a:r>
          </a:p>
          <a:p>
            <a:pPr indent="-228600">
              <a:buFont typeface="Arial" panose="020B0604020202020204" pitchFamily="34" charset="0"/>
              <a:buChar char="•"/>
            </a:pPr>
            <a:r>
              <a:rPr lang="en-GB" sz="2200" dirty="0">
                <a:solidFill>
                  <a:srgbClr val="000000"/>
                </a:solidFill>
              </a:rPr>
              <a:t>Because of their </a:t>
            </a:r>
            <a:r>
              <a:rPr lang="en-GB" sz="2200" b="1" dirty="0">
                <a:solidFill>
                  <a:srgbClr val="FF0000"/>
                </a:solidFill>
              </a:rPr>
              <a:t>lack of spiritual discernment</a:t>
            </a:r>
            <a:r>
              <a:rPr lang="en-GB" sz="2200" dirty="0">
                <a:solidFill>
                  <a:srgbClr val="000000"/>
                </a:solidFill>
              </a:rPr>
              <a:t>, the disciples were not able to receive this </a:t>
            </a:r>
            <a:r>
              <a:rPr lang="en-GB" sz="2200" b="1" dirty="0">
                <a:solidFill>
                  <a:srgbClr val="000000"/>
                </a:solidFill>
              </a:rPr>
              <a:t>all-important truth </a:t>
            </a:r>
            <a:r>
              <a:rPr lang="en-GB" sz="2200" dirty="0">
                <a:solidFill>
                  <a:srgbClr val="000000"/>
                </a:solidFill>
              </a:rPr>
              <a:t>for their time. As a result, when Christ’s experience came in Gethsemane, and He would have them to stay up with Him to </a:t>
            </a:r>
            <a:r>
              <a:rPr lang="en-GB" sz="2200" b="1" dirty="0">
                <a:solidFill>
                  <a:srgbClr val="000000"/>
                </a:solidFill>
              </a:rPr>
              <a:t>watch &amp; pray</a:t>
            </a:r>
            <a:r>
              <a:rPr lang="en-GB" sz="2200" dirty="0">
                <a:solidFill>
                  <a:srgbClr val="000000"/>
                </a:solidFill>
              </a:rPr>
              <a:t>, not only for Him but also for themselves and the coming crisis, </a:t>
            </a:r>
            <a:r>
              <a:rPr lang="en-GB" sz="2200" b="1" dirty="0">
                <a:solidFill>
                  <a:srgbClr val="000000"/>
                </a:solidFill>
              </a:rPr>
              <a:t>they were found fast asleep. </a:t>
            </a:r>
            <a:r>
              <a:rPr lang="en-GB" sz="2200" b="1" dirty="0">
                <a:solidFill>
                  <a:srgbClr val="FF0000"/>
                </a:solidFill>
              </a:rPr>
              <a:t>Asleep before the crisis</a:t>
            </a:r>
            <a:r>
              <a:rPr lang="en-GB" sz="2200" b="1" dirty="0">
                <a:solidFill>
                  <a:srgbClr val="000000"/>
                </a:solidFill>
              </a:rPr>
              <a:t>!</a:t>
            </a:r>
          </a:p>
          <a:p>
            <a:pPr indent="-228600">
              <a:buFont typeface="Arial" panose="020B0604020202020204" pitchFamily="34" charset="0"/>
              <a:buChar char="•"/>
            </a:pPr>
            <a:r>
              <a:rPr lang="en-GB" sz="2200" b="1" dirty="0">
                <a:solidFill>
                  <a:srgbClr val="000000"/>
                </a:solidFill>
              </a:rPr>
              <a:t>Matthew 26:36-46</a:t>
            </a:r>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34248113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checkerboard(across)">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High Time to Awake</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1077698"/>
            <a:ext cx="8099479" cy="5780289"/>
          </a:xfrm>
        </p:spPr>
        <p:txBody>
          <a:bodyPr vert="horz" lIns="91440" tIns="45720" rIns="91440" bIns="45720" rtlCol="0" anchor="t">
            <a:normAutofit/>
          </a:bodyPr>
          <a:lstStyle/>
          <a:p>
            <a:pPr marL="342900" indent="-342900">
              <a:buFont typeface="Arial" panose="020B0604020202020204" pitchFamily="34" charset="0"/>
              <a:buChar char="•"/>
            </a:pPr>
            <a:r>
              <a:rPr lang="en-GB" sz="2200" dirty="0"/>
              <a:t>“…as He prayed, the great drops of bloody sweat moistened the sod of Gethsemane. He went to His disciples, hoping to find them watching, </a:t>
            </a:r>
            <a:r>
              <a:rPr lang="en-GB" sz="2200" b="1" dirty="0">
                <a:solidFill>
                  <a:srgbClr val="FF0000"/>
                </a:solidFill>
              </a:rPr>
              <a:t>but they were asleep</a:t>
            </a:r>
            <a:r>
              <a:rPr lang="en-GB" sz="2200" dirty="0"/>
              <a:t>. </a:t>
            </a:r>
            <a:r>
              <a:rPr lang="en-GB" sz="2200" b="1" u="sng" dirty="0"/>
              <a:t>Are any of us asleep? </a:t>
            </a:r>
            <a:r>
              <a:rPr lang="en-GB" sz="2200" dirty="0"/>
              <a:t>God help us! We are facing a crisis. Christ was facing a crisis then. We shall have conditions that we do not dream of, and </a:t>
            </a:r>
            <a:r>
              <a:rPr lang="en-GB" sz="2200" b="1" dirty="0"/>
              <a:t>we will need to be in close relation with God</a:t>
            </a:r>
            <a:r>
              <a:rPr lang="en-GB" sz="2200" dirty="0"/>
              <a:t>.” </a:t>
            </a:r>
            <a:r>
              <a:rPr lang="en-GB" sz="2200" b="1" dirty="0"/>
              <a:t>Manuscript 83, 1920, par. 30</a:t>
            </a:r>
          </a:p>
          <a:p>
            <a:pPr marL="342900" indent="-342900">
              <a:buFont typeface="Arial" panose="020B0604020202020204" pitchFamily="34" charset="0"/>
              <a:buChar char="•"/>
            </a:pPr>
            <a:r>
              <a:rPr lang="en-GB" sz="2200" dirty="0"/>
              <a:t>“…again He came to His disciples and found them sleeping. Their eyes were heavy. </a:t>
            </a:r>
            <a:r>
              <a:rPr lang="en-GB" sz="2200" b="1" dirty="0">
                <a:solidFill>
                  <a:srgbClr val="FF0000"/>
                </a:solidFill>
              </a:rPr>
              <a:t>By these sleeping disciples is represented a sleeping church, when the day of God's visitation is nigh</a:t>
            </a:r>
            <a:r>
              <a:rPr lang="en-GB" sz="2200" dirty="0"/>
              <a:t>. It is a time of clouds and thick darkness, when to be found asleep is most perilous.” </a:t>
            </a:r>
            <a:r>
              <a:rPr lang="en-GB" sz="2200" b="1" dirty="0"/>
              <a:t>Testimonies for the Church, vol.2, pg. 205</a:t>
            </a:r>
            <a:endParaRPr lang="en-GB" sz="2200" dirty="0"/>
          </a:p>
          <a:p>
            <a:pPr marL="342900" indent="-342900">
              <a:buFont typeface="Arial" panose="020B0604020202020204" pitchFamily="34" charset="0"/>
              <a:buChar char="•"/>
            </a:pPr>
            <a:endParaRPr lang="en-GB" sz="2200"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
        <p:nvSpPr>
          <p:cNvPr id="3" name="Rectangle 2">
            <a:extLst>
              <a:ext uri="{FF2B5EF4-FFF2-40B4-BE49-F238E27FC236}">
                <a16:creationId xmlns:a16="http://schemas.microsoft.com/office/drawing/2014/main" id="{F9C74181-E664-7232-01C0-CF057C806B75}"/>
              </a:ext>
            </a:extLst>
          </p:cNvPr>
          <p:cNvSpPr/>
          <p:nvPr/>
        </p:nvSpPr>
        <p:spPr>
          <a:xfrm>
            <a:off x="1742098" y="1077698"/>
            <a:ext cx="5427067" cy="4606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 A storm is coming, relentless in its fury.</a:t>
            </a:r>
          </a:p>
          <a:p>
            <a:pPr algn="ctr"/>
            <a:r>
              <a:rPr lang="en-GB" sz="2800" dirty="0"/>
              <a:t>Are we prepared to meet it?”</a:t>
            </a:r>
          </a:p>
          <a:p>
            <a:pPr algn="ctr"/>
            <a:r>
              <a:rPr lang="en-GB" sz="2800" b="1" dirty="0"/>
              <a:t>Testimonies for the Church, vol. 8, pg. 315.2</a:t>
            </a:r>
          </a:p>
        </p:txBody>
      </p:sp>
    </p:spTree>
    <p:custDataLst>
      <p:tags r:id="rId1"/>
    </p:custDataLst>
    <p:extLst>
      <p:ext uri="{BB962C8B-B14F-4D97-AF65-F5344CB8AC3E}">
        <p14:creationId xmlns:p14="http://schemas.microsoft.com/office/powerpoint/2010/main" val="34350331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The Signs of the Times</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959557"/>
            <a:ext cx="8099479" cy="5898430"/>
          </a:xfrm>
        </p:spPr>
        <p:txBody>
          <a:bodyPr vert="horz" lIns="91440" tIns="45720" rIns="91440" bIns="45720" rtlCol="0" anchor="t">
            <a:normAutofit/>
          </a:bodyPr>
          <a:lstStyle/>
          <a:p>
            <a:pPr marL="342900" indent="-342900">
              <a:buFont typeface="Arial" panose="020B0604020202020204" pitchFamily="34" charset="0"/>
              <a:buChar char="•"/>
            </a:pPr>
            <a:r>
              <a:rPr lang="en-GB" sz="2200" dirty="0"/>
              <a:t>All throughout the prophetic portions of the Bible, Christ gives us signs to warn us of His soon Second Coming. </a:t>
            </a:r>
          </a:p>
          <a:p>
            <a:pPr marL="342900" indent="-342900">
              <a:buFont typeface="Arial" panose="020B0604020202020204" pitchFamily="34" charset="0"/>
              <a:buChar char="•"/>
            </a:pPr>
            <a:r>
              <a:rPr lang="en-GB" sz="2200" dirty="0"/>
              <a:t>These signs are not meant to scare us, but to warn us and to awaken us from </a:t>
            </a:r>
            <a:r>
              <a:rPr lang="en-GB" sz="2200" b="1" dirty="0">
                <a:solidFill>
                  <a:srgbClr val="FF0000"/>
                </a:solidFill>
              </a:rPr>
              <a:t>our lukewarm condition</a:t>
            </a:r>
            <a:r>
              <a:rPr lang="en-GB" sz="2200" dirty="0"/>
              <a:t>.</a:t>
            </a:r>
          </a:p>
          <a:p>
            <a:r>
              <a:rPr lang="en-GB" sz="2200" b="1" dirty="0"/>
              <a:t>Widespread Deception and Christians Leaving the Faith:</a:t>
            </a:r>
          </a:p>
          <a:p>
            <a:pPr marL="342900" indent="-342900">
              <a:buFont typeface="Arial" panose="020B0604020202020204" pitchFamily="34" charset="0"/>
              <a:buChar char="•"/>
            </a:pPr>
            <a:r>
              <a:rPr lang="en-GB" sz="2200" b="1" dirty="0">
                <a:solidFill>
                  <a:srgbClr val="FF0000"/>
                </a:solidFill>
              </a:rPr>
              <a:t>Matthew 24:4-5,11,24; 1 Timothy 4:1; 2 Thessalonians 2:3,9-10; Revelation 13:13-14</a:t>
            </a:r>
          </a:p>
          <a:p>
            <a:r>
              <a:rPr lang="en-GB" sz="2200" b="1" dirty="0"/>
              <a:t>Wars and Various Global Climate &amp; Health Calamities:</a:t>
            </a:r>
          </a:p>
          <a:p>
            <a:pPr marL="342900" indent="-342900">
              <a:buFont typeface="Arial" panose="020B0604020202020204" pitchFamily="34" charset="0"/>
              <a:buChar char="•"/>
            </a:pPr>
            <a:r>
              <a:rPr lang="en-GB" sz="2200" b="1" dirty="0">
                <a:solidFill>
                  <a:srgbClr val="FF0000"/>
                </a:solidFill>
              </a:rPr>
              <a:t> Matthew 13:7-8; Luke 21:10-11,25</a:t>
            </a:r>
          </a:p>
          <a:p>
            <a:r>
              <a:rPr lang="en-GB" sz="2200" b="1" dirty="0"/>
              <a:t>Immorality within Society and Spiritual Declension in the Church:</a:t>
            </a:r>
          </a:p>
          <a:p>
            <a:pPr marL="342900" indent="-342900">
              <a:buFont typeface="Arial" panose="020B0604020202020204" pitchFamily="34" charset="0"/>
              <a:buChar char="•"/>
            </a:pPr>
            <a:r>
              <a:rPr lang="en-GB" sz="2200" b="1" dirty="0">
                <a:solidFill>
                  <a:srgbClr val="FF0000"/>
                </a:solidFill>
              </a:rPr>
              <a:t>2 Timothy 3:1-5; 2 Timothy 4:2-4</a:t>
            </a:r>
          </a:p>
          <a:p>
            <a:r>
              <a:rPr lang="en-GB" sz="2200" b="1" dirty="0"/>
              <a:t>Lack of Brotherly Love:</a:t>
            </a:r>
          </a:p>
          <a:p>
            <a:pPr marL="342900" indent="-342900">
              <a:buFont typeface="Arial" panose="020B0604020202020204" pitchFamily="34" charset="0"/>
              <a:buChar char="•"/>
            </a:pPr>
            <a:r>
              <a:rPr lang="en-GB" sz="2200" b="1" dirty="0">
                <a:solidFill>
                  <a:srgbClr val="FF0000"/>
                </a:solidFill>
              </a:rPr>
              <a:t>Matthew 24:9-10,12</a:t>
            </a:r>
          </a:p>
          <a:p>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6851833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checkerboard(across)">
                                      <p:cBhvr>
                                        <p:cTn id="21" dur="500"/>
                                        <p:tgtEl>
                                          <p:spTgt spid="4">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strips(downLeft)">
                                      <p:cBhvr>
                                        <p:cTn id="26" dur="500"/>
                                        <p:tgtEl>
                                          <p:spTgt spid="4">
                                            <p:txEl>
                                              <p:pRg st="4" end="4"/>
                                            </p:txEl>
                                          </p:spTgt>
                                        </p:tgtEl>
                                      </p:cBhvr>
                                    </p:animEffect>
                                  </p:childTnLst>
                                </p:cTn>
                              </p:par>
                              <p:par>
                                <p:cTn id="27" presetID="18" presetClass="entr" presetSubtype="12"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strips(downLeft)">
                                      <p:cBhvr>
                                        <p:cTn id="29" dur="500"/>
                                        <p:tgtEl>
                                          <p:spTgt spid="4">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circle(in)">
                                      <p:cBhvr>
                                        <p:cTn id="34" dur="2000"/>
                                        <p:tgtEl>
                                          <p:spTgt spid="4">
                                            <p:txEl>
                                              <p:pRg st="6" end="6"/>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circle(in)">
                                      <p:cBhvr>
                                        <p:cTn id="37" dur="20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wipe(down)">
                                      <p:cBhvr>
                                        <p:cTn id="42" dur="500"/>
                                        <p:tgtEl>
                                          <p:spTgt spid="4">
                                            <p:txEl>
                                              <p:pRg st="8" end="8"/>
                                            </p:txEl>
                                          </p:spTgt>
                                        </p:tgtEl>
                                      </p:cBhvr>
                                    </p:animEffect>
                                  </p:childTnLst>
                                </p:cTn>
                              </p:par>
                              <p:par>
                                <p:cTn id="43" presetID="22" presetClass="entr" presetSubtype="4" fill="hold" nodeType="with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wipe(down)">
                                      <p:cBhvr>
                                        <p:cTn id="45"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The Signs of the Times</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1022342"/>
            <a:ext cx="8099479" cy="5835645"/>
          </a:xfrm>
        </p:spPr>
        <p:txBody>
          <a:bodyPr vert="horz" lIns="91440" tIns="45720" rIns="91440" bIns="45720" rtlCol="0" anchor="t">
            <a:normAutofit/>
          </a:bodyPr>
          <a:lstStyle/>
          <a:p>
            <a:r>
              <a:rPr lang="en-GB" sz="2200" b="1" dirty="0"/>
              <a:t>Restoration of Power unto the First Beast:</a:t>
            </a:r>
          </a:p>
          <a:p>
            <a:pPr marL="342900" indent="-342900">
              <a:buFont typeface="Arial" panose="020B0604020202020204" pitchFamily="34" charset="0"/>
              <a:buChar char="•"/>
            </a:pPr>
            <a:r>
              <a:rPr lang="en-GB" sz="2200" b="1" dirty="0">
                <a:solidFill>
                  <a:srgbClr val="FF0000"/>
                </a:solidFill>
              </a:rPr>
              <a:t>Revelation 13:3,12; Revelation 17:7,8</a:t>
            </a:r>
          </a:p>
          <a:p>
            <a:r>
              <a:rPr lang="en-GB" sz="2200" b="1" dirty="0"/>
              <a:t>The Second Beast unites Church &amp; State to enforce </a:t>
            </a:r>
            <a:r>
              <a:rPr lang="en-GB" sz="2200" b="1" dirty="0">
                <a:solidFill>
                  <a:srgbClr val="FF0000"/>
                </a:solidFill>
              </a:rPr>
              <a:t>a false religious law</a:t>
            </a:r>
            <a:r>
              <a:rPr lang="en-GB" sz="2200" b="1" dirty="0"/>
              <a:t>, demanding all to honour the First Beast &amp; receive its mark :</a:t>
            </a:r>
          </a:p>
          <a:p>
            <a:pPr marL="342900" indent="-342900">
              <a:buFont typeface="Arial" panose="020B0604020202020204" pitchFamily="34" charset="0"/>
              <a:buChar char="•"/>
            </a:pPr>
            <a:r>
              <a:rPr lang="en-GB" sz="2200" b="1" dirty="0">
                <a:solidFill>
                  <a:srgbClr val="FF0000"/>
                </a:solidFill>
              </a:rPr>
              <a:t>Revelation 13:11-12,15-16</a:t>
            </a:r>
          </a:p>
          <a:p>
            <a:endParaRPr lang="en-GB" sz="2200"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pic>
        <p:nvPicPr>
          <p:cNvPr id="5" name="Picture 4" descr="A person shaking hands with a person in a white shirt&#10;&#10;Description automatically generated">
            <a:extLst>
              <a:ext uri="{FF2B5EF4-FFF2-40B4-BE49-F238E27FC236}">
                <a16:creationId xmlns:a16="http://schemas.microsoft.com/office/drawing/2014/main" id="{4F4C0474-A6D0-2DD9-78B7-6D965B3D53DD}"/>
              </a:ext>
            </a:extLst>
          </p:cNvPr>
          <p:cNvPicPr>
            <a:picLocks noChangeAspect="1"/>
          </p:cNvPicPr>
          <p:nvPr/>
        </p:nvPicPr>
        <p:blipFill>
          <a:blip r:embed="rId4"/>
          <a:stretch>
            <a:fillRect/>
          </a:stretch>
        </p:blipFill>
        <p:spPr>
          <a:xfrm>
            <a:off x="371355" y="1128679"/>
            <a:ext cx="9686389" cy="4706979"/>
          </a:xfrm>
          <a:prstGeom prst="rect">
            <a:avLst/>
          </a:prstGeom>
        </p:spPr>
      </p:pic>
      <p:pic>
        <p:nvPicPr>
          <p:cNvPr id="8" name="Picture 7" descr="A bridge over a body of water&#10;&#10;Description automatically generated">
            <a:extLst>
              <a:ext uri="{FF2B5EF4-FFF2-40B4-BE49-F238E27FC236}">
                <a16:creationId xmlns:a16="http://schemas.microsoft.com/office/drawing/2014/main" id="{DB4F1528-4ADD-D6FD-75A8-06FED0C645EB}"/>
              </a:ext>
            </a:extLst>
          </p:cNvPr>
          <p:cNvPicPr>
            <a:picLocks noChangeAspect="1"/>
          </p:cNvPicPr>
          <p:nvPr/>
        </p:nvPicPr>
        <p:blipFill>
          <a:blip r:embed="rId5"/>
          <a:stretch>
            <a:fillRect/>
          </a:stretch>
        </p:blipFill>
        <p:spPr>
          <a:xfrm>
            <a:off x="782009" y="1275051"/>
            <a:ext cx="8865080" cy="4307874"/>
          </a:xfrm>
          <a:prstGeom prst="rect">
            <a:avLst/>
          </a:prstGeom>
        </p:spPr>
      </p:pic>
      <p:pic>
        <p:nvPicPr>
          <p:cNvPr id="10" name="Picture 9" descr="A close-up of a sign&#10;&#10;Description automatically generated">
            <a:extLst>
              <a:ext uri="{FF2B5EF4-FFF2-40B4-BE49-F238E27FC236}">
                <a16:creationId xmlns:a16="http://schemas.microsoft.com/office/drawing/2014/main" id="{5078891A-ED78-F199-B1FC-7755027E3D5A}"/>
              </a:ext>
            </a:extLst>
          </p:cNvPr>
          <p:cNvPicPr>
            <a:picLocks noChangeAspect="1"/>
          </p:cNvPicPr>
          <p:nvPr/>
        </p:nvPicPr>
        <p:blipFill>
          <a:blip r:embed="rId6"/>
          <a:stretch>
            <a:fillRect/>
          </a:stretch>
        </p:blipFill>
        <p:spPr>
          <a:xfrm>
            <a:off x="1371928" y="1443776"/>
            <a:ext cx="7772400" cy="3776900"/>
          </a:xfrm>
          <a:prstGeom prst="rect">
            <a:avLst/>
          </a:prstGeom>
        </p:spPr>
      </p:pic>
      <p:pic>
        <p:nvPicPr>
          <p:cNvPr id="14" name="Picture 13" descr="A flag of united arab emirates&#10;&#10;Description automatically generated">
            <a:extLst>
              <a:ext uri="{FF2B5EF4-FFF2-40B4-BE49-F238E27FC236}">
                <a16:creationId xmlns:a16="http://schemas.microsoft.com/office/drawing/2014/main" id="{72A70F1B-CCD6-1419-5B5A-8CBEA93ED5A3}"/>
              </a:ext>
            </a:extLst>
          </p:cNvPr>
          <p:cNvPicPr>
            <a:picLocks noChangeAspect="1"/>
          </p:cNvPicPr>
          <p:nvPr/>
        </p:nvPicPr>
        <p:blipFill>
          <a:blip r:embed="rId7"/>
          <a:stretch>
            <a:fillRect/>
          </a:stretch>
        </p:blipFill>
        <p:spPr>
          <a:xfrm>
            <a:off x="930830" y="1242698"/>
            <a:ext cx="8998236" cy="4372579"/>
          </a:xfrm>
          <a:prstGeom prst="rect">
            <a:avLst/>
          </a:prstGeom>
        </p:spPr>
      </p:pic>
      <p:pic>
        <p:nvPicPr>
          <p:cNvPr id="18" name="Picture 17" descr="A person in a suit holding a flag&#10;&#10;Description automatically generated">
            <a:extLst>
              <a:ext uri="{FF2B5EF4-FFF2-40B4-BE49-F238E27FC236}">
                <a16:creationId xmlns:a16="http://schemas.microsoft.com/office/drawing/2014/main" id="{A4D6812B-56A8-45A2-F338-0CFB2526ADCB}"/>
              </a:ext>
            </a:extLst>
          </p:cNvPr>
          <p:cNvPicPr>
            <a:picLocks noChangeAspect="1"/>
          </p:cNvPicPr>
          <p:nvPr/>
        </p:nvPicPr>
        <p:blipFill>
          <a:blip r:embed="rId8"/>
          <a:stretch>
            <a:fillRect/>
          </a:stretch>
        </p:blipFill>
        <p:spPr>
          <a:xfrm>
            <a:off x="1046226" y="1242685"/>
            <a:ext cx="8621286" cy="4372578"/>
          </a:xfrm>
          <a:prstGeom prst="rect">
            <a:avLst/>
          </a:prstGeom>
        </p:spPr>
      </p:pic>
      <p:pic>
        <p:nvPicPr>
          <p:cNvPr id="21" name="Picture 20" descr="A screenshot of a website&#10;&#10;Description automatically generated">
            <a:extLst>
              <a:ext uri="{FF2B5EF4-FFF2-40B4-BE49-F238E27FC236}">
                <a16:creationId xmlns:a16="http://schemas.microsoft.com/office/drawing/2014/main" id="{2B618071-AB37-C26B-9001-EB59F0A3AE47}"/>
              </a:ext>
            </a:extLst>
          </p:cNvPr>
          <p:cNvPicPr>
            <a:picLocks noChangeAspect="1"/>
          </p:cNvPicPr>
          <p:nvPr/>
        </p:nvPicPr>
        <p:blipFill>
          <a:blip r:embed="rId9"/>
          <a:stretch>
            <a:fillRect/>
          </a:stretch>
        </p:blipFill>
        <p:spPr>
          <a:xfrm>
            <a:off x="382433" y="1022343"/>
            <a:ext cx="10487070" cy="5096060"/>
          </a:xfrm>
          <a:prstGeom prst="rect">
            <a:avLst/>
          </a:prstGeom>
        </p:spPr>
      </p:pic>
      <p:pic>
        <p:nvPicPr>
          <p:cNvPr id="23" name="Picture 22" descr="A person in a robe&#10;&#10;Description automatically generated">
            <a:extLst>
              <a:ext uri="{FF2B5EF4-FFF2-40B4-BE49-F238E27FC236}">
                <a16:creationId xmlns:a16="http://schemas.microsoft.com/office/drawing/2014/main" id="{96D6DB93-8D27-D956-F321-B732CF949B3C}"/>
              </a:ext>
            </a:extLst>
          </p:cNvPr>
          <p:cNvPicPr>
            <a:picLocks noChangeAspect="1"/>
          </p:cNvPicPr>
          <p:nvPr/>
        </p:nvPicPr>
        <p:blipFill>
          <a:blip r:embed="rId10"/>
          <a:stretch>
            <a:fillRect/>
          </a:stretch>
        </p:blipFill>
        <p:spPr>
          <a:xfrm>
            <a:off x="591334" y="1235068"/>
            <a:ext cx="10069268" cy="4898563"/>
          </a:xfrm>
          <a:prstGeom prst="rect">
            <a:avLst/>
          </a:prstGeom>
        </p:spPr>
      </p:pic>
      <p:pic>
        <p:nvPicPr>
          <p:cNvPr id="25" name="Picture 24" descr="A close-up of a mountain&#10;&#10;Description automatically generated">
            <a:extLst>
              <a:ext uri="{FF2B5EF4-FFF2-40B4-BE49-F238E27FC236}">
                <a16:creationId xmlns:a16="http://schemas.microsoft.com/office/drawing/2014/main" id="{B6A4FC42-71F0-40AB-E89A-C4DCD150DB43}"/>
              </a:ext>
            </a:extLst>
          </p:cNvPr>
          <p:cNvPicPr>
            <a:picLocks noChangeAspect="1"/>
          </p:cNvPicPr>
          <p:nvPr/>
        </p:nvPicPr>
        <p:blipFill>
          <a:blip r:embed="rId11"/>
          <a:stretch>
            <a:fillRect/>
          </a:stretch>
        </p:blipFill>
        <p:spPr>
          <a:xfrm>
            <a:off x="358579" y="1151435"/>
            <a:ext cx="10374555" cy="4837875"/>
          </a:xfrm>
          <a:prstGeom prst="rect">
            <a:avLst/>
          </a:prstGeom>
        </p:spPr>
      </p:pic>
      <p:pic>
        <p:nvPicPr>
          <p:cNvPr id="27" name="Picture 26" descr="A person sitting on a bench reading a book&#10;&#10;Description automatically generated">
            <a:extLst>
              <a:ext uri="{FF2B5EF4-FFF2-40B4-BE49-F238E27FC236}">
                <a16:creationId xmlns:a16="http://schemas.microsoft.com/office/drawing/2014/main" id="{349115C3-B24E-5756-2726-5D59CFC4639D}"/>
              </a:ext>
            </a:extLst>
          </p:cNvPr>
          <p:cNvPicPr>
            <a:picLocks noChangeAspect="1"/>
          </p:cNvPicPr>
          <p:nvPr/>
        </p:nvPicPr>
        <p:blipFill>
          <a:blip r:embed="rId12"/>
          <a:stretch>
            <a:fillRect/>
          </a:stretch>
        </p:blipFill>
        <p:spPr>
          <a:xfrm>
            <a:off x="781897" y="1314683"/>
            <a:ext cx="8987735" cy="4191172"/>
          </a:xfrm>
          <a:prstGeom prst="rect">
            <a:avLst/>
          </a:prstGeom>
        </p:spPr>
      </p:pic>
      <p:pic>
        <p:nvPicPr>
          <p:cNvPr id="29" name="Picture 28" descr="A screenshot of a cellphone&#10;&#10;Description automatically generated">
            <a:extLst>
              <a:ext uri="{FF2B5EF4-FFF2-40B4-BE49-F238E27FC236}">
                <a16:creationId xmlns:a16="http://schemas.microsoft.com/office/drawing/2014/main" id="{2B48C1DD-7764-49EE-2822-96B91ACBD312}"/>
              </a:ext>
            </a:extLst>
          </p:cNvPr>
          <p:cNvPicPr>
            <a:picLocks noChangeAspect="1"/>
          </p:cNvPicPr>
          <p:nvPr/>
        </p:nvPicPr>
        <p:blipFill>
          <a:blip r:embed="rId13"/>
          <a:stretch>
            <a:fillRect/>
          </a:stretch>
        </p:blipFill>
        <p:spPr>
          <a:xfrm>
            <a:off x="2903761" y="69824"/>
            <a:ext cx="5167463" cy="6718300"/>
          </a:xfrm>
          <a:prstGeom prst="rect">
            <a:avLst/>
          </a:prstGeom>
        </p:spPr>
      </p:pic>
      <p:pic>
        <p:nvPicPr>
          <p:cNvPr id="31" name="Picture 30" descr="A screenshot of a cell phone&#10;&#10;Description automatically generated">
            <a:extLst>
              <a:ext uri="{FF2B5EF4-FFF2-40B4-BE49-F238E27FC236}">
                <a16:creationId xmlns:a16="http://schemas.microsoft.com/office/drawing/2014/main" id="{F40883A6-C0D2-FFAC-5B8A-19A3BD63A89D}"/>
              </a:ext>
            </a:extLst>
          </p:cNvPr>
          <p:cNvPicPr>
            <a:picLocks noChangeAspect="1"/>
          </p:cNvPicPr>
          <p:nvPr/>
        </p:nvPicPr>
        <p:blipFill>
          <a:blip r:embed="rId14"/>
          <a:stretch>
            <a:fillRect/>
          </a:stretch>
        </p:blipFill>
        <p:spPr>
          <a:xfrm>
            <a:off x="4049739" y="21577"/>
            <a:ext cx="3429000" cy="6718300"/>
          </a:xfrm>
          <a:prstGeom prst="rect">
            <a:avLst/>
          </a:prstGeom>
        </p:spPr>
      </p:pic>
    </p:spTree>
    <p:custDataLst>
      <p:tags r:id="rId1"/>
    </p:custDataLst>
    <p:extLst>
      <p:ext uri="{BB962C8B-B14F-4D97-AF65-F5344CB8AC3E}">
        <p14:creationId xmlns:p14="http://schemas.microsoft.com/office/powerpoint/2010/main" val="11457645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heckerboard(across)">
                                      <p:cBhvr>
                                        <p:cTn id="17" dur="500"/>
                                        <p:tgtEl>
                                          <p:spTgt spid="4">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checkerboard(across)">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checkerboard(across)">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linds(horizont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heckerboard(across)">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12"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strips(downLeft)">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checkerboard(across)">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randombar(horizont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ppt_x"/>
                                          </p:val>
                                        </p:tav>
                                        <p:tav tm="100000">
                                          <p:val>
                                            <p:strVal val="#ppt_x"/>
                                          </p:val>
                                        </p:tav>
                                      </p:tavLst>
                                    </p:anim>
                                    <p:anim calcmode="lin" valueType="num">
                                      <p:cBhvr additive="base">
                                        <p:cTn id="6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dissolve">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The Signs of the Times</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832724"/>
            <a:ext cx="8099479" cy="6025263"/>
          </a:xfrm>
        </p:spPr>
        <p:txBody>
          <a:bodyPr vert="horz" lIns="91440" tIns="45720" rIns="91440" bIns="45720" rtlCol="0" anchor="t">
            <a:normAutofit/>
          </a:bodyPr>
          <a:lstStyle/>
          <a:p>
            <a:pPr marL="342900" indent="-342900">
              <a:buFont typeface="Arial" panose="020B0604020202020204" pitchFamily="34" charset="0"/>
              <a:buChar char="•"/>
            </a:pPr>
            <a:r>
              <a:rPr lang="en-GB" sz="2200" dirty="0"/>
              <a:t>“There are in the world today many </a:t>
            </a:r>
            <a:r>
              <a:rPr lang="en-GB" sz="2200" b="1" dirty="0">
                <a:solidFill>
                  <a:srgbClr val="FF0000"/>
                </a:solidFill>
              </a:rPr>
              <a:t>who close their eyes to the evidences</a:t>
            </a:r>
            <a:r>
              <a:rPr lang="en-GB" sz="2200" dirty="0"/>
              <a:t> that Christ has given to warn men of His coming. They seek to quiet all apprehension, while at the same time the signs of the end are </a:t>
            </a:r>
            <a:r>
              <a:rPr lang="en-GB" sz="2200" b="1" dirty="0">
                <a:solidFill>
                  <a:srgbClr val="FF0000"/>
                </a:solidFill>
              </a:rPr>
              <a:t>rapidly fulfilling</a:t>
            </a:r>
            <a:r>
              <a:rPr lang="en-GB" sz="2200" dirty="0"/>
              <a:t>, and the world is hastening to the time when the Son of man shall be revealed in the clouds of heaven.” </a:t>
            </a:r>
            <a:r>
              <a:rPr lang="en-GB" sz="2200" b="1" dirty="0"/>
              <a:t>Acts of the Apostles pg. 260</a:t>
            </a:r>
          </a:p>
          <a:p>
            <a:pPr marL="342900" indent="-342900">
              <a:buFont typeface="Arial" panose="020B0604020202020204" pitchFamily="34" charset="0"/>
              <a:buChar char="•"/>
            </a:pPr>
            <a:r>
              <a:rPr lang="en-GB" sz="2200" dirty="0"/>
              <a:t>“As the end of all things earthly should approach, there would be </a:t>
            </a:r>
            <a:r>
              <a:rPr lang="en-GB" sz="2200" b="1" dirty="0"/>
              <a:t>faithful ones </a:t>
            </a:r>
            <a:r>
              <a:rPr lang="en-GB" sz="2200" dirty="0"/>
              <a:t>able to </a:t>
            </a:r>
            <a:r>
              <a:rPr lang="en-GB" sz="2200" b="1" dirty="0">
                <a:solidFill>
                  <a:srgbClr val="FF0000"/>
                </a:solidFill>
              </a:rPr>
              <a:t>discern the signs of the times</a:t>
            </a:r>
            <a:r>
              <a:rPr lang="en-GB" sz="2200" dirty="0"/>
              <a:t>. While </a:t>
            </a:r>
            <a:r>
              <a:rPr lang="en-GB" sz="2200" b="1" dirty="0"/>
              <a:t>a large number of professing believers </a:t>
            </a:r>
            <a:r>
              <a:rPr lang="en-GB" sz="2200" dirty="0"/>
              <a:t>would deny their faith by their works, there would be a remnant who would endure to the end.” </a:t>
            </a:r>
            <a:r>
              <a:rPr lang="en-GB" sz="2200" b="1" dirty="0"/>
              <a:t>Ibid pg. 535</a:t>
            </a:r>
          </a:p>
          <a:p>
            <a:pPr marL="342900" indent="-342900">
              <a:buFont typeface="Arial" panose="020B0604020202020204" pitchFamily="34" charset="0"/>
              <a:buChar char="•"/>
            </a:pPr>
            <a:r>
              <a:rPr lang="en-GB" sz="2200" dirty="0"/>
              <a:t>God desires His people </a:t>
            </a:r>
            <a:r>
              <a:rPr lang="en-GB" sz="2200" b="1" dirty="0">
                <a:solidFill>
                  <a:srgbClr val="FF0000"/>
                </a:solidFill>
              </a:rPr>
              <a:t>to prepare for the soon-coming crisis</a:t>
            </a:r>
            <a:r>
              <a:rPr lang="en-GB" sz="2200" dirty="0"/>
              <a:t>. Prepared or unprepared, </a:t>
            </a:r>
            <a:r>
              <a:rPr lang="en-GB" sz="2200" b="1" dirty="0"/>
              <a:t>they must all meet it</a:t>
            </a:r>
            <a:r>
              <a:rPr lang="en-GB" sz="2200" dirty="0"/>
              <a:t>; and those only who have brought their lives into </a:t>
            </a:r>
            <a:r>
              <a:rPr lang="en-GB" sz="2200" b="1" dirty="0"/>
              <a:t>conformity to the divine standard</a:t>
            </a:r>
            <a:r>
              <a:rPr lang="en-GB" sz="2200" dirty="0"/>
              <a:t>, will stand firm at that time of test and trial. </a:t>
            </a:r>
            <a:r>
              <a:rPr lang="en-GB" sz="2200" b="1" dirty="0"/>
              <a:t>Ibid pg. 431</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b="1" dirty="0"/>
          </a:p>
          <a:p>
            <a:endParaRPr lang="en-GB" sz="2200"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19689859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The Signs of the Times</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832724"/>
            <a:ext cx="8099479" cy="6025263"/>
          </a:xfrm>
        </p:spPr>
        <p:txBody>
          <a:bodyPr vert="horz" lIns="91440" tIns="45720" rIns="91440" bIns="45720" rtlCol="0" anchor="t">
            <a:normAutofit/>
          </a:bodyPr>
          <a:lstStyle/>
          <a:p>
            <a:pPr marL="342900" indent="-342900">
              <a:buFont typeface="Arial" panose="020B0604020202020204" pitchFamily="34" charset="0"/>
              <a:buChar char="•"/>
            </a:pPr>
            <a:r>
              <a:rPr lang="en-GB" sz="2200" dirty="0"/>
              <a:t>“Satan is marshalling his hosts; and are we individually prepared for the fearful conflict that is just before us? </a:t>
            </a:r>
            <a:r>
              <a:rPr lang="en-GB" sz="2200" b="1" dirty="0">
                <a:solidFill>
                  <a:srgbClr val="FF0000"/>
                </a:solidFill>
              </a:rPr>
              <a:t>Are we preparing our children for the great crisis</a:t>
            </a:r>
            <a:r>
              <a:rPr lang="en-GB" sz="2200" dirty="0"/>
              <a:t>? Are we preparing ourselves and our households to understand the position of our adversaries and their modes of warfare? Are our children forming habits of decision, that they may be firm and unyielding in every matter of principle and duty? I pray that we all may understand the signs of the times, and that we may so </a:t>
            </a:r>
            <a:r>
              <a:rPr lang="en-GB" sz="2200" b="1" dirty="0">
                <a:solidFill>
                  <a:srgbClr val="FF0000"/>
                </a:solidFill>
              </a:rPr>
              <a:t>prepare ourselves and our children </a:t>
            </a:r>
            <a:r>
              <a:rPr lang="en-GB" sz="2200" dirty="0"/>
              <a:t>that in the time of conflict God may be our refuge and </a:t>
            </a:r>
            <a:r>
              <a:rPr lang="en-GB" sz="2200" dirty="0" err="1"/>
              <a:t>defense</a:t>
            </a:r>
            <a:r>
              <a:rPr lang="en-GB" sz="2200" dirty="0"/>
              <a:t>.” </a:t>
            </a:r>
            <a:r>
              <a:rPr lang="en-GB" sz="2200" b="1" dirty="0"/>
              <a:t>Adventist Home pg. 186</a:t>
            </a:r>
            <a:endParaRPr lang="en-GB" sz="2200" dirty="0"/>
          </a:p>
          <a:p>
            <a:pPr marL="342900" indent="-342900">
              <a:buFont typeface="Arial" panose="020B0604020202020204" pitchFamily="34" charset="0"/>
              <a:buChar char="•"/>
            </a:pPr>
            <a:r>
              <a:rPr lang="en-GB" sz="2200" dirty="0"/>
              <a:t>“The signs of Christ's coming are </a:t>
            </a:r>
            <a:r>
              <a:rPr lang="en-GB" sz="2200" b="1" dirty="0">
                <a:solidFill>
                  <a:srgbClr val="FF0000"/>
                </a:solidFill>
              </a:rPr>
              <a:t>fast fulfilling</a:t>
            </a:r>
            <a:r>
              <a:rPr lang="en-GB" sz="2200" dirty="0"/>
              <a:t>. Satan sees that he has but </a:t>
            </a:r>
            <a:r>
              <a:rPr lang="en-GB" sz="2200" b="1" dirty="0"/>
              <a:t>a short time</a:t>
            </a:r>
            <a:r>
              <a:rPr lang="en-GB" sz="2200" dirty="0"/>
              <a:t> in which to work, and he has set his agencies to work to stir up the elements of the world, that men may be </a:t>
            </a:r>
            <a:r>
              <a:rPr lang="en-GB" sz="2200" b="1" dirty="0"/>
              <a:t>deceived, deluded</a:t>
            </a:r>
            <a:r>
              <a:rPr lang="en-GB" sz="2200" dirty="0"/>
              <a:t>, and kept </a:t>
            </a:r>
            <a:r>
              <a:rPr lang="en-GB" sz="2200" b="1" dirty="0"/>
              <a:t>occupied</a:t>
            </a:r>
            <a:r>
              <a:rPr lang="en-GB" sz="2200" dirty="0"/>
              <a:t> and </a:t>
            </a:r>
            <a:r>
              <a:rPr lang="en-GB" sz="2200" b="1" dirty="0"/>
              <a:t>entranced</a:t>
            </a:r>
            <a:r>
              <a:rPr lang="en-GB" sz="2200" dirty="0"/>
              <a:t> until the day of probation shall be ended, and the door of mercy be forever shut.” </a:t>
            </a:r>
            <a:r>
              <a:rPr lang="en-GB" sz="2200" b="1" dirty="0"/>
              <a:t>Counsels to Parents, Teachers and Students pg. 414</a:t>
            </a: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b="1" dirty="0"/>
          </a:p>
          <a:p>
            <a:endParaRPr lang="en-GB" sz="2200"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7815296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The Signs of the Times</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23854" y="1173193"/>
            <a:ext cx="8099479" cy="4994144"/>
          </a:xfrm>
        </p:spPr>
        <p:txBody>
          <a:bodyPr vert="horz" lIns="91440" tIns="45720" rIns="91440" bIns="45720" rtlCol="0" anchor="t">
            <a:normAutofit/>
          </a:bodyPr>
          <a:lstStyle/>
          <a:p>
            <a:pPr marL="457200" indent="-457200">
              <a:buFont typeface="Arial" panose="020B0604020202020204" pitchFamily="34" charset="0"/>
              <a:buChar char="•"/>
            </a:pPr>
            <a:r>
              <a:rPr lang="en-GB" sz="2200" dirty="0"/>
              <a:t>“The Lord wants us to come up into the mount, </a:t>
            </a:r>
            <a:r>
              <a:rPr lang="en-GB" sz="2200" b="1" dirty="0">
                <a:solidFill>
                  <a:srgbClr val="FF0000"/>
                </a:solidFill>
              </a:rPr>
              <a:t>more directly into His presence</a:t>
            </a:r>
            <a:r>
              <a:rPr lang="en-GB" sz="2200" dirty="0"/>
              <a:t>. We are coming to a crisis which, more than any previous time since the world began, will demand the </a:t>
            </a:r>
            <a:r>
              <a:rPr lang="en-GB" sz="2200" b="1" dirty="0">
                <a:solidFill>
                  <a:srgbClr val="FF0000"/>
                </a:solidFill>
              </a:rPr>
              <a:t>entire consecration </a:t>
            </a:r>
            <a:r>
              <a:rPr lang="en-GB" sz="2200" dirty="0"/>
              <a:t>of everyone who has named the name of Christ.” </a:t>
            </a:r>
            <a:r>
              <a:rPr lang="en-GB" sz="2200" b="1" dirty="0"/>
              <a:t>Gospel Workers pg. 323</a:t>
            </a:r>
          </a:p>
          <a:p>
            <a:pPr marL="457200" indent="-457200">
              <a:buFont typeface="Arial" panose="020B0604020202020204" pitchFamily="34" charset="0"/>
              <a:buChar char="•"/>
            </a:pPr>
            <a:r>
              <a:rPr lang="en-GB" sz="2200" dirty="0"/>
              <a:t>As the people of God approach the perils of the last days, Satan holds earnest consultation with his angels as to the most successful plan of overthrowing their faith….He directs his angels to lay their snares especially for those </a:t>
            </a:r>
            <a:r>
              <a:rPr lang="en-GB" sz="2200" b="1" dirty="0">
                <a:solidFill>
                  <a:srgbClr val="FF0000"/>
                </a:solidFill>
              </a:rPr>
              <a:t>who are looking for the second advent of Christ and endeavouring to keep all the commandments of God</a:t>
            </a:r>
            <a:r>
              <a:rPr lang="en-GB" sz="2200" dirty="0"/>
              <a:t>. </a:t>
            </a:r>
            <a:r>
              <a:rPr lang="en-GB" sz="2200" b="1" dirty="0"/>
              <a:t>Counsels on Stewardship pg. 154</a:t>
            </a:r>
            <a:endParaRPr lang="en-GB" sz="2200" dirty="0"/>
          </a:p>
          <a:p>
            <a:pPr marL="457200" indent="-4572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b="1" dirty="0"/>
          </a:p>
          <a:p>
            <a:endParaRPr lang="en-GB" sz="2200"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29317507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The Signs of the Times</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11927" y="1630393"/>
            <a:ext cx="8099479" cy="3972740"/>
          </a:xfrm>
        </p:spPr>
        <p:txBody>
          <a:bodyPr vert="horz" lIns="91440" tIns="45720" rIns="91440" bIns="45720" rtlCol="0" anchor="t">
            <a:normAutofit/>
          </a:bodyPr>
          <a:lstStyle/>
          <a:p>
            <a:r>
              <a:rPr lang="en-GB" sz="2200" dirty="0"/>
              <a:t>“</a:t>
            </a:r>
            <a:r>
              <a:rPr lang="en-GB" sz="2200" b="1" dirty="0">
                <a:solidFill>
                  <a:srgbClr val="FF0000"/>
                </a:solidFill>
              </a:rPr>
              <a:t>Let the churches awake before it is everlastingly too late</a:t>
            </a:r>
            <a:r>
              <a:rPr lang="en-GB" sz="2200" dirty="0"/>
              <a:t>. Let every member take up his individual work and vindicate the name of the Lord by which he is called. Let sound faith and earnest piety take the place of slothfulness and unbelief.</a:t>
            </a:r>
          </a:p>
          <a:p>
            <a:r>
              <a:rPr lang="en-GB" sz="2200" dirty="0"/>
              <a:t>Oh, that all may </a:t>
            </a:r>
            <a:r>
              <a:rPr lang="en-GB" sz="2200" b="1" dirty="0"/>
              <a:t>arouse</a:t>
            </a:r>
            <a:r>
              <a:rPr lang="en-GB" sz="2200" dirty="0"/>
              <a:t> and manifest to the world that theirs is a </a:t>
            </a:r>
            <a:r>
              <a:rPr lang="en-GB" sz="2200" b="1" dirty="0"/>
              <a:t>living faith</a:t>
            </a:r>
            <a:r>
              <a:rPr lang="en-GB" sz="2200" dirty="0"/>
              <a:t>, that a vital issue is before the world, that </a:t>
            </a:r>
            <a:r>
              <a:rPr lang="en-GB" sz="2200" b="1" dirty="0">
                <a:solidFill>
                  <a:srgbClr val="FF0000"/>
                </a:solidFill>
              </a:rPr>
              <a:t>Jesus will soon come</a:t>
            </a:r>
            <a:r>
              <a:rPr lang="en-GB" sz="2200" dirty="0"/>
              <a:t>. Let men see that we believe that we are on the borders of the eternal world.”</a:t>
            </a:r>
          </a:p>
          <a:p>
            <a:r>
              <a:rPr lang="en-GB" sz="2200" b="1" dirty="0"/>
              <a:t>Testimonies for the Church, volume 6, pg. 437</a:t>
            </a:r>
          </a:p>
          <a:p>
            <a:endParaRPr lang="en-GB" sz="2800" dirty="0">
              <a:solidFill>
                <a:srgbClr val="000000"/>
              </a:solidFill>
              <a:effectLst/>
              <a:latin typeface="Helvetica" pitchFamily="2" charset="0"/>
            </a:endParaRPr>
          </a:p>
          <a:p>
            <a:pPr marL="457200" indent="-4572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b="1" dirty="0"/>
          </a:p>
          <a:p>
            <a:endParaRPr lang="en-GB" sz="2200"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Tree>
    <p:custDataLst>
      <p:tags r:id="rId1"/>
    </p:custDataLst>
    <p:extLst>
      <p:ext uri="{BB962C8B-B14F-4D97-AF65-F5344CB8AC3E}">
        <p14:creationId xmlns:p14="http://schemas.microsoft.com/office/powerpoint/2010/main" val="24259058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p:cTn id="1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4">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235DA-4420-ADE2-4AD2-BBCFE351E9B4}"/>
              </a:ext>
            </a:extLst>
          </p:cNvPr>
          <p:cNvSpPr>
            <a:spLocks noGrp="1"/>
          </p:cNvSpPr>
          <p:nvPr>
            <p:ph type="title"/>
          </p:nvPr>
        </p:nvSpPr>
        <p:spPr>
          <a:xfrm>
            <a:off x="1183114" y="126833"/>
            <a:ext cx="5323715" cy="705891"/>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In Closing</a:t>
            </a:r>
          </a:p>
        </p:txBody>
      </p:sp>
      <p:sp>
        <p:nvSpPr>
          <p:cNvPr id="4" name="Text Placeholder 3">
            <a:extLst>
              <a:ext uri="{FF2B5EF4-FFF2-40B4-BE49-F238E27FC236}">
                <a16:creationId xmlns:a16="http://schemas.microsoft.com/office/drawing/2014/main" id="{B832F0B3-E015-A216-9E82-AC78629BAF5B}"/>
              </a:ext>
            </a:extLst>
          </p:cNvPr>
          <p:cNvSpPr>
            <a:spLocks noGrp="1"/>
          </p:cNvSpPr>
          <p:nvPr>
            <p:ph type="body" sz="half" idx="2"/>
          </p:nvPr>
        </p:nvSpPr>
        <p:spPr>
          <a:xfrm>
            <a:off x="0" y="1556426"/>
            <a:ext cx="8099479" cy="4843942"/>
          </a:xfrm>
        </p:spPr>
        <p:txBody>
          <a:bodyPr vert="horz" lIns="91440" tIns="45720" rIns="91440" bIns="45720" rtlCol="0" anchor="t">
            <a:normAutofit/>
          </a:bodyPr>
          <a:lstStyle/>
          <a:p>
            <a:pPr marL="342900" indent="-342900">
              <a:buFont typeface="Arial" panose="020B0604020202020204" pitchFamily="34" charset="0"/>
              <a:buChar char="•"/>
            </a:pPr>
            <a:r>
              <a:rPr lang="en-GB" sz="2200" dirty="0"/>
              <a:t>Friends, the signs of the times are happening right before our eyes.</a:t>
            </a:r>
          </a:p>
          <a:p>
            <a:pPr marL="342900" indent="-342900">
              <a:buFont typeface="Arial" panose="020B0604020202020204" pitchFamily="34" charset="0"/>
              <a:buChar char="•"/>
            </a:pPr>
            <a:r>
              <a:rPr lang="en-GB" sz="2200" dirty="0"/>
              <a:t>These signs which are meant to awaken us, so often go </a:t>
            </a:r>
            <a:r>
              <a:rPr lang="en-GB" sz="2200" b="1" dirty="0"/>
              <a:t>unnoticed</a:t>
            </a:r>
            <a:r>
              <a:rPr lang="en-GB" sz="2200" dirty="0"/>
              <a:t> and </a:t>
            </a:r>
            <a:r>
              <a:rPr lang="en-GB" sz="2200" b="1" dirty="0"/>
              <a:t>ignored</a:t>
            </a:r>
            <a:r>
              <a:rPr lang="en-GB" sz="2200" dirty="0"/>
              <a:t> by </a:t>
            </a:r>
            <a:r>
              <a:rPr lang="en-GB" sz="2200" b="1" dirty="0">
                <a:solidFill>
                  <a:srgbClr val="FF0000"/>
                </a:solidFill>
              </a:rPr>
              <a:t>God’s professed people</a:t>
            </a:r>
            <a:r>
              <a:rPr lang="en-GB" sz="2200" dirty="0"/>
              <a:t>.</a:t>
            </a:r>
          </a:p>
          <a:p>
            <a:pPr marL="342900" indent="-342900">
              <a:buFont typeface="Arial" panose="020B0604020202020204" pitchFamily="34" charset="0"/>
              <a:buChar char="•"/>
            </a:pPr>
            <a:r>
              <a:rPr lang="en-GB" sz="2200" dirty="0"/>
              <a:t>It is time to </a:t>
            </a:r>
            <a:r>
              <a:rPr lang="en-GB" sz="2200" b="1" dirty="0">
                <a:solidFill>
                  <a:srgbClr val="FF0000"/>
                </a:solidFill>
              </a:rPr>
              <a:t>awaken from our spiritual slumber</a:t>
            </a:r>
            <a:r>
              <a:rPr lang="en-GB" sz="2200" dirty="0"/>
              <a:t>, lest we be found weighed in the balances and found wanting.</a:t>
            </a:r>
          </a:p>
          <a:p>
            <a:pPr marL="342900" indent="-342900">
              <a:buFont typeface="Arial" panose="020B0604020202020204" pitchFamily="34" charset="0"/>
              <a:buChar char="•"/>
            </a:pPr>
            <a:r>
              <a:rPr lang="en-GB" sz="2200" dirty="0"/>
              <a:t>Both the </a:t>
            </a:r>
            <a:r>
              <a:rPr lang="en-GB" sz="2200" b="1" dirty="0"/>
              <a:t>wise and the foolish virgins </a:t>
            </a:r>
            <a:r>
              <a:rPr lang="en-GB" sz="2200" dirty="0"/>
              <a:t>were found sleeping and it was </a:t>
            </a:r>
            <a:r>
              <a:rPr lang="en-GB" sz="2200" b="1" dirty="0"/>
              <a:t>the crisis </a:t>
            </a:r>
            <a:r>
              <a:rPr lang="en-GB" sz="2200" dirty="0"/>
              <a:t>which awoke them from their slumber.</a:t>
            </a:r>
          </a:p>
          <a:p>
            <a:pPr marL="342900" indent="-342900">
              <a:buFont typeface="Arial" panose="020B0604020202020204" pitchFamily="34" charset="0"/>
              <a:buChar char="•"/>
            </a:pPr>
            <a:r>
              <a:rPr lang="en-GB" sz="2200" dirty="0"/>
              <a:t>Five were</a:t>
            </a:r>
            <a:r>
              <a:rPr lang="en-GB" sz="2200" b="1" dirty="0">
                <a:solidFill>
                  <a:srgbClr val="FF0000"/>
                </a:solidFill>
              </a:rPr>
              <a:t> prepared </a:t>
            </a:r>
            <a:r>
              <a:rPr lang="en-GB" sz="2200" dirty="0"/>
              <a:t>and Five were </a:t>
            </a:r>
            <a:r>
              <a:rPr lang="en-GB" sz="2200" b="1" dirty="0">
                <a:solidFill>
                  <a:srgbClr val="FF0000"/>
                </a:solidFill>
              </a:rPr>
              <a:t>unprepared</a:t>
            </a:r>
            <a:r>
              <a:rPr lang="en-GB" sz="2200" dirty="0"/>
              <a:t>. Five were </a:t>
            </a:r>
            <a:r>
              <a:rPr lang="en-GB" sz="2200" b="1" dirty="0">
                <a:solidFill>
                  <a:srgbClr val="FF0000"/>
                </a:solidFill>
              </a:rPr>
              <a:t>ready</a:t>
            </a:r>
            <a:r>
              <a:rPr lang="en-GB" sz="2200" dirty="0"/>
              <a:t> and Five were </a:t>
            </a:r>
            <a:r>
              <a:rPr lang="en-GB" sz="2200" b="1" dirty="0">
                <a:solidFill>
                  <a:srgbClr val="FF0000"/>
                </a:solidFill>
              </a:rPr>
              <a:t>unready</a:t>
            </a:r>
            <a:r>
              <a:rPr lang="en-GB" sz="2200" dirty="0"/>
              <a:t>. Which will we be when the cry goes forth and we are faced with the final test that shall come upon all humanity?</a:t>
            </a:r>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pPr marL="342900" indent="-342900">
              <a:buFont typeface="Arial" panose="020B0604020202020204" pitchFamily="34" charset="0"/>
              <a:buChar char="•"/>
            </a:pPr>
            <a:endParaRPr lang="en-GB" sz="2200" b="1" dirty="0"/>
          </a:p>
          <a:p>
            <a:endParaRPr lang="en-GB" sz="2200" b="1" dirty="0"/>
          </a:p>
          <a:p>
            <a:pPr marL="342900" indent="-342900">
              <a:buFont typeface="Arial" panose="020B0604020202020204" pitchFamily="34" charset="0"/>
              <a:buChar char="•"/>
            </a:pPr>
            <a:endParaRPr lang="en-GB" sz="2200" b="1" dirty="0"/>
          </a:p>
          <a:p>
            <a:endParaRPr lang="en-GB" sz="2200" dirty="0"/>
          </a:p>
          <a:p>
            <a:endParaRPr lang="en-GB" sz="2200" dirty="0"/>
          </a:p>
          <a:p>
            <a:pPr indent="-228600">
              <a:buFont typeface="Arial" panose="020B0604020202020204" pitchFamily="34" charset="0"/>
              <a:buChar char="•"/>
            </a:pPr>
            <a:endParaRPr lang="en-GB" dirty="0">
              <a:solidFill>
                <a:srgbClr val="000000"/>
              </a:solidFill>
              <a:effectLst/>
            </a:endParaRPr>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GB" dirty="0"/>
          </a:p>
          <a:p>
            <a:pPr indent="-228600">
              <a:buFont typeface="Arial" panose="020B0604020202020204" pitchFamily="34" charset="0"/>
              <a:buChar char="•"/>
            </a:pPr>
            <a:endParaRPr lang="en-US" sz="2000" dirty="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descr="A person sleeping with his eyes closed&#10;&#10;Description automatically generated">
            <a:extLst>
              <a:ext uri="{FF2B5EF4-FFF2-40B4-BE49-F238E27FC236}">
                <a16:creationId xmlns:a16="http://schemas.microsoft.com/office/drawing/2014/main" id="{5686FE48-9BAA-01E4-B168-A1F14C08D65C}"/>
              </a:ext>
            </a:extLst>
          </p:cNvPr>
          <p:cNvPicPr>
            <a:picLocks noGrp="1" noChangeAspect="1"/>
          </p:cNvPicPr>
          <p:nvPr>
            <p:ph type="pic" idx="1"/>
          </p:nvPr>
        </p:nvPicPr>
        <p:blipFill>
          <a:blip r:embed="rId3"/>
          <a:srcRect t="18526" b="18526"/>
          <a:stretch>
            <a:fillRect/>
          </a:stretch>
        </p:blipFill>
        <p:spPr>
          <a:xfrm>
            <a:off x="8143756" y="1783054"/>
            <a:ext cx="4048244" cy="3195346"/>
          </a:xfrm>
          <a:prstGeom prst="rect">
            <a:avLst/>
          </a:prstGeom>
        </p:spPr>
      </p:pic>
      <p:sp>
        <p:nvSpPr>
          <p:cNvPr id="3" name="Rectangle 2">
            <a:extLst>
              <a:ext uri="{FF2B5EF4-FFF2-40B4-BE49-F238E27FC236}">
                <a16:creationId xmlns:a16="http://schemas.microsoft.com/office/drawing/2014/main" id="{A0ABABF6-3950-E9EA-4A3B-38F23F3A2470}"/>
              </a:ext>
            </a:extLst>
          </p:cNvPr>
          <p:cNvSpPr/>
          <p:nvPr/>
        </p:nvSpPr>
        <p:spPr>
          <a:xfrm>
            <a:off x="282102" y="945602"/>
            <a:ext cx="4863829" cy="30816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“And that, knowing the time, that </a:t>
            </a:r>
            <a:r>
              <a:rPr lang="en-GB" sz="2400" b="1" dirty="0"/>
              <a:t>now it is high time to awake out of sleep</a:t>
            </a:r>
            <a:r>
              <a:rPr lang="en-GB" sz="2400" dirty="0"/>
              <a:t>: for now is our salvation nearer than when we believed.”</a:t>
            </a:r>
          </a:p>
          <a:p>
            <a:pPr algn="ctr"/>
            <a:r>
              <a:rPr lang="en-GB" sz="2400" b="1" dirty="0"/>
              <a:t>Romans 13:11</a:t>
            </a:r>
          </a:p>
        </p:txBody>
      </p:sp>
      <p:sp>
        <p:nvSpPr>
          <p:cNvPr id="5" name="Rectangle 4">
            <a:extLst>
              <a:ext uri="{FF2B5EF4-FFF2-40B4-BE49-F238E27FC236}">
                <a16:creationId xmlns:a16="http://schemas.microsoft.com/office/drawing/2014/main" id="{4D64AABC-DC8F-D123-6347-67B24E8452BD}"/>
              </a:ext>
            </a:extLst>
          </p:cNvPr>
          <p:cNvSpPr/>
          <p:nvPr/>
        </p:nvSpPr>
        <p:spPr>
          <a:xfrm>
            <a:off x="6831083" y="945602"/>
            <a:ext cx="5107021" cy="30482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Ye are all the </a:t>
            </a:r>
            <a:r>
              <a:rPr lang="en-GB" sz="2400" b="1" dirty="0"/>
              <a:t>children of light</a:t>
            </a:r>
            <a:r>
              <a:rPr lang="en-GB" sz="2400" dirty="0"/>
              <a:t>, and the children of the day: we are not of the night, nor of darkness. Therefore </a:t>
            </a:r>
            <a:r>
              <a:rPr lang="en-GB" sz="2400" b="1" dirty="0"/>
              <a:t>let us not sleep, as do others; but let us watch and be sober</a:t>
            </a:r>
            <a:r>
              <a:rPr lang="en-GB" sz="2400" dirty="0"/>
              <a:t>.</a:t>
            </a:r>
          </a:p>
          <a:p>
            <a:pPr algn="ctr"/>
            <a:r>
              <a:rPr lang="en-GB" sz="2400" b="1" dirty="0"/>
              <a:t>1 Thessalonians 5:5,6</a:t>
            </a:r>
          </a:p>
        </p:txBody>
      </p:sp>
      <p:sp>
        <p:nvSpPr>
          <p:cNvPr id="7" name="Rectangle 6">
            <a:extLst>
              <a:ext uri="{FF2B5EF4-FFF2-40B4-BE49-F238E27FC236}">
                <a16:creationId xmlns:a16="http://schemas.microsoft.com/office/drawing/2014/main" id="{61510D3B-1F0E-3A12-2379-8EF66E14B889}"/>
              </a:ext>
            </a:extLst>
          </p:cNvPr>
          <p:cNvSpPr/>
          <p:nvPr/>
        </p:nvSpPr>
        <p:spPr>
          <a:xfrm>
            <a:off x="1319508" y="1307290"/>
            <a:ext cx="9406647" cy="4350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“The days in which we live are solemn and important. The Spirit of God is gradually but surely being withdrawn from the earth. Plagues and judgments are already falling upon the despisers of the grace of God. The </a:t>
            </a:r>
            <a:r>
              <a:rPr lang="en-GB" sz="2400" b="1" dirty="0"/>
              <a:t>calamities by land and sea</a:t>
            </a:r>
            <a:r>
              <a:rPr lang="en-GB" sz="2400" dirty="0"/>
              <a:t>, the </a:t>
            </a:r>
            <a:r>
              <a:rPr lang="en-GB" sz="2400" b="1" dirty="0"/>
              <a:t>unsettled state of society</a:t>
            </a:r>
            <a:r>
              <a:rPr lang="en-GB" sz="2400" dirty="0"/>
              <a:t>, the alarms of </a:t>
            </a:r>
            <a:r>
              <a:rPr lang="en-GB" sz="2400" b="1" dirty="0"/>
              <a:t>war</a:t>
            </a:r>
            <a:r>
              <a:rPr lang="en-GB" sz="2400" dirty="0"/>
              <a:t>, are portentous. They forecast approaching events of the greatest magnitude. The agencies of evil are combining their forces, and </a:t>
            </a:r>
            <a:r>
              <a:rPr lang="en-GB" sz="2400" b="1" dirty="0"/>
              <a:t>consolidating</a:t>
            </a:r>
            <a:r>
              <a:rPr lang="en-GB" sz="2400" dirty="0"/>
              <a:t>. They are strengthening for </a:t>
            </a:r>
            <a:r>
              <a:rPr lang="en-GB" sz="2400" b="1" dirty="0"/>
              <a:t>the last great crisis</a:t>
            </a:r>
            <a:r>
              <a:rPr lang="en-GB" sz="2400" dirty="0"/>
              <a:t>. </a:t>
            </a:r>
            <a:r>
              <a:rPr lang="en-GB" sz="2400" b="1" u="sng" dirty="0"/>
              <a:t>Great changes are soon to take place in our world, and the final movements will be rapid ones</a:t>
            </a:r>
            <a:r>
              <a:rPr lang="en-GB" sz="2400" dirty="0"/>
              <a:t>.”</a:t>
            </a:r>
          </a:p>
          <a:p>
            <a:pPr algn="ctr"/>
            <a:r>
              <a:rPr lang="en-GB" sz="2400" b="1" dirty="0"/>
              <a:t>Testimonies for the Church, vol. 9, pg. 11</a:t>
            </a:r>
          </a:p>
        </p:txBody>
      </p:sp>
    </p:spTree>
    <p:custDataLst>
      <p:tags r:id="rId1"/>
    </p:custDataLst>
    <p:extLst>
      <p:ext uri="{BB962C8B-B14F-4D97-AF65-F5344CB8AC3E}">
        <p14:creationId xmlns:p14="http://schemas.microsoft.com/office/powerpoint/2010/main" val="42577632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checkerboard(across)">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p:tgtEl>
                                          <p:spTgt spid="3"/>
                                        </p:tgtEl>
                                        <p:attrNameLst>
                                          <p:attrName>ppt_y</p:attrName>
                                        </p:attrNameLst>
                                      </p:cBhvr>
                                      <p:tavLst>
                                        <p:tav tm="0">
                                          <p:val>
                                            <p:strVal val="#ppt_y+#ppt_h*1.125000"/>
                                          </p:val>
                                        </p:tav>
                                        <p:tav tm="100000">
                                          <p:val>
                                            <p:strVal val="#ppt_y"/>
                                          </p:val>
                                        </p:tav>
                                      </p:tavLst>
                                    </p:anim>
                                    <p:animEffect transition="in" filter="wipe(up)">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arn(inVertic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FB3A84-02EE-11DE-CAE1-1167A67512EA}"/>
              </a:ext>
            </a:extLst>
          </p:cNvPr>
          <p:cNvSpPr>
            <a:spLocks noGrp="1"/>
          </p:cNvSpPr>
          <p:nvPr>
            <p:ph type="title"/>
          </p:nvPr>
        </p:nvSpPr>
        <p:spPr>
          <a:xfrm>
            <a:off x="1136396" y="457201"/>
            <a:ext cx="5814240" cy="1556870"/>
          </a:xfrm>
        </p:spPr>
        <p:txBody>
          <a:bodyPr vert="horz" lIns="91440" tIns="45720" rIns="91440" bIns="45720" rtlCol="0" anchor="b">
            <a:normAutofit/>
          </a:bodyPr>
          <a:lstStyle/>
          <a:p>
            <a:pPr algn="ctr"/>
            <a:r>
              <a:rPr lang="en-US" sz="6600" b="1" dirty="0"/>
              <a:t>THANK YOU</a:t>
            </a:r>
          </a:p>
        </p:txBody>
      </p:sp>
      <p:sp>
        <p:nvSpPr>
          <p:cNvPr id="4" name="Text Placeholder 3">
            <a:extLst>
              <a:ext uri="{FF2B5EF4-FFF2-40B4-BE49-F238E27FC236}">
                <a16:creationId xmlns:a16="http://schemas.microsoft.com/office/drawing/2014/main" id="{1A584C22-A1C4-812C-A756-FA525A5FB25A}"/>
              </a:ext>
            </a:extLst>
          </p:cNvPr>
          <p:cNvSpPr>
            <a:spLocks noGrp="1"/>
          </p:cNvSpPr>
          <p:nvPr>
            <p:ph type="body" sz="half" idx="2"/>
          </p:nvPr>
        </p:nvSpPr>
        <p:spPr>
          <a:xfrm>
            <a:off x="1136396" y="2277036"/>
            <a:ext cx="5814239" cy="3461155"/>
          </a:xfrm>
        </p:spPr>
        <p:txBody>
          <a:bodyPr vert="horz" lIns="91440" tIns="45720" rIns="91440" bIns="45720" rtlCol="0">
            <a:normAutofit/>
          </a:bodyPr>
          <a:lstStyle/>
          <a:p>
            <a:pPr indent="-228600">
              <a:buFont typeface="Arial" panose="020B0604020202020204" pitchFamily="34" charset="0"/>
              <a:buChar char="•"/>
            </a:pPr>
            <a:endParaRPr lang="en-US" sz="2000" dirty="0"/>
          </a:p>
        </p:txBody>
      </p:sp>
      <p:pic>
        <p:nvPicPr>
          <p:cNvPr id="10" name="Content Placeholder 9" descr="A logo with blue text and a bird&#10;&#10;Description automatically generated">
            <a:extLst>
              <a:ext uri="{FF2B5EF4-FFF2-40B4-BE49-F238E27FC236}">
                <a16:creationId xmlns:a16="http://schemas.microsoft.com/office/drawing/2014/main" id="{36534BE3-8FDA-61EC-BE71-D0A1299EFADA}"/>
              </a:ext>
            </a:extLst>
          </p:cNvPr>
          <p:cNvPicPr>
            <a:picLocks noGrp="1" noChangeAspect="1"/>
          </p:cNvPicPr>
          <p:nvPr>
            <p:ph idx="1"/>
          </p:nvPr>
        </p:nvPicPr>
        <p:blipFill>
          <a:blip r:embed="rId2"/>
          <a:stretch>
            <a:fillRect/>
          </a:stretch>
        </p:blipFill>
        <p:spPr>
          <a:xfrm>
            <a:off x="7023234" y="455046"/>
            <a:ext cx="5168766" cy="1821990"/>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256BC2ED-B6DD-729C-B516-876096081D6C}"/>
              </a:ext>
            </a:extLst>
          </p:cNvPr>
          <p:cNvPicPr>
            <a:picLocks noChangeAspect="1"/>
          </p:cNvPicPr>
          <p:nvPr/>
        </p:nvPicPr>
        <p:blipFill>
          <a:blip r:embed="rId3"/>
          <a:stretch>
            <a:fillRect/>
          </a:stretch>
        </p:blipFill>
        <p:spPr>
          <a:xfrm>
            <a:off x="8087031" y="2449353"/>
            <a:ext cx="3351095" cy="3116519"/>
          </a:xfrm>
          <a:prstGeom prst="rect">
            <a:avLst/>
          </a:prstGeom>
        </p:spPr>
      </p:pic>
      <p:sp>
        <p:nvSpPr>
          <p:cNvPr id="32" name="Rectangle 31">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Icon&#10;&#10;Description automatically generated">
            <a:extLst>
              <a:ext uri="{FF2B5EF4-FFF2-40B4-BE49-F238E27FC236}">
                <a16:creationId xmlns:a16="http://schemas.microsoft.com/office/drawing/2014/main" id="{5ECAE59E-7B3A-8FFC-DDE5-798C9EE4439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615527" y="3165143"/>
            <a:ext cx="263857" cy="263857"/>
          </a:xfrm>
          <a:prstGeom prst="rect">
            <a:avLst/>
          </a:prstGeom>
        </p:spPr>
      </p:pic>
      <p:pic>
        <p:nvPicPr>
          <p:cNvPr id="18" name="Picture 17" descr="Logo, icon&#10;&#10;Description automatically generated">
            <a:extLst>
              <a:ext uri="{FF2B5EF4-FFF2-40B4-BE49-F238E27FC236}">
                <a16:creationId xmlns:a16="http://schemas.microsoft.com/office/drawing/2014/main" id="{3D8B33EF-6906-5C4B-DED4-D7F9D0FEEE52}"/>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1608498" y="4552160"/>
            <a:ext cx="316622" cy="316622"/>
          </a:xfrm>
          <a:prstGeom prst="rect">
            <a:avLst/>
          </a:prstGeom>
        </p:spPr>
      </p:pic>
      <p:pic>
        <p:nvPicPr>
          <p:cNvPr id="20" name="Picture 19" descr="Icon&#10;&#10;Description automatically generated">
            <a:extLst>
              <a:ext uri="{FF2B5EF4-FFF2-40B4-BE49-F238E27FC236}">
                <a16:creationId xmlns:a16="http://schemas.microsoft.com/office/drawing/2014/main" id="{034FCBC2-DB50-83AE-169B-ABACF1567DAB}"/>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flipV="1">
            <a:off x="1641036" y="5164967"/>
            <a:ext cx="316621" cy="316621"/>
          </a:xfrm>
          <a:prstGeom prst="rect">
            <a:avLst/>
          </a:prstGeom>
        </p:spPr>
      </p:pic>
      <p:pic>
        <p:nvPicPr>
          <p:cNvPr id="21" name="Picture 20" descr="A red and white logo&#10;&#10;Description automatically generated">
            <a:extLst>
              <a:ext uri="{FF2B5EF4-FFF2-40B4-BE49-F238E27FC236}">
                <a16:creationId xmlns:a16="http://schemas.microsoft.com/office/drawing/2014/main" id="{E9E0E813-7D58-9995-2266-9A2ACADBED69}"/>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1565451" y="3853259"/>
            <a:ext cx="402716" cy="402716"/>
          </a:xfrm>
          <a:prstGeom prst="rect">
            <a:avLst/>
          </a:prstGeom>
        </p:spPr>
      </p:pic>
      <p:sp>
        <p:nvSpPr>
          <p:cNvPr id="22" name="TextBox 21">
            <a:extLst>
              <a:ext uri="{FF2B5EF4-FFF2-40B4-BE49-F238E27FC236}">
                <a16:creationId xmlns:a16="http://schemas.microsoft.com/office/drawing/2014/main" id="{6C74E691-6757-DA17-F36A-73CF19F380EB}"/>
              </a:ext>
            </a:extLst>
          </p:cNvPr>
          <p:cNvSpPr txBox="1"/>
          <p:nvPr/>
        </p:nvSpPr>
        <p:spPr>
          <a:xfrm>
            <a:off x="2001823" y="3050376"/>
            <a:ext cx="4958668" cy="461665"/>
          </a:xfrm>
          <a:prstGeom prst="rect">
            <a:avLst/>
          </a:prstGeom>
          <a:noFill/>
        </p:spPr>
        <p:txBody>
          <a:bodyPr wrap="square">
            <a:spAutoFit/>
          </a:bodyPr>
          <a:lstStyle/>
          <a:p>
            <a:r>
              <a:rPr lang="en-GB" sz="2400" b="1" dirty="0" err="1"/>
              <a:t>loudcrycompendium@gmail.com</a:t>
            </a:r>
            <a:endParaRPr lang="en-GB" sz="2400" b="1" dirty="0"/>
          </a:p>
        </p:txBody>
      </p:sp>
      <p:sp>
        <p:nvSpPr>
          <p:cNvPr id="23" name="TextBox 22">
            <a:extLst>
              <a:ext uri="{FF2B5EF4-FFF2-40B4-BE49-F238E27FC236}">
                <a16:creationId xmlns:a16="http://schemas.microsoft.com/office/drawing/2014/main" id="{8ADF40EA-66BB-1F45-C040-16D3FA40317F}"/>
              </a:ext>
            </a:extLst>
          </p:cNvPr>
          <p:cNvSpPr txBox="1"/>
          <p:nvPr/>
        </p:nvSpPr>
        <p:spPr>
          <a:xfrm>
            <a:off x="1968167" y="3777615"/>
            <a:ext cx="3060840" cy="461665"/>
          </a:xfrm>
          <a:prstGeom prst="rect">
            <a:avLst/>
          </a:prstGeom>
          <a:noFill/>
        </p:spPr>
        <p:txBody>
          <a:bodyPr wrap="square">
            <a:spAutoFit/>
          </a:bodyPr>
          <a:lstStyle/>
          <a:p>
            <a:r>
              <a:rPr lang="en-GB" sz="2400" b="1" dirty="0"/>
              <a:t>@</a:t>
            </a:r>
            <a:r>
              <a:rPr lang="en-GB" sz="2400" b="1" dirty="0" err="1"/>
              <a:t>ThePropheticEye</a:t>
            </a:r>
            <a:endParaRPr lang="en-GB" sz="2400" b="1" dirty="0"/>
          </a:p>
        </p:txBody>
      </p:sp>
      <p:sp>
        <p:nvSpPr>
          <p:cNvPr id="25" name="TextBox 24">
            <a:extLst>
              <a:ext uri="{FF2B5EF4-FFF2-40B4-BE49-F238E27FC236}">
                <a16:creationId xmlns:a16="http://schemas.microsoft.com/office/drawing/2014/main" id="{4E3EC649-985D-C224-CD43-E2EB1A51A637}"/>
              </a:ext>
            </a:extLst>
          </p:cNvPr>
          <p:cNvSpPr txBox="1"/>
          <p:nvPr/>
        </p:nvSpPr>
        <p:spPr>
          <a:xfrm>
            <a:off x="1925120" y="4432706"/>
            <a:ext cx="4668031" cy="461665"/>
          </a:xfrm>
          <a:prstGeom prst="rect">
            <a:avLst/>
          </a:prstGeom>
          <a:noFill/>
        </p:spPr>
        <p:txBody>
          <a:bodyPr wrap="square">
            <a:spAutoFit/>
          </a:bodyPr>
          <a:lstStyle/>
          <a:p>
            <a:r>
              <a:rPr lang="en-GB" sz="2400" b="1" dirty="0" err="1"/>
              <a:t>www.loudcrycompendium.com</a:t>
            </a:r>
            <a:endParaRPr lang="en-GB" sz="2400" b="1" dirty="0"/>
          </a:p>
        </p:txBody>
      </p:sp>
      <p:sp>
        <p:nvSpPr>
          <p:cNvPr id="30" name="TextBox 29">
            <a:extLst>
              <a:ext uri="{FF2B5EF4-FFF2-40B4-BE49-F238E27FC236}">
                <a16:creationId xmlns:a16="http://schemas.microsoft.com/office/drawing/2014/main" id="{DDAD90D1-7B13-DAA1-FB8D-27E8DD5C618C}"/>
              </a:ext>
            </a:extLst>
          </p:cNvPr>
          <p:cNvSpPr txBox="1"/>
          <p:nvPr/>
        </p:nvSpPr>
        <p:spPr>
          <a:xfrm>
            <a:off x="1957657" y="5073098"/>
            <a:ext cx="3491764" cy="461665"/>
          </a:xfrm>
          <a:prstGeom prst="rect">
            <a:avLst/>
          </a:prstGeom>
          <a:noFill/>
        </p:spPr>
        <p:txBody>
          <a:bodyPr wrap="square">
            <a:spAutoFit/>
          </a:bodyPr>
          <a:lstStyle/>
          <a:p>
            <a:r>
              <a:rPr lang="en-GB" sz="2400" b="1" dirty="0"/>
              <a:t>@</a:t>
            </a:r>
            <a:r>
              <a:rPr lang="en-GB" sz="2400" b="1" dirty="0" err="1"/>
              <a:t>loudcrycompendium</a:t>
            </a:r>
            <a:endParaRPr lang="en-GB" sz="2400" b="1" dirty="0"/>
          </a:p>
        </p:txBody>
      </p:sp>
    </p:spTree>
    <p:extLst>
      <p:ext uri="{BB962C8B-B14F-4D97-AF65-F5344CB8AC3E}">
        <p14:creationId xmlns:p14="http://schemas.microsoft.com/office/powerpoint/2010/main" val="30560377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4|1.7"/>
</p:tagLst>
</file>

<file path=ppt/tags/tag2.xml><?xml version="1.0" encoding="utf-8"?>
<p:tagLst xmlns:a="http://schemas.openxmlformats.org/drawingml/2006/main" xmlns:r="http://schemas.openxmlformats.org/officeDocument/2006/relationships" xmlns:p="http://schemas.openxmlformats.org/presentationml/2006/main">
  <p:tag name="TIMING" val="|1.4|21.4|1|88.2|20.2|46.2|10.3"/>
</p:tagLst>
</file>

<file path=ppt/tags/tag3.xml><?xml version="1.0" encoding="utf-8"?>
<p:tagLst xmlns:a="http://schemas.openxmlformats.org/drawingml/2006/main" xmlns:r="http://schemas.openxmlformats.org/officeDocument/2006/relationships" xmlns:p="http://schemas.openxmlformats.org/presentationml/2006/main">
  <p:tag name="TIMING" val="|0.9|8.2|60.7|95.5|361.8"/>
</p:tagLst>
</file>

<file path=ppt/tags/tag4.xml><?xml version="1.0" encoding="utf-8"?>
<p:tagLst xmlns:a="http://schemas.openxmlformats.org/drawingml/2006/main" xmlns:r="http://schemas.openxmlformats.org/officeDocument/2006/relationships" xmlns:p="http://schemas.openxmlformats.org/presentationml/2006/main">
  <p:tag name="TIMING" val="|0.7|43.6|32.5"/>
</p:tagLst>
</file>

<file path=ppt/tags/tag5.xml><?xml version="1.0" encoding="utf-8"?>
<p:tagLst xmlns:a="http://schemas.openxmlformats.org/drawingml/2006/main" xmlns:r="http://schemas.openxmlformats.org/officeDocument/2006/relationships" xmlns:p="http://schemas.openxmlformats.org/presentationml/2006/main">
  <p:tag name="TIMING" val="|0.8|17|71.5|80.6|19.1"/>
</p:tagLst>
</file>

<file path=ppt/tags/tag6.xml><?xml version="1.0" encoding="utf-8"?>
<p:tagLst xmlns:a="http://schemas.openxmlformats.org/drawingml/2006/main" xmlns:r="http://schemas.openxmlformats.org/officeDocument/2006/relationships" xmlns:p="http://schemas.openxmlformats.org/presentationml/2006/main">
  <p:tag name="TIMING" val="|1.5|34.8|10.8|8.5|71.8"/>
</p:tagLst>
</file>

<file path=ppt/tags/tag7.xml><?xml version="1.0" encoding="utf-8"?>
<p:tagLst xmlns:a="http://schemas.openxmlformats.org/drawingml/2006/main" xmlns:r="http://schemas.openxmlformats.org/officeDocument/2006/relationships" xmlns:p="http://schemas.openxmlformats.org/presentationml/2006/main">
  <p:tag name="TIMING" val="|0.9|12.9|13.3|197.3"/>
</p:tagLst>
</file>

<file path=ppt/tags/tag8.xml><?xml version="1.0" encoding="utf-8"?>
<p:tagLst xmlns:a="http://schemas.openxmlformats.org/drawingml/2006/main" xmlns:r="http://schemas.openxmlformats.org/officeDocument/2006/relationships" xmlns:p="http://schemas.openxmlformats.org/presentationml/2006/main">
  <p:tag name="TIMING" val="|1.9|53.4|23.1"/>
</p:tagLst>
</file>

<file path=ppt/tags/tag9.xml><?xml version="1.0" encoding="utf-8"?>
<p:tagLst xmlns:a="http://schemas.openxmlformats.org/drawingml/2006/main" xmlns:r="http://schemas.openxmlformats.org/officeDocument/2006/relationships" xmlns:p="http://schemas.openxmlformats.org/presentationml/2006/main">
  <p:tag name="TIMING" val="|0.9|6.6|44.3|328.1|134.5|92.7"/>
</p:tagLst>
</file>

<file path=ppt/tags/tag10.xml><?xml version="1.0" encoding="utf-8"?>
<p:tagLst xmlns:a="http://schemas.openxmlformats.org/drawingml/2006/main" xmlns:r="http://schemas.openxmlformats.org/officeDocument/2006/relationships" xmlns:p="http://schemas.openxmlformats.org/presentationml/2006/main">
  <p:tag name="TIMING" val="|1.6|29.9|34.8|10.2|17.9|30.3|33.5|18.4|9.7|81.4|20.7|18.7|8.9"/>
</p:tagLst>
</file>

<file path=ppt/tags/tag11.xml><?xml version="1.0" encoding="utf-8"?>
<p:tagLst xmlns:a="http://schemas.openxmlformats.org/drawingml/2006/main" xmlns:r="http://schemas.openxmlformats.org/officeDocument/2006/relationships" xmlns:p="http://schemas.openxmlformats.org/presentationml/2006/main">
  <p:tag name="TIMING" val="|3.2|28.9|31.4"/>
</p:tagLst>
</file>

<file path=ppt/tags/tag12.xml><?xml version="1.0" encoding="utf-8"?>
<p:tagLst xmlns:a="http://schemas.openxmlformats.org/drawingml/2006/main" xmlns:r="http://schemas.openxmlformats.org/officeDocument/2006/relationships" xmlns:p="http://schemas.openxmlformats.org/presentationml/2006/main">
  <p:tag name="TIMING" val="|1|42.9"/>
</p:tagLst>
</file>

<file path=ppt/tags/tag13.xml><?xml version="1.0" encoding="utf-8"?>
<p:tagLst xmlns:a="http://schemas.openxmlformats.org/drawingml/2006/main" xmlns:r="http://schemas.openxmlformats.org/officeDocument/2006/relationships" xmlns:p="http://schemas.openxmlformats.org/presentationml/2006/main">
  <p:tag name="TIMING" val="|0.7|34.4"/>
</p:tagLst>
</file>

<file path=ppt/tags/tag14.xml><?xml version="1.0" encoding="utf-8"?>
<p:tagLst xmlns:a="http://schemas.openxmlformats.org/drawingml/2006/main" xmlns:r="http://schemas.openxmlformats.org/officeDocument/2006/relationships" xmlns:p="http://schemas.openxmlformats.org/presentationml/2006/main">
  <p:tag name="TIMING" val="|2"/>
</p:tagLst>
</file>

<file path=ppt/tags/tag15.xml><?xml version="1.0" encoding="utf-8"?>
<p:tagLst xmlns:a="http://schemas.openxmlformats.org/drawingml/2006/main" xmlns:r="http://schemas.openxmlformats.org/officeDocument/2006/relationships" xmlns:p="http://schemas.openxmlformats.org/presentationml/2006/main">
  <p:tag name="TIMING" val="|1.5|3.1|7.7|7.7|35.9|14.4|17.5|35.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7357</TotalTime>
  <Words>2348</Words>
  <Application>Microsoft Macintosh PowerPoint</Application>
  <PresentationFormat>Widescreen</PresentationFormat>
  <Paragraphs>412</Paragraphs>
  <Slides>18</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Display</vt:lpstr>
      <vt:lpstr>Arial</vt:lpstr>
      <vt:lpstr>Bodoni 72 Oldstyle Book</vt:lpstr>
      <vt:lpstr>Helvetica</vt:lpstr>
      <vt:lpstr>Impact</vt:lpstr>
      <vt:lpstr>Office Theme</vt:lpstr>
      <vt:lpstr>High Time to Awake Out Of Sleep</vt:lpstr>
      <vt:lpstr>PowerPoint Presentation</vt:lpstr>
      <vt:lpstr>PowerPoint Presentation</vt:lpstr>
      <vt:lpstr>Lay The Foundation</vt:lpstr>
      <vt:lpstr>High Time to Awake</vt:lpstr>
      <vt:lpstr>High Time to Awake</vt:lpstr>
      <vt:lpstr>High Time to Awake</vt:lpstr>
      <vt:lpstr>High Time to Awake</vt:lpstr>
      <vt:lpstr>High Time to Awake</vt:lpstr>
      <vt:lpstr>High Time to Awake</vt:lpstr>
      <vt:lpstr>The Signs of the Times</vt:lpstr>
      <vt:lpstr>The Signs of the Times</vt:lpstr>
      <vt:lpstr>The Signs of the Times</vt:lpstr>
      <vt:lpstr>The Signs of the Times</vt:lpstr>
      <vt:lpstr>The Signs of the Times</vt:lpstr>
      <vt:lpstr>The Signs of the Times</vt:lpstr>
      <vt:lpstr>In Closing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clarke</dc:creator>
  <cp:lastModifiedBy>mark clarke</cp:lastModifiedBy>
  <cp:revision>7</cp:revision>
  <dcterms:created xsi:type="dcterms:W3CDTF">2024-09-09T08:05:26Z</dcterms:created>
  <dcterms:modified xsi:type="dcterms:W3CDTF">2024-12-16T14:41:20Z</dcterms:modified>
</cp:coreProperties>
</file>