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20"/>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AES" cryptAlgorithmClass="hash" cryptAlgorithmType="typeAny" cryptAlgorithmSid="14" spinCount="100000" saltData="m/cncxOMQjE+/v8IX23lWw==" hashData="j8Dab5XQ08VQ9DpXij9Pi0o7tj9WvDV4iycfzbF/SEDbxoIhlhkb8ibJhm/3tZxsSRZgy3aI1WWZytXPYH/Frw=="/>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1"/>
    <p:restoredTop sz="94658"/>
  </p:normalViewPr>
  <p:slideViewPr>
    <p:cSldViewPr snapToGrid="0">
      <p:cViewPr varScale="1">
        <p:scale>
          <a:sx n="106" d="100"/>
          <a:sy n="106" d="100"/>
        </p:scale>
        <p:origin x="1336" y="48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3" Type="http://schemas.openxmlformats.org/officeDocument/2006/relationships/slide" Target="slides/slide2.xml"/><Relationship Id="rId21"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B687676-B04C-1046-B919-2224F1FFE864}" type="datetimeFigureOut">
              <a:rPr lang="en-GB" smtClean="0"/>
              <a:t>15/02/2025</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21D12FF-DA6D-6042-BFB9-81D0CC8BF316}" type="slidenum">
              <a:rPr lang="en-GB" smtClean="0"/>
              <a:t>‹#›</a:t>
            </a:fld>
            <a:endParaRPr lang="en-GB"/>
          </a:p>
        </p:txBody>
      </p:sp>
    </p:spTree>
    <p:extLst>
      <p:ext uri="{BB962C8B-B14F-4D97-AF65-F5344CB8AC3E}">
        <p14:creationId xmlns:p14="http://schemas.microsoft.com/office/powerpoint/2010/main" val="12127658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221D12FF-DA6D-6042-BFB9-81D0CC8BF316}" type="slidenum">
              <a:rPr lang="en-GB" smtClean="0"/>
              <a:t>1</a:t>
            </a:fld>
            <a:endParaRPr lang="en-GB"/>
          </a:p>
        </p:txBody>
      </p:sp>
    </p:spTree>
    <p:extLst>
      <p:ext uri="{BB962C8B-B14F-4D97-AF65-F5344CB8AC3E}">
        <p14:creationId xmlns:p14="http://schemas.microsoft.com/office/powerpoint/2010/main" val="10181757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81A19E-99D6-EDE6-6FAF-FFCB79E1BAAF}"/>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p>
        </p:txBody>
      </p:sp>
      <p:sp>
        <p:nvSpPr>
          <p:cNvPr id="3" name="Subtitle 2">
            <a:extLst>
              <a:ext uri="{FF2B5EF4-FFF2-40B4-BE49-F238E27FC236}">
                <a16:creationId xmlns:a16="http://schemas.microsoft.com/office/drawing/2014/main" id="{D22C2AF1-71B1-7D20-AA64-92D78830581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p>
        </p:txBody>
      </p:sp>
      <p:sp>
        <p:nvSpPr>
          <p:cNvPr id="4" name="Date Placeholder 3">
            <a:extLst>
              <a:ext uri="{FF2B5EF4-FFF2-40B4-BE49-F238E27FC236}">
                <a16:creationId xmlns:a16="http://schemas.microsoft.com/office/drawing/2014/main" id="{89B4CA18-FC93-FABF-E56C-E2B3A5256837}"/>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20E11783-3028-C07F-56E4-FA17B11241CF}"/>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120393B-ABD2-1DF7-527D-CDD610737AE8}"/>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3685891074"/>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EE4E51-60FF-4191-4195-EA21D28CE139}"/>
              </a:ext>
            </a:extLst>
          </p:cNvPr>
          <p:cNvSpPr>
            <a:spLocks noGrp="1"/>
          </p:cNvSpPr>
          <p:nvPr>
            <p:ph type="title"/>
          </p:nvPr>
        </p:nvSpPr>
        <p:spPr/>
        <p:txBody>
          <a:bodyPr/>
          <a:lstStyle/>
          <a:p>
            <a:r>
              <a:rPr lang="en-GB"/>
              <a:t>Click to edit Master title style</a:t>
            </a:r>
          </a:p>
        </p:txBody>
      </p:sp>
      <p:sp>
        <p:nvSpPr>
          <p:cNvPr id="3" name="Content Placeholder 2">
            <a:extLst>
              <a:ext uri="{FF2B5EF4-FFF2-40B4-BE49-F238E27FC236}">
                <a16:creationId xmlns:a16="http://schemas.microsoft.com/office/drawing/2014/main" id="{45996E59-3560-94DD-CDAE-331A2D82EDEC}"/>
              </a:ext>
            </a:extLst>
          </p:cNvPr>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6F861D7E-68C1-4E55-7EDC-D178F9B85A44}"/>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FD645AA8-7EDB-A292-FE38-05D05B0EA36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61C221B-70A3-9761-AC31-F4BF1A78FAE5}"/>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411751615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DCF9CA1-74F1-DB68-681C-27284060DFBB}"/>
              </a:ext>
            </a:extLst>
          </p:cNvPr>
          <p:cNvSpPr>
            <a:spLocks noGrp="1"/>
          </p:cNvSpPr>
          <p:nvPr>
            <p:ph type="title"/>
          </p:nvPr>
        </p:nvSpPr>
        <p:spPr>
          <a:xfrm>
            <a:off x="831850" y="1709738"/>
            <a:ext cx="10515600" cy="2852737"/>
          </a:xfrm>
        </p:spPr>
        <p:txBody>
          <a:bodyPr anchor="b"/>
          <a:lstStyle>
            <a:lvl1pPr>
              <a:defRPr sz="6000"/>
            </a:lvl1pPr>
          </a:lstStyle>
          <a:p>
            <a:r>
              <a:rPr lang="en-GB"/>
              <a:t>Click to edit Master title style</a:t>
            </a:r>
          </a:p>
        </p:txBody>
      </p:sp>
      <p:sp>
        <p:nvSpPr>
          <p:cNvPr id="3" name="Text Placeholder 2">
            <a:extLst>
              <a:ext uri="{FF2B5EF4-FFF2-40B4-BE49-F238E27FC236}">
                <a16:creationId xmlns:a16="http://schemas.microsoft.com/office/drawing/2014/main" id="{B56E35FA-D5B1-F73F-0F30-231FA78A156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GB"/>
              <a:t>Click to edit Master text styles</a:t>
            </a:r>
          </a:p>
        </p:txBody>
      </p:sp>
      <p:sp>
        <p:nvSpPr>
          <p:cNvPr id="4" name="Date Placeholder 3">
            <a:extLst>
              <a:ext uri="{FF2B5EF4-FFF2-40B4-BE49-F238E27FC236}">
                <a16:creationId xmlns:a16="http://schemas.microsoft.com/office/drawing/2014/main" id="{EDE7148F-48C4-E624-AA1C-2BB3BBE9E65F}"/>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D97E92C2-DE7E-AC86-BBDD-FF3F484414D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45108F0C-71D9-F9B5-6A6E-C802DD654DA9}"/>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108183336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000C3E-7542-434C-37BC-7B6A96D7331B}"/>
              </a:ext>
            </a:extLst>
          </p:cNvPr>
          <p:cNvSpPr>
            <a:spLocks noGrp="1"/>
          </p:cNvSpPr>
          <p:nvPr>
            <p:ph type="title"/>
          </p:nvPr>
        </p:nvSpPr>
        <p:spPr/>
        <p:txBody>
          <a:bodyPr/>
          <a:lstStyle/>
          <a:p>
            <a:r>
              <a:rPr lang="en-GB"/>
              <a:t>Click to edit Master title style</a:t>
            </a:r>
          </a:p>
        </p:txBody>
      </p:sp>
      <p:sp>
        <p:nvSpPr>
          <p:cNvPr id="3" name="Content Placeholder 2">
            <a:extLst>
              <a:ext uri="{FF2B5EF4-FFF2-40B4-BE49-F238E27FC236}">
                <a16:creationId xmlns:a16="http://schemas.microsoft.com/office/drawing/2014/main" id="{D94BFE27-94F6-9CFF-4E5A-57DA1D63F729}"/>
              </a:ext>
            </a:extLst>
          </p:cNvPr>
          <p:cNvSpPr>
            <a:spLocks noGrp="1"/>
          </p:cNvSpPr>
          <p:nvPr>
            <p:ph sz="half" idx="1"/>
          </p:nvPr>
        </p:nvSpPr>
        <p:spPr>
          <a:xfrm>
            <a:off x="838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Content Placeholder 3">
            <a:extLst>
              <a:ext uri="{FF2B5EF4-FFF2-40B4-BE49-F238E27FC236}">
                <a16:creationId xmlns:a16="http://schemas.microsoft.com/office/drawing/2014/main" id="{C364342C-CD3B-B288-B00D-04D94C11942C}"/>
              </a:ext>
            </a:extLst>
          </p:cNvPr>
          <p:cNvSpPr>
            <a:spLocks noGrp="1"/>
          </p:cNvSpPr>
          <p:nvPr>
            <p:ph sz="half" idx="2"/>
          </p:nvPr>
        </p:nvSpPr>
        <p:spPr>
          <a:xfrm>
            <a:off x="6172200" y="1825625"/>
            <a:ext cx="51816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Date Placeholder 4">
            <a:extLst>
              <a:ext uri="{FF2B5EF4-FFF2-40B4-BE49-F238E27FC236}">
                <a16:creationId xmlns:a16="http://schemas.microsoft.com/office/drawing/2014/main" id="{01226CA7-2106-3474-FBBD-5200FBE3BC9E}"/>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6" name="Footer Placeholder 5">
            <a:extLst>
              <a:ext uri="{FF2B5EF4-FFF2-40B4-BE49-F238E27FC236}">
                <a16:creationId xmlns:a16="http://schemas.microsoft.com/office/drawing/2014/main" id="{50A5AD10-C0BC-7F9D-597C-89113079BE01}"/>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EA21646E-DF13-BA3D-45D7-7D55446AF34B}"/>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1891804179"/>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91DF7-3D29-F368-44FD-E3B4282E6AFD}"/>
              </a:ext>
            </a:extLst>
          </p:cNvPr>
          <p:cNvSpPr>
            <a:spLocks noGrp="1"/>
          </p:cNvSpPr>
          <p:nvPr>
            <p:ph type="title"/>
          </p:nvPr>
        </p:nvSpPr>
        <p:spPr>
          <a:xfrm>
            <a:off x="839788" y="365125"/>
            <a:ext cx="10515600" cy="1325563"/>
          </a:xfrm>
        </p:spPr>
        <p:txBody>
          <a:bodyPr/>
          <a:lstStyle/>
          <a:p>
            <a:r>
              <a:rPr lang="en-GB"/>
              <a:t>Click to edit Master title style</a:t>
            </a:r>
          </a:p>
        </p:txBody>
      </p:sp>
      <p:sp>
        <p:nvSpPr>
          <p:cNvPr id="3" name="Text Placeholder 2">
            <a:extLst>
              <a:ext uri="{FF2B5EF4-FFF2-40B4-BE49-F238E27FC236}">
                <a16:creationId xmlns:a16="http://schemas.microsoft.com/office/drawing/2014/main" id="{A442E2EE-77DC-2FE7-2525-143065ACF86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1D645E31-AEC1-7F1A-B846-DB6F148C0D08}"/>
              </a:ext>
            </a:extLst>
          </p:cNvPr>
          <p:cNvSpPr>
            <a:spLocks noGrp="1"/>
          </p:cNvSpPr>
          <p:nvPr>
            <p:ph sz="half" idx="2"/>
          </p:nvPr>
        </p:nvSpPr>
        <p:spPr>
          <a:xfrm>
            <a:off x="839788" y="2505075"/>
            <a:ext cx="5157787"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Text Placeholder 4">
            <a:extLst>
              <a:ext uri="{FF2B5EF4-FFF2-40B4-BE49-F238E27FC236}">
                <a16:creationId xmlns:a16="http://schemas.microsoft.com/office/drawing/2014/main" id="{729FCA5C-1E1D-75F9-F270-DB1124BC8DA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58C01636-F735-BA00-3EDD-49F166AA71E6}"/>
              </a:ext>
            </a:extLst>
          </p:cNvPr>
          <p:cNvSpPr>
            <a:spLocks noGrp="1"/>
          </p:cNvSpPr>
          <p:nvPr>
            <p:ph sz="quarter" idx="4"/>
          </p:nvPr>
        </p:nvSpPr>
        <p:spPr>
          <a:xfrm>
            <a:off x="6172200" y="2505075"/>
            <a:ext cx="5183188"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Date Placeholder 6">
            <a:extLst>
              <a:ext uri="{FF2B5EF4-FFF2-40B4-BE49-F238E27FC236}">
                <a16:creationId xmlns:a16="http://schemas.microsoft.com/office/drawing/2014/main" id="{4A4F533B-B11D-FF18-5339-17D937DEFE21}"/>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8" name="Footer Placeholder 7">
            <a:extLst>
              <a:ext uri="{FF2B5EF4-FFF2-40B4-BE49-F238E27FC236}">
                <a16:creationId xmlns:a16="http://schemas.microsoft.com/office/drawing/2014/main" id="{F6AEF493-0357-2907-B2E4-C107F790C02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706DB3FE-C675-A9E1-9F9F-28EE6D9785E9}"/>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1696696780"/>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50D30E-F8A6-19D9-A634-FAA1CEF0C7F6}"/>
              </a:ext>
            </a:extLst>
          </p:cNvPr>
          <p:cNvSpPr>
            <a:spLocks noGrp="1"/>
          </p:cNvSpPr>
          <p:nvPr>
            <p:ph type="title"/>
          </p:nvPr>
        </p:nvSpPr>
        <p:spPr/>
        <p:txBody>
          <a:bodyPr/>
          <a:lstStyle/>
          <a:p>
            <a:r>
              <a:rPr lang="en-GB"/>
              <a:t>Click to edit Master title style</a:t>
            </a:r>
          </a:p>
        </p:txBody>
      </p:sp>
      <p:sp>
        <p:nvSpPr>
          <p:cNvPr id="3" name="Date Placeholder 2">
            <a:extLst>
              <a:ext uri="{FF2B5EF4-FFF2-40B4-BE49-F238E27FC236}">
                <a16:creationId xmlns:a16="http://schemas.microsoft.com/office/drawing/2014/main" id="{282259CF-FBA5-9F94-07B7-3E4A92AF1FBC}"/>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4" name="Footer Placeholder 3">
            <a:extLst>
              <a:ext uri="{FF2B5EF4-FFF2-40B4-BE49-F238E27FC236}">
                <a16:creationId xmlns:a16="http://schemas.microsoft.com/office/drawing/2014/main" id="{56E3372B-951E-3AEA-0627-F9A034B375A9}"/>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D7B2855C-238D-9A34-BAF6-7F11FF40F2CA}"/>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872225006"/>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8F5464F-8DE3-08A9-ED7B-F83293DCA4D6}"/>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3" name="Footer Placeholder 2">
            <a:extLst>
              <a:ext uri="{FF2B5EF4-FFF2-40B4-BE49-F238E27FC236}">
                <a16:creationId xmlns:a16="http://schemas.microsoft.com/office/drawing/2014/main" id="{D9752647-1887-B5B0-A606-D3B060F898CC}"/>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E4161924-61BA-FD23-EE7C-AAB551F27C3E}"/>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1057046216"/>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8528E5-2196-BA57-6901-20BAA28FAD24}"/>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Content Placeholder 2">
            <a:extLst>
              <a:ext uri="{FF2B5EF4-FFF2-40B4-BE49-F238E27FC236}">
                <a16:creationId xmlns:a16="http://schemas.microsoft.com/office/drawing/2014/main" id="{5D9C7A9A-80AA-DB94-F4AC-0F59AC94595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Text Placeholder 3">
            <a:extLst>
              <a:ext uri="{FF2B5EF4-FFF2-40B4-BE49-F238E27FC236}">
                <a16:creationId xmlns:a16="http://schemas.microsoft.com/office/drawing/2014/main" id="{F5343393-115C-CE16-F26D-F01AB38A1FC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564A9DB5-703D-D728-EB2C-0F95C4AFA643}"/>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6" name="Footer Placeholder 5">
            <a:extLst>
              <a:ext uri="{FF2B5EF4-FFF2-40B4-BE49-F238E27FC236}">
                <a16:creationId xmlns:a16="http://schemas.microsoft.com/office/drawing/2014/main" id="{77764FF4-D923-12EC-7022-1B358A329C16}"/>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342A8383-395C-F5DD-FF4F-5B2D3217D221}"/>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447902860"/>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696A5-1676-BA99-52D0-AC5A00CAAFFE}"/>
              </a:ext>
            </a:extLst>
          </p:cNvPr>
          <p:cNvSpPr>
            <a:spLocks noGrp="1"/>
          </p:cNvSpPr>
          <p:nvPr>
            <p:ph type="title"/>
          </p:nvPr>
        </p:nvSpPr>
        <p:spPr>
          <a:xfrm>
            <a:off x="839788" y="457200"/>
            <a:ext cx="3932237" cy="1600200"/>
          </a:xfrm>
        </p:spPr>
        <p:txBody>
          <a:bodyPr anchor="b"/>
          <a:lstStyle>
            <a:lvl1pPr>
              <a:defRPr sz="3200"/>
            </a:lvl1pPr>
          </a:lstStyle>
          <a:p>
            <a:r>
              <a:rPr lang="en-GB"/>
              <a:t>Click to edit Master title style</a:t>
            </a:r>
          </a:p>
        </p:txBody>
      </p:sp>
      <p:sp>
        <p:nvSpPr>
          <p:cNvPr id="3" name="Picture Placeholder 2">
            <a:extLst>
              <a:ext uri="{FF2B5EF4-FFF2-40B4-BE49-F238E27FC236}">
                <a16:creationId xmlns:a16="http://schemas.microsoft.com/office/drawing/2014/main" id="{32A105BB-E003-89C2-D6EE-FB9BFDC0148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E0A5E018-0B1C-924C-0006-5497D831A12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a:extLst>
              <a:ext uri="{FF2B5EF4-FFF2-40B4-BE49-F238E27FC236}">
                <a16:creationId xmlns:a16="http://schemas.microsoft.com/office/drawing/2014/main" id="{718DBCFB-10F1-9122-9FB8-FE45B3DB6801}"/>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6" name="Footer Placeholder 5">
            <a:extLst>
              <a:ext uri="{FF2B5EF4-FFF2-40B4-BE49-F238E27FC236}">
                <a16:creationId xmlns:a16="http://schemas.microsoft.com/office/drawing/2014/main" id="{886FA4F6-4601-B7A4-3C13-AE3F467C052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FA9F7755-070D-2ED3-0898-5E41B4851391}"/>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2970625391"/>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665C14-84F1-8BFB-7D4D-5DC8B752532B}"/>
              </a:ext>
            </a:extLst>
          </p:cNvPr>
          <p:cNvSpPr>
            <a:spLocks noGrp="1"/>
          </p:cNvSpPr>
          <p:nvPr>
            <p:ph type="title"/>
          </p:nvPr>
        </p:nvSpPr>
        <p:spPr/>
        <p:txBody>
          <a:bodyPr/>
          <a:lstStyle/>
          <a:p>
            <a:r>
              <a:rPr lang="en-GB"/>
              <a:t>Click to edit Master title style</a:t>
            </a:r>
          </a:p>
        </p:txBody>
      </p:sp>
      <p:sp>
        <p:nvSpPr>
          <p:cNvPr id="3" name="Vertical Text Placeholder 2">
            <a:extLst>
              <a:ext uri="{FF2B5EF4-FFF2-40B4-BE49-F238E27FC236}">
                <a16:creationId xmlns:a16="http://schemas.microsoft.com/office/drawing/2014/main" id="{9AD016D7-5D03-EC4C-0D55-55B18A2C263D}"/>
              </a:ext>
            </a:extLst>
          </p:cNvPr>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B78A3713-57B3-59E2-346F-32208FE83707}"/>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3B082655-FFD8-F004-958D-B0231848283C}"/>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8BD5F04-EF92-9D3D-1AAC-8BA2BA1769FA}"/>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966183386"/>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7B9807E6-D9DD-84C3-A131-ECA740DB429C}"/>
              </a:ext>
            </a:extLst>
          </p:cNvPr>
          <p:cNvSpPr>
            <a:spLocks noGrp="1"/>
          </p:cNvSpPr>
          <p:nvPr>
            <p:ph type="title" orient="vert"/>
          </p:nvPr>
        </p:nvSpPr>
        <p:spPr>
          <a:xfrm>
            <a:off x="8724900" y="365125"/>
            <a:ext cx="2628900" cy="5811838"/>
          </a:xfrm>
        </p:spPr>
        <p:txBody>
          <a:bodyPr vert="eaVert"/>
          <a:lstStyle/>
          <a:p>
            <a:r>
              <a:rPr lang="en-GB"/>
              <a:t>Click to edit Master title style</a:t>
            </a:r>
          </a:p>
        </p:txBody>
      </p:sp>
      <p:sp>
        <p:nvSpPr>
          <p:cNvPr id="3" name="Vertical Text Placeholder 2">
            <a:extLst>
              <a:ext uri="{FF2B5EF4-FFF2-40B4-BE49-F238E27FC236}">
                <a16:creationId xmlns:a16="http://schemas.microsoft.com/office/drawing/2014/main" id="{F5F16803-4AB5-212F-9BBA-0C2E2A2AD90D}"/>
              </a:ext>
            </a:extLst>
          </p:cNvPr>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F4941AD4-EA09-C851-B773-79176EE9156F}"/>
              </a:ext>
            </a:extLst>
          </p:cNvPr>
          <p:cNvSpPr>
            <a:spLocks noGrp="1"/>
          </p:cNvSpPr>
          <p:nvPr>
            <p:ph type="dt" sz="half" idx="10"/>
          </p:nvPr>
        </p:nvSpPr>
        <p:spPr/>
        <p:txBody>
          <a:body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61F54E1E-083F-BAF7-DA0F-868E7500D3F4}"/>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1A7B75E3-5519-0413-149D-6CBDA0C4BB42}"/>
              </a:ext>
            </a:extLst>
          </p:cNvPr>
          <p:cNvSpPr>
            <a:spLocks noGrp="1"/>
          </p:cNvSpPr>
          <p:nvPr>
            <p:ph type="sldNum" sz="quarter" idx="12"/>
          </p:nvPr>
        </p:nvSpPr>
        <p:spPr/>
        <p:txBody>
          <a:bodyPr/>
          <a:lstStyle/>
          <a:p>
            <a:fld id="{A31CFECB-9DE1-3B4E-8110-314B90BC9D8F}" type="slidenum">
              <a:rPr lang="en-GB" smtClean="0"/>
              <a:t>‹#›</a:t>
            </a:fld>
            <a:endParaRPr lang="en-GB"/>
          </a:p>
        </p:txBody>
      </p:sp>
    </p:spTree>
    <p:extLst>
      <p:ext uri="{BB962C8B-B14F-4D97-AF65-F5344CB8AC3E}">
        <p14:creationId xmlns:p14="http://schemas.microsoft.com/office/powerpoint/2010/main" val="3074446261"/>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1614B80-A727-C695-7A8C-82C13FCC485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p>
        </p:txBody>
      </p:sp>
      <p:sp>
        <p:nvSpPr>
          <p:cNvPr id="3" name="Text Placeholder 2">
            <a:extLst>
              <a:ext uri="{FF2B5EF4-FFF2-40B4-BE49-F238E27FC236}">
                <a16:creationId xmlns:a16="http://schemas.microsoft.com/office/drawing/2014/main" id="{D2296046-F6E9-F6BE-1AB7-9635DE84318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4" name="Date Placeholder 3">
            <a:extLst>
              <a:ext uri="{FF2B5EF4-FFF2-40B4-BE49-F238E27FC236}">
                <a16:creationId xmlns:a16="http://schemas.microsoft.com/office/drawing/2014/main" id="{AB26A068-3ACE-9263-6810-B7AF608B5BD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361C0181-DE58-BA46-B60A-885659E4374E}" type="datetimeFigureOut">
              <a:rPr lang="en-GB" smtClean="0"/>
              <a:t>15/02/2025</a:t>
            </a:fld>
            <a:endParaRPr lang="en-GB"/>
          </a:p>
        </p:txBody>
      </p:sp>
      <p:sp>
        <p:nvSpPr>
          <p:cNvPr id="5" name="Footer Placeholder 4">
            <a:extLst>
              <a:ext uri="{FF2B5EF4-FFF2-40B4-BE49-F238E27FC236}">
                <a16:creationId xmlns:a16="http://schemas.microsoft.com/office/drawing/2014/main" id="{0114D511-047F-8A32-F905-A3B65E2F574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a:extLst>
              <a:ext uri="{FF2B5EF4-FFF2-40B4-BE49-F238E27FC236}">
                <a16:creationId xmlns:a16="http://schemas.microsoft.com/office/drawing/2014/main" id="{0B6EB5D1-D234-3C9C-1A46-9498D5BA75F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A31CFECB-9DE1-3B4E-8110-314B90BC9D8F}" type="slidenum">
              <a:rPr lang="en-GB" smtClean="0"/>
              <a:t>‹#›</a:t>
            </a:fld>
            <a:endParaRPr lang="en-GB"/>
          </a:p>
        </p:txBody>
      </p:sp>
    </p:spTree>
    <p:extLst>
      <p:ext uri="{BB962C8B-B14F-4D97-AF65-F5344CB8AC3E}">
        <p14:creationId xmlns:p14="http://schemas.microsoft.com/office/powerpoint/2010/main" val="258601673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2.png"/><Relationship Id="rId7" Type="http://schemas.openxmlformats.org/officeDocument/2006/relationships/hyperlink" Target="https://www.pngall.com/website-png" TargetMode="External"/><Relationship Id="rId2" Type="http://schemas.openxmlformats.org/officeDocument/2006/relationships/image" Target="../media/image3.png"/><Relationship Id="rId1" Type="http://schemas.openxmlformats.org/officeDocument/2006/relationships/slideLayout" Target="../slideLayouts/slideLayout6.xml"/><Relationship Id="rId6" Type="http://schemas.openxmlformats.org/officeDocument/2006/relationships/image" Target="../media/image5.png"/><Relationship Id="rId11" Type="http://schemas.openxmlformats.org/officeDocument/2006/relationships/hyperlink" Target="https://commons.wikimedia.org/wiki/Template:Other_versions/YouTube_logos" TargetMode="External"/><Relationship Id="rId5" Type="http://schemas.openxmlformats.org/officeDocument/2006/relationships/hyperlink" Target="https://en.wikiquote.org/wiki/Gmail" TargetMode="External"/><Relationship Id="rId10" Type="http://schemas.openxmlformats.org/officeDocument/2006/relationships/image" Target="../media/image7.png"/><Relationship Id="rId4" Type="http://schemas.openxmlformats.org/officeDocument/2006/relationships/image" Target="../media/image4.png"/><Relationship Id="rId9" Type="http://schemas.openxmlformats.org/officeDocument/2006/relationships/hyperlink" Target="https://en.wikipedia.org/wiki/File:Instagram_logo_2016.svg"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ECC07320-C2CA-4E29-8481-9D9E143C77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A group of people raising their hands&#10;&#10;AI-generated content may be incorrect.">
            <a:extLst>
              <a:ext uri="{FF2B5EF4-FFF2-40B4-BE49-F238E27FC236}">
                <a16:creationId xmlns:a16="http://schemas.microsoft.com/office/drawing/2014/main" id="{252EC121-632A-D776-99F1-25AB10C64DA4}"/>
              </a:ext>
            </a:extLst>
          </p:cNvPr>
          <p:cNvPicPr>
            <a:picLocks noChangeAspect="1"/>
          </p:cNvPicPr>
          <p:nvPr/>
        </p:nvPicPr>
        <p:blipFill>
          <a:blip r:embed="rId3"/>
          <a:srcRect l="1534" r="9637" b="-1"/>
          <a:stretch/>
        </p:blipFill>
        <p:spPr>
          <a:xfrm>
            <a:off x="1" y="10"/>
            <a:ext cx="9669642" cy="6857990"/>
          </a:xfrm>
          <a:prstGeom prst="rect">
            <a:avLst/>
          </a:prstGeom>
        </p:spPr>
      </p:pic>
      <p:sp>
        <p:nvSpPr>
          <p:cNvPr id="12" name="Rectangle 11">
            <a:extLst>
              <a:ext uri="{FF2B5EF4-FFF2-40B4-BE49-F238E27FC236}">
                <a16:creationId xmlns:a16="http://schemas.microsoft.com/office/drawing/2014/main" id="{178FB36B-5BFE-42CA-BC60-1115E0D95E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38C49D40-0EF1-FC66-8D63-9162DB5AB18E}"/>
              </a:ext>
            </a:extLst>
          </p:cNvPr>
          <p:cNvSpPr>
            <a:spLocks noGrp="1"/>
          </p:cNvSpPr>
          <p:nvPr>
            <p:ph type="ctrTitle"/>
          </p:nvPr>
        </p:nvSpPr>
        <p:spPr>
          <a:xfrm>
            <a:off x="7935402" y="313844"/>
            <a:ext cx="4256598" cy="3507277"/>
          </a:xfrm>
          <a:noFill/>
        </p:spPr>
        <p:txBody>
          <a:bodyPr>
            <a:normAutofit/>
          </a:bodyPr>
          <a:lstStyle/>
          <a:p>
            <a:pPr algn="l"/>
            <a:r>
              <a:rPr lang="en-GB" sz="8000" dirty="0">
                <a:latin typeface="Boucherie Block" panose="02000506000000020004" pitchFamily="2" charset="77"/>
              </a:rPr>
              <a:t>Our Blessed Hope</a:t>
            </a:r>
          </a:p>
        </p:txBody>
      </p:sp>
      <p:sp>
        <p:nvSpPr>
          <p:cNvPr id="3" name="Subtitle 2">
            <a:extLst>
              <a:ext uri="{FF2B5EF4-FFF2-40B4-BE49-F238E27FC236}">
                <a16:creationId xmlns:a16="http://schemas.microsoft.com/office/drawing/2014/main" id="{5D286254-199F-1E66-CC6C-205F7460030C}"/>
              </a:ext>
            </a:extLst>
          </p:cNvPr>
          <p:cNvSpPr>
            <a:spLocks noGrp="1"/>
          </p:cNvSpPr>
          <p:nvPr>
            <p:ph type="subTitle" idx="1"/>
          </p:nvPr>
        </p:nvSpPr>
        <p:spPr>
          <a:xfrm>
            <a:off x="7935402" y="4134964"/>
            <a:ext cx="3753706" cy="1485319"/>
          </a:xfrm>
          <a:noFill/>
        </p:spPr>
        <p:txBody>
          <a:bodyPr>
            <a:normAutofit/>
          </a:bodyPr>
          <a:lstStyle/>
          <a:p>
            <a:pPr algn="l"/>
            <a:r>
              <a:rPr lang="en-GB" sz="3600" dirty="0">
                <a:latin typeface="American Typewriter Condensed" panose="02090606020004020304" pitchFamily="18" charset="77"/>
              </a:rPr>
              <a:t>The Return of the King</a:t>
            </a:r>
          </a:p>
        </p:txBody>
      </p:sp>
      <p:pic>
        <p:nvPicPr>
          <p:cNvPr id="9" name="Picture 8" descr="A logo with blue text and a bird&#10;&#10;AI-generated content may be incorrect.">
            <a:extLst>
              <a:ext uri="{FF2B5EF4-FFF2-40B4-BE49-F238E27FC236}">
                <a16:creationId xmlns:a16="http://schemas.microsoft.com/office/drawing/2014/main" id="{F5F9A2C4-0545-47A2-0A09-32E36D4EF2D5}"/>
              </a:ext>
            </a:extLst>
          </p:cNvPr>
          <p:cNvPicPr>
            <a:picLocks noChangeAspect="1"/>
          </p:cNvPicPr>
          <p:nvPr/>
        </p:nvPicPr>
        <p:blipFill>
          <a:blip r:embed="rId4"/>
          <a:stretch>
            <a:fillRect/>
          </a:stretch>
        </p:blipFill>
        <p:spPr>
          <a:xfrm>
            <a:off x="7653223" y="5440656"/>
            <a:ext cx="4535727" cy="1417334"/>
          </a:xfrm>
          <a:prstGeom prst="rect">
            <a:avLst/>
          </a:prstGeom>
        </p:spPr>
      </p:pic>
    </p:spTree>
    <p:extLst>
      <p:ext uri="{BB962C8B-B14F-4D97-AF65-F5344CB8AC3E}">
        <p14:creationId xmlns:p14="http://schemas.microsoft.com/office/powerpoint/2010/main" val="1370790994"/>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1" presetClass="entr" presetSubtype="0" fill="hold" nodeType="clickEffect">
                                  <p:stCondLst>
                                    <p:cond delay="0"/>
                                  </p:stCondLst>
                                  <p:iterate type="lt">
                                    <p:tmPct val="10000"/>
                                  </p:iterate>
                                  <p:childTnLst>
                                    <p:set>
                                      <p:cBhvr>
                                        <p:cTn id="11" dur="1" fill="hold">
                                          <p:stCondLst>
                                            <p:cond delay="0"/>
                                          </p:stCondLst>
                                        </p:cTn>
                                        <p:tgtEl>
                                          <p:spTgt spid="3">
                                            <p:txEl>
                                              <p:pRg st="0" end="0"/>
                                            </p:txEl>
                                          </p:spTgt>
                                        </p:tgtEl>
                                        <p:attrNameLst>
                                          <p:attrName>style.visibility</p:attrName>
                                        </p:attrNameLst>
                                      </p:cBhvr>
                                      <p:to>
                                        <p:strVal val="visible"/>
                                      </p:to>
                                    </p:set>
                                    <p:anim calcmode="lin" valueType="num">
                                      <p:cBhvr>
                                        <p:cTn id="12" dur="500" fill="hold"/>
                                        <p:tgtEl>
                                          <p:spTgt spid="3">
                                            <p:txEl>
                                              <p:pRg st="0" end="0"/>
                                            </p:txEl>
                                          </p:spTgt>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3">
                                            <p:txEl>
                                              <p:pRg st="0" end="0"/>
                                            </p:txEl>
                                          </p:spTgt>
                                        </p:tgtEl>
                                        <p:attrNameLst>
                                          <p:attrName>ppt_y</p:attrName>
                                        </p:attrNameLst>
                                      </p:cBhvr>
                                      <p:tavLst>
                                        <p:tav tm="0">
                                          <p:val>
                                            <p:strVal val="#ppt_y"/>
                                          </p:val>
                                        </p:tav>
                                        <p:tav tm="100000">
                                          <p:val>
                                            <p:strVal val="#ppt_y"/>
                                          </p:val>
                                        </p:tav>
                                      </p:tavLst>
                                    </p:anim>
                                    <p:anim calcmode="lin" valueType="num">
                                      <p:cBhvr>
                                        <p:cTn id="14" dur="500" fill="hold"/>
                                        <p:tgtEl>
                                          <p:spTgt spid="3">
                                            <p:txEl>
                                              <p:pRg st="0" end="0"/>
                                            </p:txEl>
                                          </p:spTgt>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3">
                                            <p:txEl>
                                              <p:pRg st="0" end="0"/>
                                            </p:txEl>
                                          </p:spTgt>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3">
                                            <p:txEl>
                                              <p:pRg st="0" end="0"/>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913AE63C-D5B4-45D1-ACFC-648CFFCF9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3540E603-32DB-4DFF-A979-5D1B214A2A2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91A94770-7E2B-4D2C-9833-991802364A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74E95EE7-6B52-4F5D-923D-633261E8940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2654FE4D-2286-DCFA-A8B5-3C5FF0FE715E}"/>
              </a:ext>
            </a:extLst>
          </p:cNvPr>
          <p:cNvPicPr>
            <a:picLocks noGrp="1" noChangeAspect="1"/>
          </p:cNvPicPr>
          <p:nvPr>
            <p:ph type="pic" idx="1"/>
          </p:nvPr>
        </p:nvPicPr>
        <p:blipFill>
          <a:blip r:embed="rId2"/>
          <a:srcRect l="19053" r="27156" b="-1"/>
          <a:stretch/>
        </p:blipFill>
        <p:spPr>
          <a:xfrm>
            <a:off x="8097252" y="186859"/>
            <a:ext cx="3995675" cy="6447049"/>
          </a:xfrm>
          <a:prstGeom prst="rect">
            <a:avLst/>
          </a:prstGeom>
        </p:spPr>
      </p:pic>
      <p:grpSp>
        <p:nvGrpSpPr>
          <p:cNvPr id="101" name="Group 100">
            <a:extLst>
              <a:ext uri="{FF2B5EF4-FFF2-40B4-BE49-F238E27FC236}">
                <a16:creationId xmlns:a16="http://schemas.microsoft.com/office/drawing/2014/main" id="{2DF7534E-849B-4F88-8B24-A7FF645B1F2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3D3507E7-B417-4964-B66C-E479F111B2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73FD2637-D5EB-41C9-866A-817BA98F5D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C998B94D-1BAA-46DB-BA73-8E2C8B50C9C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88689749-37CB-432B-B906-316AE3448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F2EC1CCD-474D-495E-8739-12131F0D20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775F2745-BEF3-4218-9136-108728082C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E21F8CEF-8C86-43BF-95AF-BE223428606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88C8330A-0C43-62A3-BBA4-4F22F49608C7}"/>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INTRODUCTION</a:t>
            </a:r>
          </a:p>
        </p:txBody>
      </p:sp>
      <p:sp>
        <p:nvSpPr>
          <p:cNvPr id="4" name="Text Placeholder 3">
            <a:extLst>
              <a:ext uri="{FF2B5EF4-FFF2-40B4-BE49-F238E27FC236}">
                <a16:creationId xmlns:a16="http://schemas.microsoft.com/office/drawing/2014/main" id="{B5950070-8CD5-468B-0689-23C9A731DA84}"/>
              </a:ext>
            </a:extLst>
          </p:cNvPr>
          <p:cNvSpPr>
            <a:spLocks noGrp="1"/>
          </p:cNvSpPr>
          <p:nvPr>
            <p:ph type="body" sz="half" idx="2"/>
          </p:nvPr>
        </p:nvSpPr>
        <p:spPr>
          <a:xfrm>
            <a:off x="174891" y="1093904"/>
            <a:ext cx="7826336" cy="5559559"/>
          </a:xfrm>
        </p:spPr>
        <p:txBody>
          <a:bodyPr vert="horz" lIns="91440" tIns="45720" rIns="91440" bIns="45720" rtlCol="0" anchor="t">
            <a:normAutofit/>
          </a:bodyPr>
          <a:lstStyle/>
          <a:p>
            <a:pPr indent="-228600">
              <a:buFont typeface="Arial" panose="020B0604020202020204" pitchFamily="34" charset="0"/>
              <a:buChar char="•"/>
            </a:pPr>
            <a:r>
              <a:rPr lang="en-GB" sz="2600" dirty="0">
                <a:effectLst/>
                <a:ea typeface="Calibri" panose="020F0502020204030204" pitchFamily="34" charset="0"/>
                <a:cs typeface="Arial" panose="020B0604020202020204" pitchFamily="34" charset="0"/>
              </a:rPr>
              <a:t>Christ, our </a:t>
            </a:r>
            <a:r>
              <a:rPr lang="en-GB" sz="2600" b="1" dirty="0">
                <a:solidFill>
                  <a:srgbClr val="FFC000"/>
                </a:solidFill>
                <a:effectLst/>
                <a:ea typeface="Calibri" panose="020F0502020204030204" pitchFamily="34" charset="0"/>
                <a:cs typeface="Arial" panose="020B0604020202020204" pitchFamily="34" charset="0"/>
              </a:rPr>
              <a:t>Great</a:t>
            </a:r>
            <a:r>
              <a:rPr lang="en-GB" sz="2600" dirty="0">
                <a:solidFill>
                  <a:srgbClr val="FFC000"/>
                </a:solidFill>
                <a:effectLst/>
                <a:ea typeface="Calibri" panose="020F0502020204030204" pitchFamily="34" charset="0"/>
                <a:cs typeface="Arial" panose="020B0604020202020204" pitchFamily="34" charset="0"/>
              </a:rPr>
              <a:t> </a:t>
            </a:r>
            <a:r>
              <a:rPr lang="en-GB" sz="2600" b="1" dirty="0">
                <a:solidFill>
                  <a:srgbClr val="FFC000"/>
                </a:solidFill>
                <a:effectLst/>
                <a:ea typeface="Calibri" panose="020F0502020204030204" pitchFamily="34" charset="0"/>
                <a:cs typeface="Arial" panose="020B0604020202020204" pitchFamily="34" charset="0"/>
              </a:rPr>
              <a:t>High Priest</a:t>
            </a:r>
            <a:r>
              <a:rPr lang="en-GB" sz="2600" dirty="0">
                <a:effectLst/>
                <a:ea typeface="Calibri" panose="020F0502020204030204" pitchFamily="34" charset="0"/>
                <a:cs typeface="Arial" panose="020B0604020202020204" pitchFamily="34" charset="0"/>
              </a:rPr>
              <a:t>, is returning as </a:t>
            </a:r>
            <a:r>
              <a:rPr lang="en-GB" sz="2600" b="1" dirty="0">
                <a:solidFill>
                  <a:srgbClr val="FFC000"/>
                </a:solidFill>
                <a:effectLst/>
                <a:ea typeface="Calibri" panose="020F0502020204030204" pitchFamily="34" charset="0"/>
                <a:cs typeface="Arial" panose="020B0604020202020204" pitchFamily="34" charset="0"/>
              </a:rPr>
              <a:t>King of kings</a:t>
            </a:r>
            <a:r>
              <a:rPr lang="en-GB" sz="2600" dirty="0">
                <a:solidFill>
                  <a:srgbClr val="FFC000"/>
                </a:solidFill>
                <a:effectLst/>
                <a:ea typeface="Calibri" panose="020F0502020204030204" pitchFamily="34" charset="0"/>
                <a:cs typeface="Arial" panose="020B0604020202020204" pitchFamily="34" charset="0"/>
              </a:rPr>
              <a:t> </a:t>
            </a:r>
            <a:r>
              <a:rPr lang="en-GB" sz="2600" dirty="0">
                <a:effectLst/>
                <a:ea typeface="Calibri" panose="020F0502020204030204" pitchFamily="34" charset="0"/>
                <a:cs typeface="Arial" panose="020B0604020202020204" pitchFamily="34" charset="0"/>
              </a:rPr>
              <a:t>for His people, to take us to the place which He has prepared for us.</a:t>
            </a:r>
          </a:p>
          <a:p>
            <a:pPr indent="-228600">
              <a:buFont typeface="Arial" panose="020B0604020202020204" pitchFamily="34" charset="0"/>
              <a:buChar char="•"/>
            </a:pPr>
            <a:r>
              <a:rPr lang="en-GB" sz="2600" dirty="0">
                <a:effectLst/>
                <a:ea typeface="Calibri" panose="020F0502020204030204" pitchFamily="34" charset="0"/>
                <a:cs typeface="Arial" panose="020B0604020202020204" pitchFamily="34" charset="0"/>
              </a:rPr>
              <a:t>Today, we hear of many </a:t>
            </a:r>
            <a:r>
              <a:rPr lang="en-GB" sz="2600" b="1" dirty="0">
                <a:effectLst/>
                <a:ea typeface="Calibri" panose="020F0502020204030204" pitchFamily="34" charset="0"/>
                <a:cs typeface="Arial" panose="020B0604020202020204" pitchFamily="34" charset="0"/>
              </a:rPr>
              <a:t>false doctrines </a:t>
            </a:r>
            <a:r>
              <a:rPr lang="en-GB" sz="2600" dirty="0">
                <a:effectLst/>
                <a:ea typeface="Calibri" panose="020F0502020204030204" pitchFamily="34" charset="0"/>
                <a:cs typeface="Arial" panose="020B0604020202020204" pitchFamily="34" charset="0"/>
              </a:rPr>
              <a:t>in the world regarding the Second Coming of Christ, but </a:t>
            </a:r>
            <a:r>
              <a:rPr lang="en-GB" sz="2600" b="1" dirty="0">
                <a:solidFill>
                  <a:srgbClr val="FFC000"/>
                </a:solidFill>
                <a:effectLst/>
                <a:ea typeface="Calibri" panose="020F0502020204030204" pitchFamily="34" charset="0"/>
                <a:cs typeface="Arial" panose="020B0604020202020204" pitchFamily="34" charset="0"/>
              </a:rPr>
              <a:t>what does the Bible truly have to say about Jesus’ 2</a:t>
            </a:r>
            <a:r>
              <a:rPr lang="en-GB" sz="2600" b="1" baseline="30000" dirty="0">
                <a:solidFill>
                  <a:srgbClr val="FFC000"/>
                </a:solidFill>
                <a:effectLst/>
                <a:ea typeface="Calibri" panose="020F0502020204030204" pitchFamily="34" charset="0"/>
                <a:cs typeface="Arial" panose="020B0604020202020204" pitchFamily="34" charset="0"/>
              </a:rPr>
              <a:t>nd</a:t>
            </a:r>
            <a:r>
              <a:rPr lang="en-GB" sz="2600" b="1" dirty="0">
                <a:solidFill>
                  <a:srgbClr val="FFC000"/>
                </a:solidFill>
                <a:effectLst/>
                <a:ea typeface="Calibri" panose="020F0502020204030204" pitchFamily="34" charset="0"/>
                <a:cs typeface="Arial" panose="020B0604020202020204" pitchFamily="34" charset="0"/>
              </a:rPr>
              <a:t> Coming</a:t>
            </a:r>
            <a:r>
              <a:rPr lang="en-GB" sz="2600" dirty="0">
                <a:effectLst/>
                <a:ea typeface="Calibri" panose="020F0502020204030204" pitchFamily="34" charset="0"/>
                <a:cs typeface="Arial" panose="020B0604020202020204" pitchFamily="34" charset="0"/>
              </a:rPr>
              <a:t>? </a:t>
            </a:r>
          </a:p>
          <a:p>
            <a:pPr indent="-228600">
              <a:buFont typeface="Arial" panose="020B0604020202020204" pitchFamily="34" charset="0"/>
              <a:buChar char="•"/>
            </a:pPr>
            <a:r>
              <a:rPr lang="en-GB" sz="2600" dirty="0">
                <a:ea typeface="Calibri" panose="020F0502020204030204" pitchFamily="34" charset="0"/>
                <a:cs typeface="Arial" panose="020B0604020202020204" pitchFamily="34" charset="0"/>
              </a:rPr>
              <a:t>This is the purpose of today’s study. </a:t>
            </a:r>
            <a:r>
              <a:rPr lang="en-GB" sz="2600" dirty="0">
                <a:effectLst/>
                <a:ea typeface="Calibri" panose="020F0502020204030204" pitchFamily="34" charset="0"/>
                <a:cs typeface="Arial" panose="020B0604020202020204" pitchFamily="34" charset="0"/>
              </a:rPr>
              <a:t>To see what the Bible teaches us concerning this great and marvellous event.</a:t>
            </a:r>
          </a:p>
          <a:p>
            <a:pPr indent="-228600">
              <a:buFont typeface="Arial" panose="020B0604020202020204" pitchFamily="34" charset="0"/>
              <a:buChar char="•"/>
            </a:pPr>
            <a:r>
              <a:rPr lang="en-GB" sz="2600" dirty="0">
                <a:ea typeface="Calibri" panose="020F0502020204030204" pitchFamily="34" charset="0"/>
                <a:cs typeface="Arial" panose="020B0604020202020204" pitchFamily="34" charset="0"/>
              </a:rPr>
              <a:t>So, join me as we dig deep to study the Word of God and to get a deeper understanding of the Coming of Christ.</a:t>
            </a:r>
            <a:endParaRPr lang="en-GB" sz="2600" dirty="0">
              <a:effectLst/>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1702744102"/>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checkerboard(across)">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blinds(horizontal)">
                                      <p:cBhvr>
                                        <p:cTn id="12" dur="500"/>
                                        <p:tgtEl>
                                          <p:spTgt spid="4">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 calcmode="lin" valueType="num">
                                      <p:cBhvr additive="base">
                                        <p:cTn id="17"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4">
                                            <p:txEl>
                                              <p:pRg st="3" end="3"/>
                                            </p:txEl>
                                          </p:spTgt>
                                        </p:tgtEl>
                                        <p:attrNameLst>
                                          <p:attrName>style.visibility</p:attrName>
                                        </p:attrNameLst>
                                      </p:cBhvr>
                                      <p:to>
                                        <p:strVal val="visible"/>
                                      </p:to>
                                    </p:set>
                                    <p:animEffect transition="in" filter="dissolve">
                                      <p:cBhvr>
                                        <p:cTn id="23"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465538C-6EE2-8962-6863-B2218489B1CF}"/>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A8CE21C0-AEED-E4CB-A966-54CA5A532B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D7B1773B-8336-3F2C-891D-FC3CE1B50B6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FA85128D-AC8E-C486-7B1D-9D128269A2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7021B91D-3198-248B-353F-7F1B4005DF4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6E19DDE8-8E10-CEF6-9C77-8943802A6E6A}"/>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BB1CD612-5B78-F3A6-5E91-B65FA3B9898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0218DB23-BD1C-F693-2CA2-0904A9F0575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5AA3CF02-C8E1-B80F-3FEF-C57A390A7D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DC8B2DDE-3EC1-270A-94F4-EA5A42B10D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A47ED866-2733-477E-83D1-871C2F5EC72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B83A926D-4574-3803-8704-90D563549EB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9AE99243-E26B-65C2-E305-BEB1A00584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451C81A6-38DE-B736-9629-8296C4F5E5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4D17F78D-669C-B3CF-2E69-35BB9B8816B9}"/>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INTRODUCTION</a:t>
            </a:r>
          </a:p>
        </p:txBody>
      </p:sp>
      <p:sp>
        <p:nvSpPr>
          <p:cNvPr id="4" name="Text Placeholder 3">
            <a:extLst>
              <a:ext uri="{FF2B5EF4-FFF2-40B4-BE49-F238E27FC236}">
                <a16:creationId xmlns:a16="http://schemas.microsoft.com/office/drawing/2014/main" id="{091DC36B-E6BD-7F06-C4C2-A08926E49201}"/>
              </a:ext>
            </a:extLst>
          </p:cNvPr>
          <p:cNvSpPr>
            <a:spLocks noGrp="1"/>
          </p:cNvSpPr>
          <p:nvPr>
            <p:ph type="body" sz="half" idx="2"/>
          </p:nvPr>
        </p:nvSpPr>
        <p:spPr>
          <a:xfrm>
            <a:off x="174891" y="907046"/>
            <a:ext cx="7874235" cy="5746418"/>
          </a:xfrm>
        </p:spPr>
        <p:txBody>
          <a:bodyPr vert="horz" lIns="91440" tIns="45720" rIns="91440" bIns="45720" rtlCol="0" anchor="t">
            <a:normAutofit/>
          </a:bodyPr>
          <a:lstStyle/>
          <a:p>
            <a:pPr marL="285750" indent="-285750">
              <a:buFont typeface="Arial" panose="020B0604020202020204" pitchFamily="34" charset="0"/>
              <a:buChar char="•"/>
            </a:pPr>
            <a:r>
              <a:rPr lang="en-GB" sz="2800" b="1" u="sng" dirty="0">
                <a:solidFill>
                  <a:srgbClr val="FFC000"/>
                </a:solidFill>
              </a:rPr>
              <a:t>Now is the time </a:t>
            </a:r>
            <a:r>
              <a:rPr lang="en-GB" sz="2800" dirty="0">
                <a:solidFill>
                  <a:schemeClr val="tx1"/>
                </a:solidFill>
              </a:rPr>
              <a:t>to prepare for the coming of our Lord. </a:t>
            </a:r>
            <a:r>
              <a:rPr lang="en-GB" sz="2800" b="1" u="sng" dirty="0">
                <a:solidFill>
                  <a:srgbClr val="FFC000"/>
                </a:solidFill>
              </a:rPr>
              <a:t>Readiness to meet Him cannot be attained in a moment</a:t>
            </a:r>
            <a:r>
              <a:rPr lang="en-GB" sz="2800" dirty="0">
                <a:solidFill>
                  <a:schemeClr val="tx1"/>
                </a:solidFill>
              </a:rPr>
              <a:t>. Preparatory to that solemn scene there must be </a:t>
            </a:r>
            <a:r>
              <a:rPr lang="en-GB" sz="2800" b="1" dirty="0">
                <a:solidFill>
                  <a:srgbClr val="FFC000"/>
                </a:solidFill>
              </a:rPr>
              <a:t>vigilant waiting and watching, combined with earnest work</a:t>
            </a:r>
            <a:r>
              <a:rPr lang="en-GB" sz="2800" dirty="0">
                <a:solidFill>
                  <a:schemeClr val="tx1"/>
                </a:solidFill>
              </a:rPr>
              <a:t>.</a:t>
            </a:r>
          </a:p>
          <a:p>
            <a:pPr marL="285750" indent="-285750">
              <a:buFont typeface="Arial" panose="020B0604020202020204" pitchFamily="34" charset="0"/>
              <a:buChar char="•"/>
            </a:pPr>
            <a:r>
              <a:rPr lang="en-GB" sz="2800" dirty="0">
                <a:solidFill>
                  <a:schemeClr val="tx1"/>
                </a:solidFill>
              </a:rPr>
              <a:t>“The coming of the Lord is nearer than when we first believed</a:t>
            </a:r>
            <a:r>
              <a:rPr lang="en-GB" sz="2800" dirty="0">
                <a:solidFill>
                  <a:srgbClr val="FFC000"/>
                </a:solidFill>
              </a:rPr>
              <a:t>. </a:t>
            </a:r>
            <a:r>
              <a:rPr lang="en-GB" sz="2800" b="1" dirty="0">
                <a:solidFill>
                  <a:srgbClr val="FFC000"/>
                </a:solidFill>
              </a:rPr>
              <a:t>The great controversy is nearing its end</a:t>
            </a:r>
            <a:r>
              <a:rPr lang="en-GB" sz="2800" b="1" dirty="0"/>
              <a:t>….</a:t>
            </a:r>
            <a:r>
              <a:rPr lang="en-GB" sz="2800" b="1" dirty="0">
                <a:solidFill>
                  <a:srgbClr val="FFC000"/>
                </a:solidFill>
              </a:rPr>
              <a:t>The Lord is coming. We hear the footsteps of an approaching God, as he comes to punish the world for its iniquity</a:t>
            </a:r>
            <a:r>
              <a:rPr lang="en-GB" sz="2800" dirty="0">
                <a:solidFill>
                  <a:schemeClr val="tx1"/>
                </a:solidFill>
              </a:rPr>
              <a:t>. We are </a:t>
            </a:r>
            <a:r>
              <a:rPr lang="en-GB" sz="2800" b="1" u="sng" dirty="0">
                <a:solidFill>
                  <a:srgbClr val="FFC000"/>
                </a:solidFill>
              </a:rPr>
              <a:t>to prepare the way for Him </a:t>
            </a:r>
            <a:r>
              <a:rPr lang="en-GB" sz="2800" dirty="0">
                <a:solidFill>
                  <a:schemeClr val="tx1"/>
                </a:solidFill>
              </a:rPr>
              <a:t>by acting our part in getting a people ready for that great day. ” </a:t>
            </a:r>
          </a:p>
          <a:p>
            <a:pPr marL="285750" indent="-285750">
              <a:buFont typeface="Arial" panose="020B0604020202020204" pitchFamily="34" charset="0"/>
              <a:buChar char="•"/>
            </a:pPr>
            <a:r>
              <a:rPr lang="en-GB" sz="2800" b="1" dirty="0">
                <a:solidFill>
                  <a:schemeClr val="tx1"/>
                </a:solidFill>
              </a:rPr>
              <a:t>RH, Nov. 12, 1914</a:t>
            </a:r>
            <a:endParaRPr lang="en-GB" sz="2800" dirty="0">
              <a:solidFill>
                <a:schemeClr val="tx1"/>
              </a:solidFill>
            </a:endParaRPr>
          </a:p>
          <a:p>
            <a:pPr marL="285750" indent="-285750">
              <a:buFont typeface="Arial" panose="020B0604020202020204" pitchFamily="34" charset="0"/>
              <a:buChar char="•"/>
            </a:pPr>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275072041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down)">
                                      <p:cBhvr>
                                        <p:cTn id="7" dur="500"/>
                                        <p:tgtEl>
                                          <p:spTgt spid="4">
                                            <p:txEl>
                                              <p:pRg st="0" end="0"/>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wipe(down)">
                                      <p:cBhvr>
                                        <p:cTn id="10" dur="500"/>
                                        <p:tgtEl>
                                          <p:spTgt spid="4">
                                            <p:txEl>
                                              <p:pRg st="1" end="1"/>
                                            </p:txEl>
                                          </p:spTgt>
                                        </p:tgtEl>
                                      </p:cBhvr>
                                    </p:animEffect>
                                  </p:childTnLst>
                                </p:cTn>
                              </p:par>
                              <p:par>
                                <p:cTn id="11" presetID="22" presetClass="entr" presetSubtype="4" fill="hold"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wipe(down)">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F44C277-16D3-A887-F9A3-1A8D01D719C2}"/>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3C1E91BD-294F-7897-5C20-169B97BDFDE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585E8E95-B831-7F94-D090-B1EE0144727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370AE5EE-46C8-0AF7-DBF2-B1BAAB03A04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43A6415D-AF05-4DD7-476A-30AB422819B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F752CBA4-2159-3989-F784-E410676C5D32}"/>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7D50AA3F-90B0-4BEC-60CE-5240669A53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7A255E38-DFE7-631E-5024-2A2A58696D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39696E6C-9A95-07A9-875A-01DA3B2A67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2AADB918-1D06-75CD-3EE6-77243DF10F4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44F9E77A-3712-5900-E8B0-E5030F8AB6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DBCDF372-FF35-CB13-BC3E-6D32C20882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52559A93-1065-86BA-3489-5019F3CBFC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AA5C07D3-7430-344B-0681-634BC201DFD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D5566DE-20B7-D253-6F0F-24A4D08542BF}"/>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ALL WILL SEE</a:t>
            </a:r>
          </a:p>
        </p:txBody>
      </p:sp>
      <p:sp>
        <p:nvSpPr>
          <p:cNvPr id="4" name="Text Placeholder 3">
            <a:extLst>
              <a:ext uri="{FF2B5EF4-FFF2-40B4-BE49-F238E27FC236}">
                <a16:creationId xmlns:a16="http://schemas.microsoft.com/office/drawing/2014/main" id="{70F560FF-FD2D-B0BB-88DB-95D6CEE7D362}"/>
              </a:ext>
            </a:extLst>
          </p:cNvPr>
          <p:cNvSpPr>
            <a:spLocks noGrp="1"/>
          </p:cNvSpPr>
          <p:nvPr>
            <p:ph type="body" sz="half" idx="2"/>
          </p:nvPr>
        </p:nvSpPr>
        <p:spPr>
          <a:xfrm>
            <a:off x="174891" y="907046"/>
            <a:ext cx="7874235" cy="5746418"/>
          </a:xfrm>
        </p:spPr>
        <p:txBody>
          <a:bodyPr vert="horz" lIns="91440" tIns="45720" rIns="91440" bIns="45720" rtlCol="0" anchor="t">
            <a:normAutofit fontScale="92500" lnSpcReduction="10000"/>
          </a:bodyPr>
          <a:lstStyle/>
          <a:p>
            <a:pPr marL="285750" indent="-285750">
              <a:buFont typeface="Arial" panose="020B0604020202020204" pitchFamily="34" charset="0"/>
              <a:buChar char="•"/>
            </a:pPr>
            <a:r>
              <a:rPr lang="en-GB" sz="2800" b="1" dirty="0">
                <a:solidFill>
                  <a:srgbClr val="FFC000"/>
                </a:solidFill>
                <a:effectLst/>
                <a:ea typeface="Calibri" panose="020F0502020204030204" pitchFamily="34" charset="0"/>
                <a:cs typeface="Arial" panose="020B0604020202020204" pitchFamily="34" charset="0"/>
              </a:rPr>
              <a:t>Jesus will come in the clouds and every eye will see Him</a:t>
            </a:r>
            <a:r>
              <a:rPr lang="en-GB" sz="2800" dirty="0">
                <a:solidFill>
                  <a:schemeClr val="tx1"/>
                </a:solidFill>
                <a:effectLst/>
                <a:ea typeface="Calibri" panose="020F0502020204030204" pitchFamily="34" charset="0"/>
                <a:cs typeface="Arial" panose="020B0604020202020204" pitchFamily="34" charset="0"/>
              </a:rPr>
              <a:t>. He will appear with </a:t>
            </a:r>
            <a:r>
              <a:rPr lang="en-GB" sz="2800" b="1" dirty="0">
                <a:solidFill>
                  <a:srgbClr val="FFC000"/>
                </a:solidFill>
                <a:effectLst/>
                <a:ea typeface="Calibri" panose="020F0502020204030204" pitchFamily="34" charset="0"/>
                <a:cs typeface="Arial" panose="020B0604020202020204" pitchFamily="34" charset="0"/>
              </a:rPr>
              <a:t>billions upon billions of His holy angels</a:t>
            </a:r>
            <a:r>
              <a:rPr lang="en-GB" sz="2800" dirty="0">
                <a:solidFill>
                  <a:schemeClr val="tx1"/>
                </a:solidFill>
                <a:effectLst/>
                <a:ea typeface="Calibri" panose="020F0502020204030204" pitchFamily="34" charset="0"/>
                <a:cs typeface="Arial" panose="020B0604020202020204" pitchFamily="34" charset="0"/>
              </a:rPr>
              <a:t>. He will come in the full glory of His Father and in His full glory. He will not be veiled in human form as He was at His 1</a:t>
            </a:r>
            <a:r>
              <a:rPr lang="en-GB" sz="2800" baseline="30000" dirty="0">
                <a:solidFill>
                  <a:schemeClr val="tx1"/>
                </a:solidFill>
                <a:effectLst/>
                <a:ea typeface="Calibri" panose="020F0502020204030204" pitchFamily="34" charset="0"/>
                <a:cs typeface="Arial" panose="020B0604020202020204" pitchFamily="34" charset="0"/>
              </a:rPr>
              <a:t>st</a:t>
            </a:r>
            <a:r>
              <a:rPr lang="en-GB" sz="2800" dirty="0">
                <a:solidFill>
                  <a:schemeClr val="tx1"/>
                </a:solidFill>
                <a:effectLst/>
                <a:ea typeface="Calibri" panose="020F0502020204030204" pitchFamily="34" charset="0"/>
                <a:cs typeface="Arial" panose="020B0604020202020204" pitchFamily="34" charset="0"/>
              </a:rPr>
              <a:t> Coming, this time He is coming as the </a:t>
            </a:r>
            <a:r>
              <a:rPr lang="en-GB" sz="2800" b="1" dirty="0">
                <a:solidFill>
                  <a:schemeClr val="tx1"/>
                </a:solidFill>
                <a:effectLst/>
                <a:ea typeface="Calibri" panose="020F0502020204030204" pitchFamily="34" charset="0"/>
                <a:cs typeface="Arial" panose="020B0604020202020204" pitchFamily="34" charset="0"/>
              </a:rPr>
              <a:t>King </a:t>
            </a:r>
            <a:r>
              <a:rPr lang="en-GB" sz="2800" b="1" dirty="0">
                <a:solidFill>
                  <a:schemeClr val="tx1"/>
                </a:solidFill>
                <a:ea typeface="Calibri" panose="020F0502020204030204" pitchFamily="34" charset="0"/>
                <a:cs typeface="Arial" panose="020B0604020202020204" pitchFamily="34" charset="0"/>
              </a:rPr>
              <a:t>of</a:t>
            </a:r>
            <a:r>
              <a:rPr lang="en-GB" sz="2800" b="1" dirty="0">
                <a:solidFill>
                  <a:schemeClr val="tx1"/>
                </a:solidFill>
                <a:effectLst/>
                <a:ea typeface="Calibri" panose="020F0502020204030204" pitchFamily="34" charset="0"/>
                <a:cs typeface="Arial" panose="020B0604020202020204" pitchFamily="34" charset="0"/>
              </a:rPr>
              <a:t> kings </a:t>
            </a:r>
            <a:r>
              <a:rPr lang="en-GB" sz="2800" dirty="0">
                <a:solidFill>
                  <a:schemeClr val="tx1"/>
                </a:solidFill>
                <a:effectLst/>
                <a:ea typeface="Calibri" panose="020F0502020204030204" pitchFamily="34" charset="0"/>
                <a:cs typeface="Arial" panose="020B0604020202020204" pitchFamily="34" charset="0"/>
              </a:rPr>
              <a:t>and </a:t>
            </a:r>
            <a:r>
              <a:rPr lang="en-GB" sz="2800" b="1" dirty="0">
                <a:solidFill>
                  <a:schemeClr val="tx1"/>
                </a:solidFill>
                <a:effectLst/>
                <a:ea typeface="Calibri" panose="020F0502020204030204" pitchFamily="34" charset="0"/>
                <a:cs typeface="Arial" panose="020B0604020202020204" pitchFamily="34" charset="0"/>
              </a:rPr>
              <a:t>Lord of lords</a:t>
            </a:r>
            <a:r>
              <a:rPr lang="en-GB" sz="2800" dirty="0">
                <a:solidFill>
                  <a:schemeClr val="tx1"/>
                </a:solidFill>
                <a:effectLst/>
                <a:ea typeface="Calibri" panose="020F0502020204030204" pitchFamily="34" charset="0"/>
                <a:cs typeface="Arial" panose="020B0604020202020204" pitchFamily="34" charset="0"/>
              </a:rPr>
              <a:t>, His priestly ministry is now over, intercession has ceased. </a:t>
            </a:r>
            <a:r>
              <a:rPr lang="en-GB" sz="2800" b="1" dirty="0">
                <a:solidFill>
                  <a:srgbClr val="FFC000"/>
                </a:solidFill>
                <a:effectLst/>
                <a:ea typeface="Calibri" panose="020F0502020204030204" pitchFamily="34" charset="0"/>
                <a:cs typeface="Arial" panose="020B0604020202020204" pitchFamily="34" charset="0"/>
              </a:rPr>
              <a:t>No longer a Servant, but now a King.</a:t>
            </a:r>
          </a:p>
          <a:p>
            <a:pPr marL="285750" indent="-285750">
              <a:buFont typeface="Arial" panose="020B0604020202020204" pitchFamily="34" charset="0"/>
              <a:buChar char="•"/>
            </a:pPr>
            <a:r>
              <a:rPr lang="en-GB" sz="2800" dirty="0">
                <a:solidFill>
                  <a:schemeClr val="tx1"/>
                </a:solidFill>
                <a:effectLst/>
                <a:ea typeface="Calibri" panose="020F0502020204030204" pitchFamily="34" charset="0"/>
                <a:cs typeface="Arial" panose="020B0604020202020204" pitchFamily="34" charset="0"/>
              </a:rPr>
              <a:t>This event will be </a:t>
            </a:r>
            <a:r>
              <a:rPr lang="en-GB" sz="2800" b="1" dirty="0">
                <a:solidFill>
                  <a:srgbClr val="FFC000"/>
                </a:solidFill>
                <a:effectLst/>
                <a:ea typeface="Calibri" panose="020F0502020204030204" pitchFamily="34" charset="0"/>
                <a:cs typeface="Arial" panose="020B0604020202020204" pitchFamily="34" charset="0"/>
              </a:rPr>
              <a:t>universally visible </a:t>
            </a:r>
            <a:r>
              <a:rPr lang="en-GB" sz="2800" dirty="0">
                <a:solidFill>
                  <a:schemeClr val="tx1"/>
                </a:solidFill>
                <a:effectLst/>
                <a:ea typeface="Calibri" panose="020F0502020204030204" pitchFamily="34" charset="0"/>
                <a:cs typeface="Arial" panose="020B0604020202020204" pitchFamily="34" charset="0"/>
              </a:rPr>
              <a:t>to all who are upon the earth at this time: </a:t>
            </a:r>
            <a:r>
              <a:rPr lang="en-GB" sz="2800" b="1" dirty="0">
                <a:solidFill>
                  <a:schemeClr val="tx1"/>
                </a:solidFill>
                <a:effectLst/>
                <a:ea typeface="Calibri" panose="020F0502020204030204" pitchFamily="34" charset="0"/>
                <a:cs typeface="Arial" panose="020B0604020202020204" pitchFamily="34" charset="0"/>
              </a:rPr>
              <a:t>the final generation</a:t>
            </a:r>
            <a:r>
              <a:rPr lang="en-GB" sz="2800" dirty="0">
                <a:solidFill>
                  <a:schemeClr val="tx1"/>
                </a:solidFill>
                <a:effectLst/>
                <a:ea typeface="Calibri" panose="020F0502020204030204" pitchFamily="34" charset="0"/>
                <a:cs typeface="Arial" panose="020B0604020202020204" pitchFamily="34" charset="0"/>
              </a:rPr>
              <a:t>; additionally, </a:t>
            </a:r>
            <a:r>
              <a:rPr lang="en-GB" sz="2800" b="1" dirty="0">
                <a:solidFill>
                  <a:srgbClr val="FFC000"/>
                </a:solidFill>
                <a:effectLst/>
                <a:ea typeface="Calibri" panose="020F0502020204030204" pitchFamily="34" charset="0"/>
                <a:cs typeface="Arial" panose="020B0604020202020204" pitchFamily="34" charset="0"/>
              </a:rPr>
              <a:t>even those that pierced Him shall be resurrected to see the King in His glory</a:t>
            </a:r>
            <a:r>
              <a:rPr lang="en-GB" sz="2800" dirty="0">
                <a:solidFill>
                  <a:schemeClr val="tx1"/>
                </a:solidFill>
                <a:effectLst/>
                <a:ea typeface="Calibri" panose="020F0502020204030204" pitchFamily="34" charset="0"/>
                <a:cs typeface="Arial" panose="020B0604020202020204" pitchFamily="34" charset="0"/>
              </a:rPr>
              <a:t>.</a:t>
            </a:r>
          </a:p>
          <a:p>
            <a:pPr marL="285750" indent="-285750">
              <a:buFont typeface="Arial" panose="020B0604020202020204" pitchFamily="34" charset="0"/>
              <a:buChar char="•"/>
            </a:pPr>
            <a:r>
              <a:rPr lang="en-GB" sz="2800" dirty="0">
                <a:solidFill>
                  <a:schemeClr val="tx1"/>
                </a:solidFill>
                <a:effectLst/>
                <a:ea typeface="Calibri" panose="020F0502020204030204" pitchFamily="34" charset="0"/>
                <a:cs typeface="Arial" panose="020B0604020202020204" pitchFamily="34" charset="0"/>
              </a:rPr>
              <a:t>This denounces the common </a:t>
            </a:r>
            <a:r>
              <a:rPr lang="en-GB" sz="2800" b="1" dirty="0">
                <a:solidFill>
                  <a:schemeClr val="tx1"/>
                </a:solidFill>
                <a:effectLst/>
                <a:ea typeface="Calibri" panose="020F0502020204030204" pitchFamily="34" charset="0"/>
                <a:cs typeface="Arial" panose="020B0604020202020204" pitchFamily="34" charset="0"/>
              </a:rPr>
              <a:t>non-biblical</a:t>
            </a:r>
            <a:r>
              <a:rPr lang="en-GB" sz="2800" dirty="0">
                <a:solidFill>
                  <a:schemeClr val="tx1"/>
                </a:solidFill>
                <a:effectLst/>
                <a:ea typeface="Calibri" panose="020F0502020204030204" pitchFamily="34" charset="0"/>
                <a:cs typeface="Arial" panose="020B0604020202020204" pitchFamily="34" charset="0"/>
              </a:rPr>
              <a:t> teaching of a </a:t>
            </a:r>
            <a:r>
              <a:rPr lang="en-GB" sz="2800" b="1" dirty="0">
                <a:solidFill>
                  <a:srgbClr val="FFC000"/>
                </a:solidFill>
                <a:effectLst/>
                <a:ea typeface="Calibri" panose="020F0502020204030204" pitchFamily="34" charset="0"/>
                <a:cs typeface="Arial" panose="020B0604020202020204" pitchFamily="34" charset="0"/>
              </a:rPr>
              <a:t>‘secret rapture’ </a:t>
            </a:r>
            <a:r>
              <a:rPr lang="en-GB" sz="2800" dirty="0">
                <a:solidFill>
                  <a:schemeClr val="tx1"/>
                </a:solidFill>
                <a:effectLst/>
                <a:ea typeface="Calibri" panose="020F0502020204030204" pitchFamily="34" charset="0"/>
                <a:cs typeface="Arial" panose="020B0604020202020204" pitchFamily="34" charset="0"/>
              </a:rPr>
              <a:t>which we hear in the church today. The bible is clear </a:t>
            </a:r>
            <a:r>
              <a:rPr lang="en-GB" sz="2800" b="1" dirty="0">
                <a:solidFill>
                  <a:schemeClr val="tx1"/>
                </a:solidFill>
                <a:effectLst/>
                <a:ea typeface="Calibri" panose="020F0502020204030204" pitchFamily="34" charset="0"/>
                <a:cs typeface="Arial" panose="020B0604020202020204" pitchFamily="34" charset="0"/>
              </a:rPr>
              <a:t>that every eye shall see Christ</a:t>
            </a:r>
            <a:r>
              <a:rPr lang="en-GB" sz="2800" dirty="0">
                <a:solidFill>
                  <a:schemeClr val="tx1"/>
                </a:solidFill>
                <a:effectLst/>
                <a:ea typeface="Calibri" panose="020F0502020204030204" pitchFamily="34" charset="0"/>
                <a:cs typeface="Arial" panose="020B0604020202020204" pitchFamily="34" charset="0"/>
              </a:rPr>
              <a:t>.</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1285436029"/>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wheel(1)">
                                      <p:cBhvr>
                                        <p:cTn id="12" dur="2000"/>
                                        <p:tgtEl>
                                          <p:spTgt spid="4">
                                            <p:txEl>
                                              <p:pRg st="1" end="1"/>
                                            </p:txEl>
                                          </p:spTgt>
                                        </p:tgtEl>
                                      </p:cBhvr>
                                    </p:animEffect>
                                  </p:childTnLst>
                                </p:cTn>
                              </p:par>
                              <p:par>
                                <p:cTn id="13" presetID="21" presetClass="entr" presetSubtype="1" fill="hold" nodeType="with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animEffect transition="in" filter="wheel(1)">
                                      <p:cBhvr>
                                        <p:cTn id="15" dur="20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A30E714-4C63-50E0-2E88-5633D047BD13}"/>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B2602F51-0CC5-AFCE-A877-F3FB423027D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723B1B1F-3EFC-1338-0798-47D471288EB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2345E81E-04DF-51F6-BFE2-051FFEB6AC5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C08F60C5-6B82-266A-2DFC-468D3CBB423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8CA6EDD2-4068-AEDD-6A42-F2245CDAE950}"/>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9B50CCA8-8456-651C-A61C-8EE9B518CDF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65668A25-FF69-DE52-88DE-8541AAA5CA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C803CACE-4585-04A8-7029-D8D9E5D4C0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E9446033-20E2-71DE-7CE8-2CD0C7A0A0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58E4BB1E-C8C7-20F1-6CF4-F258C8CA668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C418B6CF-A7A1-F2A9-5A8A-743E6A49A88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726929F5-715A-D53E-5774-89B4A3C4A4E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D8C4738F-305D-FFEC-06C1-7392B5F661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CE3D52B8-1473-C93E-33C9-6738E3E73016}"/>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ALL WILL SEE</a:t>
            </a:r>
          </a:p>
        </p:txBody>
      </p:sp>
      <p:sp>
        <p:nvSpPr>
          <p:cNvPr id="4" name="Text Placeholder 3">
            <a:extLst>
              <a:ext uri="{FF2B5EF4-FFF2-40B4-BE49-F238E27FC236}">
                <a16:creationId xmlns:a16="http://schemas.microsoft.com/office/drawing/2014/main" id="{F2F5C376-42CB-2E1B-FB4B-795026E75474}"/>
              </a:ext>
            </a:extLst>
          </p:cNvPr>
          <p:cNvSpPr>
            <a:spLocks noGrp="1"/>
          </p:cNvSpPr>
          <p:nvPr>
            <p:ph type="body" sz="half" idx="2"/>
          </p:nvPr>
        </p:nvSpPr>
        <p:spPr>
          <a:xfrm>
            <a:off x="174891" y="1530626"/>
            <a:ext cx="7874235" cy="5122838"/>
          </a:xfrm>
        </p:spPr>
        <p:txBody>
          <a:bodyPr vert="horz" lIns="91440" tIns="45720" rIns="91440" bIns="45720" rtlCol="0" anchor="t">
            <a:normAutofit/>
          </a:bodyPr>
          <a:lstStyle/>
          <a:p>
            <a:pPr marL="285750" indent="-285750">
              <a:buFont typeface="Arial" panose="020B0604020202020204" pitchFamily="34" charset="0"/>
              <a:buChar char="•"/>
            </a:pPr>
            <a:r>
              <a:rPr lang="en-GB" sz="2800" b="1" dirty="0">
                <a:solidFill>
                  <a:schemeClr val="tx1"/>
                </a:solidFill>
              </a:rPr>
              <a:t>Revelation 1:7 </a:t>
            </a:r>
          </a:p>
          <a:p>
            <a:pPr marL="285750" indent="-285750">
              <a:buFont typeface="Arial" panose="020B0604020202020204" pitchFamily="34" charset="0"/>
              <a:buChar char="•"/>
            </a:pPr>
            <a:r>
              <a:rPr lang="en-GB" sz="2800" b="1" dirty="0">
                <a:solidFill>
                  <a:schemeClr val="tx1"/>
                </a:solidFill>
              </a:rPr>
              <a:t>Matthew 24:27</a:t>
            </a:r>
          </a:p>
          <a:p>
            <a:pPr marL="285750" indent="-285750">
              <a:buFont typeface="Arial" panose="020B0604020202020204" pitchFamily="34" charset="0"/>
              <a:buChar char="•"/>
            </a:pPr>
            <a:r>
              <a:rPr lang="en-GB" sz="2800" b="1" dirty="0">
                <a:solidFill>
                  <a:schemeClr val="tx1"/>
                </a:solidFill>
              </a:rPr>
              <a:t>Matthew 25:31</a:t>
            </a:r>
          </a:p>
          <a:p>
            <a:pPr marL="285750" indent="-285750">
              <a:buFont typeface="Arial" panose="020B0604020202020204" pitchFamily="34" charset="0"/>
              <a:buChar char="•"/>
            </a:pPr>
            <a:r>
              <a:rPr lang="en-GB" sz="2800" b="1" dirty="0">
                <a:solidFill>
                  <a:schemeClr val="tx1"/>
                </a:solidFill>
              </a:rPr>
              <a:t> Matthew 16:27 </a:t>
            </a:r>
          </a:p>
          <a:p>
            <a:pPr marL="285750" indent="-285750">
              <a:buFont typeface="Arial" panose="020B0604020202020204" pitchFamily="34" charset="0"/>
              <a:buChar char="•"/>
            </a:pPr>
            <a:r>
              <a:rPr lang="en-GB" sz="2800" b="1" dirty="0">
                <a:solidFill>
                  <a:schemeClr val="tx1"/>
                </a:solidFill>
              </a:rPr>
              <a:t>Mark 8:38 </a:t>
            </a:r>
          </a:p>
          <a:p>
            <a:pPr marL="285750" indent="-285750">
              <a:buFont typeface="Arial" panose="020B0604020202020204" pitchFamily="34" charset="0"/>
              <a:buChar char="•"/>
            </a:pPr>
            <a:r>
              <a:rPr lang="en-GB" sz="2800" b="1" dirty="0">
                <a:solidFill>
                  <a:schemeClr val="tx1"/>
                </a:solidFill>
              </a:rPr>
              <a:t>2 Thessalonians 1:7 </a:t>
            </a:r>
          </a:p>
          <a:p>
            <a:pPr marL="285750" indent="-285750">
              <a:buFont typeface="Arial" panose="020B0604020202020204" pitchFamily="34" charset="0"/>
              <a:buChar char="•"/>
            </a:pPr>
            <a:r>
              <a:rPr lang="en-GB" sz="2800" b="1" dirty="0">
                <a:solidFill>
                  <a:schemeClr val="tx1"/>
                </a:solidFill>
              </a:rPr>
              <a:t>Revelation 19:11-16</a:t>
            </a:r>
          </a:p>
          <a:p>
            <a:pPr marL="285750" indent="-285750">
              <a:buFont typeface="Arial" panose="020B0604020202020204" pitchFamily="34" charset="0"/>
              <a:buChar char="•"/>
            </a:pPr>
            <a:r>
              <a:rPr lang="en-GB" sz="2800" b="1" dirty="0">
                <a:solidFill>
                  <a:schemeClr val="tx1"/>
                </a:solidFill>
              </a:rPr>
              <a:t>Psalm 97:1-6</a:t>
            </a:r>
          </a:p>
          <a:p>
            <a:pPr marL="285750" indent="-285750">
              <a:buFont typeface="Arial" panose="020B0604020202020204" pitchFamily="34" charset="0"/>
              <a:buChar char="•"/>
            </a:pPr>
            <a:r>
              <a:rPr lang="en-GB" sz="2800" b="1" dirty="0">
                <a:solidFill>
                  <a:schemeClr val="tx1"/>
                </a:solidFill>
              </a:rPr>
              <a:t>Revelation 6:14-17</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
        <p:nvSpPr>
          <p:cNvPr id="3" name="Rectangle 2">
            <a:extLst>
              <a:ext uri="{FF2B5EF4-FFF2-40B4-BE49-F238E27FC236}">
                <a16:creationId xmlns:a16="http://schemas.microsoft.com/office/drawing/2014/main" id="{75A85BB2-B08A-55CE-DADC-0CD5F80FECDC}"/>
              </a:ext>
            </a:extLst>
          </p:cNvPr>
          <p:cNvSpPr/>
          <p:nvPr/>
        </p:nvSpPr>
        <p:spPr>
          <a:xfrm>
            <a:off x="286506" y="1167000"/>
            <a:ext cx="7437635" cy="516988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2400" dirty="0">
                <a:solidFill>
                  <a:schemeClr val="tx1"/>
                </a:solidFill>
              </a:rPr>
              <a:t>“Christ is coming with power and great glory. He is coming with His own glory and with the glory of the Father. He is coming with all the holy angels with Him. </a:t>
            </a:r>
            <a:r>
              <a:rPr lang="en-GB" sz="2400" b="1" dirty="0">
                <a:solidFill>
                  <a:srgbClr val="FFC000"/>
                </a:solidFill>
              </a:rPr>
              <a:t>While all the world is plunged in darkness, there will be light in every dwelling of the saints </a:t>
            </a:r>
            <a:r>
              <a:rPr lang="en-GB" sz="2400" b="1" dirty="0">
                <a:solidFill>
                  <a:schemeClr val="tx1"/>
                </a:solidFill>
              </a:rPr>
              <a:t>[Rev. 16:8-11]</a:t>
            </a:r>
            <a:r>
              <a:rPr lang="en-GB" sz="2400" dirty="0">
                <a:solidFill>
                  <a:schemeClr val="tx1"/>
                </a:solidFill>
              </a:rPr>
              <a:t>. They will catch </a:t>
            </a:r>
            <a:r>
              <a:rPr lang="en-GB" sz="2400" b="1" dirty="0">
                <a:solidFill>
                  <a:schemeClr val="tx1"/>
                </a:solidFill>
              </a:rPr>
              <a:t>the first light </a:t>
            </a:r>
            <a:r>
              <a:rPr lang="en-GB" sz="2400" dirty="0">
                <a:solidFill>
                  <a:schemeClr val="tx1"/>
                </a:solidFill>
              </a:rPr>
              <a:t>of His second appearing. The unsullied light will shine from His splendour, and Christ the Redeemer will be admired by all who have served Him. While the wicked flee from His presence, Christ's followers will rejoice.” </a:t>
            </a:r>
          </a:p>
          <a:p>
            <a:endParaRPr lang="en-GB" sz="2400" dirty="0">
              <a:solidFill>
                <a:schemeClr val="tx1"/>
              </a:solidFill>
            </a:endParaRPr>
          </a:p>
          <a:p>
            <a:r>
              <a:rPr lang="en-GB" sz="2400" b="1" dirty="0">
                <a:solidFill>
                  <a:schemeClr val="tx1"/>
                </a:solidFill>
              </a:rPr>
              <a:t>Christ’s Object Lessons, pg. 420.3</a:t>
            </a:r>
            <a:endParaRPr lang="en-GB" sz="2400" dirty="0">
              <a:solidFill>
                <a:schemeClr val="tx1"/>
              </a:solidFill>
            </a:endParaRPr>
          </a:p>
        </p:txBody>
      </p:sp>
      <p:sp>
        <p:nvSpPr>
          <p:cNvPr id="5" name="Rectangle 4">
            <a:extLst>
              <a:ext uri="{FF2B5EF4-FFF2-40B4-BE49-F238E27FC236}">
                <a16:creationId xmlns:a16="http://schemas.microsoft.com/office/drawing/2014/main" id="{E25C2005-06FC-98CB-9EBD-09A89FF5D8D8}"/>
              </a:ext>
            </a:extLst>
          </p:cNvPr>
          <p:cNvSpPr/>
          <p:nvPr/>
        </p:nvSpPr>
        <p:spPr>
          <a:xfrm>
            <a:off x="268953" y="1131392"/>
            <a:ext cx="7623586" cy="521079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2400" dirty="0">
                <a:solidFill>
                  <a:schemeClr val="tx1"/>
                </a:solidFill>
              </a:rPr>
              <a:t>“They also which pierced him” </a:t>
            </a:r>
            <a:r>
              <a:rPr lang="en-GB" sz="2400" b="1" dirty="0">
                <a:solidFill>
                  <a:schemeClr val="tx1"/>
                </a:solidFill>
              </a:rPr>
              <a:t>[Revelation 1:7; Mark 14:62]</a:t>
            </a:r>
            <a:r>
              <a:rPr lang="en-GB" sz="2400" dirty="0">
                <a:solidFill>
                  <a:schemeClr val="tx1"/>
                </a:solidFill>
              </a:rPr>
              <a:t>, those that mocked and derided Christ's dying agonies, and the most violent opposers of His truth and His people, are </a:t>
            </a:r>
            <a:r>
              <a:rPr lang="en-GB" sz="2400" b="1" dirty="0">
                <a:solidFill>
                  <a:schemeClr val="tx1"/>
                </a:solidFill>
              </a:rPr>
              <a:t>raised to behold Him in His glory </a:t>
            </a:r>
            <a:r>
              <a:rPr lang="en-GB" sz="2400" dirty="0">
                <a:solidFill>
                  <a:schemeClr val="tx1"/>
                </a:solidFill>
              </a:rPr>
              <a:t>and to see the honour placed upon the loyal and obedient…When Christ comes the second time, not as a prisoner surrounded by a rabble will they see Him. </a:t>
            </a:r>
            <a:r>
              <a:rPr lang="en-GB" sz="2400" b="1" dirty="0">
                <a:solidFill>
                  <a:srgbClr val="FFC000"/>
                </a:solidFill>
              </a:rPr>
              <a:t>They will see Him as heaven's King</a:t>
            </a:r>
            <a:r>
              <a:rPr lang="en-GB" sz="2400" dirty="0">
                <a:solidFill>
                  <a:schemeClr val="tx1"/>
                </a:solidFill>
              </a:rPr>
              <a:t>.... Then the priests and rulers will remember distinctly the scene in the judgment hall. Every circumstance will appear before them as if written in letters of fire. </a:t>
            </a:r>
          </a:p>
          <a:p>
            <a:endParaRPr lang="en-GB" sz="2400" b="1" dirty="0">
              <a:solidFill>
                <a:schemeClr val="tx1"/>
              </a:solidFill>
            </a:endParaRPr>
          </a:p>
          <a:p>
            <a:r>
              <a:rPr lang="en-GB" sz="2400" b="1" dirty="0">
                <a:solidFill>
                  <a:schemeClr val="tx1"/>
                </a:solidFill>
              </a:rPr>
              <a:t>Maranatha pg. 282</a:t>
            </a:r>
            <a:endParaRPr lang="en-GB" sz="2400" dirty="0">
              <a:solidFill>
                <a:schemeClr val="tx1"/>
              </a:solidFill>
            </a:endParaRPr>
          </a:p>
        </p:txBody>
      </p:sp>
    </p:spTree>
    <p:extLst>
      <p:ext uri="{BB962C8B-B14F-4D97-AF65-F5344CB8AC3E}">
        <p14:creationId xmlns:p14="http://schemas.microsoft.com/office/powerpoint/2010/main" val="59858383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2000"/>
                                        <p:tgtEl>
                                          <p:spTgt spid="4">
                                            <p:txEl>
                                              <p:pRg st="0" end="0"/>
                                            </p:txEl>
                                          </p:spTgt>
                                        </p:tgtEl>
                                      </p:cBhvr>
                                    </p:animEffect>
                                    <p:anim calcmode="lin" valueType="num">
                                      <p:cBhvr>
                                        <p:cTn id="8" dur="2000" fill="hold"/>
                                        <p:tgtEl>
                                          <p:spTgt spid="4">
                                            <p:txEl>
                                              <p:pRg st="0" end="0"/>
                                            </p:txEl>
                                          </p:spTgt>
                                        </p:tgtEl>
                                        <p:attrNameLst>
                                          <p:attrName>ppt_w</p:attrName>
                                        </p:attrNameLst>
                                      </p:cBhvr>
                                      <p:tavLst>
                                        <p:tav tm="0" fmla="#ppt_w*sin(2.5*pi*$)">
                                          <p:val>
                                            <p:fltVal val="0"/>
                                          </p:val>
                                        </p:tav>
                                        <p:tav tm="100000">
                                          <p:val>
                                            <p:fltVal val="1"/>
                                          </p:val>
                                        </p:tav>
                                      </p:tavLst>
                                    </p:anim>
                                    <p:anim calcmode="lin" valueType="num">
                                      <p:cBhvr>
                                        <p:cTn id="9" dur="2000" fill="hold"/>
                                        <p:tgtEl>
                                          <p:spTgt spid="4">
                                            <p:txEl>
                                              <p:pRg st="0" end="0"/>
                                            </p:txEl>
                                          </p:spTgt>
                                        </p:tgtEl>
                                        <p:attrNameLst>
                                          <p:attrName>ppt_h</p:attrName>
                                        </p:attrNameLst>
                                      </p:cBhvr>
                                      <p:tavLst>
                                        <p:tav tm="0">
                                          <p:val>
                                            <p:strVal val="#ppt_h"/>
                                          </p:val>
                                        </p:tav>
                                        <p:tav tm="100000">
                                          <p:val>
                                            <p:strVal val="#ppt_h"/>
                                          </p:val>
                                        </p:tav>
                                      </p:tavLst>
                                    </p:anim>
                                  </p:childTnLst>
                                </p:cTn>
                              </p:par>
                              <p:par>
                                <p:cTn id="10" presetID="45" presetClass="entr" presetSubtype="0" fill="hold"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fade">
                                      <p:cBhvr>
                                        <p:cTn id="12" dur="2000"/>
                                        <p:tgtEl>
                                          <p:spTgt spid="4">
                                            <p:txEl>
                                              <p:pRg st="1" end="1"/>
                                            </p:txEl>
                                          </p:spTgt>
                                        </p:tgtEl>
                                      </p:cBhvr>
                                    </p:animEffect>
                                    <p:anim calcmode="lin" valueType="num">
                                      <p:cBhvr>
                                        <p:cTn id="13" dur="2000" fill="hold"/>
                                        <p:tgtEl>
                                          <p:spTgt spid="4">
                                            <p:txEl>
                                              <p:pRg st="1" end="1"/>
                                            </p:txEl>
                                          </p:spTgt>
                                        </p:tgtEl>
                                        <p:attrNameLst>
                                          <p:attrName>ppt_w</p:attrName>
                                        </p:attrNameLst>
                                      </p:cBhvr>
                                      <p:tavLst>
                                        <p:tav tm="0" fmla="#ppt_w*sin(2.5*pi*$)">
                                          <p:val>
                                            <p:fltVal val="0"/>
                                          </p:val>
                                        </p:tav>
                                        <p:tav tm="100000">
                                          <p:val>
                                            <p:fltVal val="1"/>
                                          </p:val>
                                        </p:tav>
                                      </p:tavLst>
                                    </p:anim>
                                    <p:anim calcmode="lin" valueType="num">
                                      <p:cBhvr>
                                        <p:cTn id="14" dur="2000" fill="hold"/>
                                        <p:tgtEl>
                                          <p:spTgt spid="4">
                                            <p:txEl>
                                              <p:pRg st="1" end="1"/>
                                            </p:txEl>
                                          </p:spTgt>
                                        </p:tgtEl>
                                        <p:attrNameLst>
                                          <p:attrName>ppt_h</p:attrName>
                                        </p:attrNameLst>
                                      </p:cBhvr>
                                      <p:tavLst>
                                        <p:tav tm="0">
                                          <p:val>
                                            <p:strVal val="#ppt_h"/>
                                          </p:val>
                                        </p:tav>
                                        <p:tav tm="100000">
                                          <p:val>
                                            <p:strVal val="#ppt_h"/>
                                          </p:val>
                                        </p:tav>
                                      </p:tavLst>
                                    </p:anim>
                                  </p:childTnLst>
                                </p:cTn>
                              </p:par>
                              <p:par>
                                <p:cTn id="15" presetID="45" presetClass="entr" presetSubtype="0" fill="hold" nodeType="with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fade">
                                      <p:cBhvr>
                                        <p:cTn id="17" dur="2000"/>
                                        <p:tgtEl>
                                          <p:spTgt spid="4">
                                            <p:txEl>
                                              <p:pRg st="2" end="2"/>
                                            </p:txEl>
                                          </p:spTgt>
                                        </p:tgtEl>
                                      </p:cBhvr>
                                    </p:animEffect>
                                    <p:anim calcmode="lin" valueType="num">
                                      <p:cBhvr>
                                        <p:cTn id="18" dur="2000" fill="hold"/>
                                        <p:tgtEl>
                                          <p:spTgt spid="4">
                                            <p:txEl>
                                              <p:pRg st="2" end="2"/>
                                            </p:txEl>
                                          </p:spTgt>
                                        </p:tgtEl>
                                        <p:attrNameLst>
                                          <p:attrName>ppt_w</p:attrName>
                                        </p:attrNameLst>
                                      </p:cBhvr>
                                      <p:tavLst>
                                        <p:tav tm="0" fmla="#ppt_w*sin(2.5*pi*$)">
                                          <p:val>
                                            <p:fltVal val="0"/>
                                          </p:val>
                                        </p:tav>
                                        <p:tav tm="100000">
                                          <p:val>
                                            <p:fltVal val="1"/>
                                          </p:val>
                                        </p:tav>
                                      </p:tavLst>
                                    </p:anim>
                                    <p:anim calcmode="lin" valueType="num">
                                      <p:cBhvr>
                                        <p:cTn id="19" dur="2000" fill="hold"/>
                                        <p:tgtEl>
                                          <p:spTgt spid="4">
                                            <p:txEl>
                                              <p:pRg st="2" end="2"/>
                                            </p:txEl>
                                          </p:spTgt>
                                        </p:tgtEl>
                                        <p:attrNameLst>
                                          <p:attrName>ppt_h</p:attrName>
                                        </p:attrNameLst>
                                      </p:cBhvr>
                                      <p:tavLst>
                                        <p:tav tm="0">
                                          <p:val>
                                            <p:strVal val="#ppt_h"/>
                                          </p:val>
                                        </p:tav>
                                        <p:tav tm="100000">
                                          <p:val>
                                            <p:strVal val="#ppt_h"/>
                                          </p:val>
                                        </p:tav>
                                      </p:tavLst>
                                    </p:anim>
                                  </p:childTnLst>
                                </p:cTn>
                              </p:par>
                              <p:par>
                                <p:cTn id="20" presetID="45" presetClass="entr" presetSubtype="0" fill="hold" nodeType="with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Effect transition="in" filter="fade">
                                      <p:cBhvr>
                                        <p:cTn id="22" dur="2000"/>
                                        <p:tgtEl>
                                          <p:spTgt spid="4">
                                            <p:txEl>
                                              <p:pRg st="3" end="3"/>
                                            </p:txEl>
                                          </p:spTgt>
                                        </p:tgtEl>
                                      </p:cBhvr>
                                    </p:animEffect>
                                    <p:anim calcmode="lin" valueType="num">
                                      <p:cBhvr>
                                        <p:cTn id="23" dur="2000" fill="hold"/>
                                        <p:tgtEl>
                                          <p:spTgt spid="4">
                                            <p:txEl>
                                              <p:pRg st="3" end="3"/>
                                            </p:txEl>
                                          </p:spTgt>
                                        </p:tgtEl>
                                        <p:attrNameLst>
                                          <p:attrName>ppt_w</p:attrName>
                                        </p:attrNameLst>
                                      </p:cBhvr>
                                      <p:tavLst>
                                        <p:tav tm="0" fmla="#ppt_w*sin(2.5*pi*$)">
                                          <p:val>
                                            <p:fltVal val="0"/>
                                          </p:val>
                                        </p:tav>
                                        <p:tav tm="100000">
                                          <p:val>
                                            <p:fltVal val="1"/>
                                          </p:val>
                                        </p:tav>
                                      </p:tavLst>
                                    </p:anim>
                                    <p:anim calcmode="lin" valueType="num">
                                      <p:cBhvr>
                                        <p:cTn id="24" dur="2000" fill="hold"/>
                                        <p:tgtEl>
                                          <p:spTgt spid="4">
                                            <p:txEl>
                                              <p:pRg st="3" end="3"/>
                                            </p:txEl>
                                          </p:spTgt>
                                        </p:tgtEl>
                                        <p:attrNameLst>
                                          <p:attrName>ppt_h</p:attrName>
                                        </p:attrNameLst>
                                      </p:cBhvr>
                                      <p:tavLst>
                                        <p:tav tm="0">
                                          <p:val>
                                            <p:strVal val="#ppt_h"/>
                                          </p:val>
                                        </p:tav>
                                        <p:tav tm="100000">
                                          <p:val>
                                            <p:strVal val="#ppt_h"/>
                                          </p:val>
                                        </p:tav>
                                      </p:tavLst>
                                    </p:anim>
                                  </p:childTnLst>
                                </p:cTn>
                              </p:par>
                              <p:par>
                                <p:cTn id="25" presetID="45" presetClass="entr" presetSubtype="0" fill="hold" nodeType="withEffect">
                                  <p:stCondLst>
                                    <p:cond delay="0"/>
                                  </p:stCondLst>
                                  <p:childTnLst>
                                    <p:set>
                                      <p:cBhvr>
                                        <p:cTn id="26" dur="1" fill="hold">
                                          <p:stCondLst>
                                            <p:cond delay="0"/>
                                          </p:stCondLst>
                                        </p:cTn>
                                        <p:tgtEl>
                                          <p:spTgt spid="4">
                                            <p:txEl>
                                              <p:pRg st="4" end="4"/>
                                            </p:txEl>
                                          </p:spTgt>
                                        </p:tgtEl>
                                        <p:attrNameLst>
                                          <p:attrName>style.visibility</p:attrName>
                                        </p:attrNameLst>
                                      </p:cBhvr>
                                      <p:to>
                                        <p:strVal val="visible"/>
                                      </p:to>
                                    </p:set>
                                    <p:animEffect transition="in" filter="fade">
                                      <p:cBhvr>
                                        <p:cTn id="27" dur="2000"/>
                                        <p:tgtEl>
                                          <p:spTgt spid="4">
                                            <p:txEl>
                                              <p:pRg st="4" end="4"/>
                                            </p:txEl>
                                          </p:spTgt>
                                        </p:tgtEl>
                                      </p:cBhvr>
                                    </p:animEffect>
                                    <p:anim calcmode="lin" valueType="num">
                                      <p:cBhvr>
                                        <p:cTn id="28" dur="2000" fill="hold"/>
                                        <p:tgtEl>
                                          <p:spTgt spid="4">
                                            <p:txEl>
                                              <p:pRg st="4" end="4"/>
                                            </p:txEl>
                                          </p:spTgt>
                                        </p:tgtEl>
                                        <p:attrNameLst>
                                          <p:attrName>ppt_w</p:attrName>
                                        </p:attrNameLst>
                                      </p:cBhvr>
                                      <p:tavLst>
                                        <p:tav tm="0" fmla="#ppt_w*sin(2.5*pi*$)">
                                          <p:val>
                                            <p:fltVal val="0"/>
                                          </p:val>
                                        </p:tav>
                                        <p:tav tm="100000">
                                          <p:val>
                                            <p:fltVal val="1"/>
                                          </p:val>
                                        </p:tav>
                                      </p:tavLst>
                                    </p:anim>
                                    <p:anim calcmode="lin" valueType="num">
                                      <p:cBhvr>
                                        <p:cTn id="29" dur="2000" fill="hold"/>
                                        <p:tgtEl>
                                          <p:spTgt spid="4">
                                            <p:txEl>
                                              <p:pRg st="4" end="4"/>
                                            </p:txEl>
                                          </p:spTgt>
                                        </p:tgtEl>
                                        <p:attrNameLst>
                                          <p:attrName>ppt_h</p:attrName>
                                        </p:attrNameLst>
                                      </p:cBhvr>
                                      <p:tavLst>
                                        <p:tav tm="0">
                                          <p:val>
                                            <p:strVal val="#ppt_h"/>
                                          </p:val>
                                        </p:tav>
                                        <p:tav tm="100000">
                                          <p:val>
                                            <p:strVal val="#ppt_h"/>
                                          </p:val>
                                        </p:tav>
                                      </p:tavLst>
                                    </p:anim>
                                  </p:childTnLst>
                                </p:cTn>
                              </p:par>
                              <p:par>
                                <p:cTn id="30" presetID="45" presetClass="entr" presetSubtype="0" fill="hold" nodeType="withEffect">
                                  <p:stCondLst>
                                    <p:cond delay="0"/>
                                  </p:stCondLst>
                                  <p:childTnLst>
                                    <p:set>
                                      <p:cBhvr>
                                        <p:cTn id="31" dur="1" fill="hold">
                                          <p:stCondLst>
                                            <p:cond delay="0"/>
                                          </p:stCondLst>
                                        </p:cTn>
                                        <p:tgtEl>
                                          <p:spTgt spid="4">
                                            <p:txEl>
                                              <p:pRg st="5" end="5"/>
                                            </p:txEl>
                                          </p:spTgt>
                                        </p:tgtEl>
                                        <p:attrNameLst>
                                          <p:attrName>style.visibility</p:attrName>
                                        </p:attrNameLst>
                                      </p:cBhvr>
                                      <p:to>
                                        <p:strVal val="visible"/>
                                      </p:to>
                                    </p:set>
                                    <p:animEffect transition="in" filter="fade">
                                      <p:cBhvr>
                                        <p:cTn id="32" dur="2000"/>
                                        <p:tgtEl>
                                          <p:spTgt spid="4">
                                            <p:txEl>
                                              <p:pRg st="5" end="5"/>
                                            </p:txEl>
                                          </p:spTgt>
                                        </p:tgtEl>
                                      </p:cBhvr>
                                    </p:animEffect>
                                    <p:anim calcmode="lin" valueType="num">
                                      <p:cBhvr>
                                        <p:cTn id="33" dur="2000" fill="hold"/>
                                        <p:tgtEl>
                                          <p:spTgt spid="4">
                                            <p:txEl>
                                              <p:pRg st="5" end="5"/>
                                            </p:txEl>
                                          </p:spTgt>
                                        </p:tgtEl>
                                        <p:attrNameLst>
                                          <p:attrName>ppt_w</p:attrName>
                                        </p:attrNameLst>
                                      </p:cBhvr>
                                      <p:tavLst>
                                        <p:tav tm="0" fmla="#ppt_w*sin(2.5*pi*$)">
                                          <p:val>
                                            <p:fltVal val="0"/>
                                          </p:val>
                                        </p:tav>
                                        <p:tav tm="100000">
                                          <p:val>
                                            <p:fltVal val="1"/>
                                          </p:val>
                                        </p:tav>
                                      </p:tavLst>
                                    </p:anim>
                                    <p:anim calcmode="lin" valueType="num">
                                      <p:cBhvr>
                                        <p:cTn id="34" dur="2000" fill="hold"/>
                                        <p:tgtEl>
                                          <p:spTgt spid="4">
                                            <p:txEl>
                                              <p:pRg st="5" end="5"/>
                                            </p:txEl>
                                          </p:spTgt>
                                        </p:tgtEl>
                                        <p:attrNameLst>
                                          <p:attrName>ppt_h</p:attrName>
                                        </p:attrNameLst>
                                      </p:cBhvr>
                                      <p:tavLst>
                                        <p:tav tm="0">
                                          <p:val>
                                            <p:strVal val="#ppt_h"/>
                                          </p:val>
                                        </p:tav>
                                        <p:tav tm="100000">
                                          <p:val>
                                            <p:strVal val="#ppt_h"/>
                                          </p:val>
                                        </p:tav>
                                      </p:tavLst>
                                    </p:anim>
                                  </p:childTnLst>
                                </p:cTn>
                              </p:par>
                              <p:par>
                                <p:cTn id="35" presetID="45" presetClass="entr" presetSubtype="0" fill="hold" nodeType="withEffect">
                                  <p:stCondLst>
                                    <p:cond delay="0"/>
                                  </p:stCondLst>
                                  <p:childTnLst>
                                    <p:set>
                                      <p:cBhvr>
                                        <p:cTn id="36" dur="1" fill="hold">
                                          <p:stCondLst>
                                            <p:cond delay="0"/>
                                          </p:stCondLst>
                                        </p:cTn>
                                        <p:tgtEl>
                                          <p:spTgt spid="4">
                                            <p:txEl>
                                              <p:pRg st="6" end="6"/>
                                            </p:txEl>
                                          </p:spTgt>
                                        </p:tgtEl>
                                        <p:attrNameLst>
                                          <p:attrName>style.visibility</p:attrName>
                                        </p:attrNameLst>
                                      </p:cBhvr>
                                      <p:to>
                                        <p:strVal val="visible"/>
                                      </p:to>
                                    </p:set>
                                    <p:animEffect transition="in" filter="fade">
                                      <p:cBhvr>
                                        <p:cTn id="37" dur="2000"/>
                                        <p:tgtEl>
                                          <p:spTgt spid="4">
                                            <p:txEl>
                                              <p:pRg st="6" end="6"/>
                                            </p:txEl>
                                          </p:spTgt>
                                        </p:tgtEl>
                                      </p:cBhvr>
                                    </p:animEffect>
                                    <p:anim calcmode="lin" valueType="num">
                                      <p:cBhvr>
                                        <p:cTn id="38" dur="2000" fill="hold"/>
                                        <p:tgtEl>
                                          <p:spTgt spid="4">
                                            <p:txEl>
                                              <p:pRg st="6" end="6"/>
                                            </p:txEl>
                                          </p:spTgt>
                                        </p:tgtEl>
                                        <p:attrNameLst>
                                          <p:attrName>ppt_w</p:attrName>
                                        </p:attrNameLst>
                                      </p:cBhvr>
                                      <p:tavLst>
                                        <p:tav tm="0" fmla="#ppt_w*sin(2.5*pi*$)">
                                          <p:val>
                                            <p:fltVal val="0"/>
                                          </p:val>
                                        </p:tav>
                                        <p:tav tm="100000">
                                          <p:val>
                                            <p:fltVal val="1"/>
                                          </p:val>
                                        </p:tav>
                                      </p:tavLst>
                                    </p:anim>
                                    <p:anim calcmode="lin" valueType="num">
                                      <p:cBhvr>
                                        <p:cTn id="39" dur="2000" fill="hold"/>
                                        <p:tgtEl>
                                          <p:spTgt spid="4">
                                            <p:txEl>
                                              <p:pRg st="6" end="6"/>
                                            </p:txEl>
                                          </p:spTgt>
                                        </p:tgtEl>
                                        <p:attrNameLst>
                                          <p:attrName>ppt_h</p:attrName>
                                        </p:attrNameLst>
                                      </p:cBhvr>
                                      <p:tavLst>
                                        <p:tav tm="0">
                                          <p:val>
                                            <p:strVal val="#ppt_h"/>
                                          </p:val>
                                        </p:tav>
                                        <p:tav tm="100000">
                                          <p:val>
                                            <p:strVal val="#ppt_h"/>
                                          </p:val>
                                        </p:tav>
                                      </p:tavLst>
                                    </p:anim>
                                  </p:childTnLst>
                                </p:cTn>
                              </p:par>
                              <p:par>
                                <p:cTn id="40" presetID="45" presetClass="entr" presetSubtype="0" fill="hold" nodeType="withEffect">
                                  <p:stCondLst>
                                    <p:cond delay="0"/>
                                  </p:stCondLst>
                                  <p:childTnLst>
                                    <p:set>
                                      <p:cBhvr>
                                        <p:cTn id="41" dur="1" fill="hold">
                                          <p:stCondLst>
                                            <p:cond delay="0"/>
                                          </p:stCondLst>
                                        </p:cTn>
                                        <p:tgtEl>
                                          <p:spTgt spid="4">
                                            <p:txEl>
                                              <p:pRg st="7" end="7"/>
                                            </p:txEl>
                                          </p:spTgt>
                                        </p:tgtEl>
                                        <p:attrNameLst>
                                          <p:attrName>style.visibility</p:attrName>
                                        </p:attrNameLst>
                                      </p:cBhvr>
                                      <p:to>
                                        <p:strVal val="visible"/>
                                      </p:to>
                                    </p:set>
                                    <p:animEffect transition="in" filter="fade">
                                      <p:cBhvr>
                                        <p:cTn id="42" dur="2000"/>
                                        <p:tgtEl>
                                          <p:spTgt spid="4">
                                            <p:txEl>
                                              <p:pRg st="7" end="7"/>
                                            </p:txEl>
                                          </p:spTgt>
                                        </p:tgtEl>
                                      </p:cBhvr>
                                    </p:animEffect>
                                    <p:anim calcmode="lin" valueType="num">
                                      <p:cBhvr>
                                        <p:cTn id="43" dur="2000" fill="hold"/>
                                        <p:tgtEl>
                                          <p:spTgt spid="4">
                                            <p:txEl>
                                              <p:pRg st="7" end="7"/>
                                            </p:txEl>
                                          </p:spTgt>
                                        </p:tgtEl>
                                        <p:attrNameLst>
                                          <p:attrName>ppt_w</p:attrName>
                                        </p:attrNameLst>
                                      </p:cBhvr>
                                      <p:tavLst>
                                        <p:tav tm="0" fmla="#ppt_w*sin(2.5*pi*$)">
                                          <p:val>
                                            <p:fltVal val="0"/>
                                          </p:val>
                                        </p:tav>
                                        <p:tav tm="100000">
                                          <p:val>
                                            <p:fltVal val="1"/>
                                          </p:val>
                                        </p:tav>
                                      </p:tavLst>
                                    </p:anim>
                                    <p:anim calcmode="lin" valueType="num">
                                      <p:cBhvr>
                                        <p:cTn id="44" dur="2000" fill="hold"/>
                                        <p:tgtEl>
                                          <p:spTgt spid="4">
                                            <p:txEl>
                                              <p:pRg st="7" end="7"/>
                                            </p:txEl>
                                          </p:spTgt>
                                        </p:tgtEl>
                                        <p:attrNameLst>
                                          <p:attrName>ppt_h</p:attrName>
                                        </p:attrNameLst>
                                      </p:cBhvr>
                                      <p:tavLst>
                                        <p:tav tm="0">
                                          <p:val>
                                            <p:strVal val="#ppt_h"/>
                                          </p:val>
                                        </p:tav>
                                        <p:tav tm="100000">
                                          <p:val>
                                            <p:strVal val="#ppt_h"/>
                                          </p:val>
                                        </p:tav>
                                      </p:tavLst>
                                    </p:anim>
                                  </p:childTnLst>
                                </p:cTn>
                              </p:par>
                              <p:par>
                                <p:cTn id="45" presetID="45" presetClass="entr" presetSubtype="0" fill="hold" nodeType="withEffect">
                                  <p:stCondLst>
                                    <p:cond delay="0"/>
                                  </p:stCondLst>
                                  <p:childTnLst>
                                    <p:set>
                                      <p:cBhvr>
                                        <p:cTn id="46" dur="1" fill="hold">
                                          <p:stCondLst>
                                            <p:cond delay="0"/>
                                          </p:stCondLst>
                                        </p:cTn>
                                        <p:tgtEl>
                                          <p:spTgt spid="4">
                                            <p:txEl>
                                              <p:pRg st="8" end="8"/>
                                            </p:txEl>
                                          </p:spTgt>
                                        </p:tgtEl>
                                        <p:attrNameLst>
                                          <p:attrName>style.visibility</p:attrName>
                                        </p:attrNameLst>
                                      </p:cBhvr>
                                      <p:to>
                                        <p:strVal val="visible"/>
                                      </p:to>
                                    </p:set>
                                    <p:animEffect transition="in" filter="fade">
                                      <p:cBhvr>
                                        <p:cTn id="47" dur="2000"/>
                                        <p:tgtEl>
                                          <p:spTgt spid="4">
                                            <p:txEl>
                                              <p:pRg st="8" end="8"/>
                                            </p:txEl>
                                          </p:spTgt>
                                        </p:tgtEl>
                                      </p:cBhvr>
                                    </p:animEffect>
                                    <p:anim calcmode="lin" valueType="num">
                                      <p:cBhvr>
                                        <p:cTn id="48" dur="2000" fill="hold"/>
                                        <p:tgtEl>
                                          <p:spTgt spid="4">
                                            <p:txEl>
                                              <p:pRg st="8" end="8"/>
                                            </p:txEl>
                                          </p:spTgt>
                                        </p:tgtEl>
                                        <p:attrNameLst>
                                          <p:attrName>ppt_w</p:attrName>
                                        </p:attrNameLst>
                                      </p:cBhvr>
                                      <p:tavLst>
                                        <p:tav tm="0" fmla="#ppt_w*sin(2.5*pi*$)">
                                          <p:val>
                                            <p:fltVal val="0"/>
                                          </p:val>
                                        </p:tav>
                                        <p:tav tm="100000">
                                          <p:val>
                                            <p:fltVal val="1"/>
                                          </p:val>
                                        </p:tav>
                                      </p:tavLst>
                                    </p:anim>
                                    <p:anim calcmode="lin" valueType="num">
                                      <p:cBhvr>
                                        <p:cTn id="49" dur="2000" fill="hold"/>
                                        <p:tgtEl>
                                          <p:spTgt spid="4">
                                            <p:txEl>
                                              <p:pRg st="8" end="8"/>
                                            </p:txEl>
                                          </p:spTgt>
                                        </p:tgtEl>
                                        <p:attrNameLst>
                                          <p:attrName>ppt_h</p:attrName>
                                        </p:attrNameLst>
                                      </p:cBhvr>
                                      <p:tavLst>
                                        <p:tav tm="0">
                                          <p:val>
                                            <p:strVal val="#ppt_h"/>
                                          </p:val>
                                        </p:tav>
                                        <p:tav tm="100000">
                                          <p:val>
                                            <p:strVal val="#ppt_h"/>
                                          </p:val>
                                        </p:tav>
                                      </p:tavLst>
                                    </p:anim>
                                  </p:childTnLst>
                                </p:cTn>
                              </p:par>
                            </p:childTnLst>
                          </p:cTn>
                        </p:par>
                      </p:childTnLst>
                    </p:cTn>
                  </p:par>
                  <p:par>
                    <p:cTn id="50" fill="hold">
                      <p:stCondLst>
                        <p:cond delay="indefinite"/>
                      </p:stCondLst>
                      <p:childTnLst>
                        <p:par>
                          <p:cTn id="51" fill="hold">
                            <p:stCondLst>
                              <p:cond delay="0"/>
                            </p:stCondLst>
                            <p:childTnLst>
                              <p:par>
                                <p:cTn id="52" presetID="31" presetClass="entr" presetSubtype="0" fill="hold" grpId="0" nodeType="clickEffect">
                                  <p:stCondLst>
                                    <p:cond delay="0"/>
                                  </p:stCondLst>
                                  <p:childTnLst>
                                    <p:set>
                                      <p:cBhvr>
                                        <p:cTn id="53" dur="1" fill="hold">
                                          <p:stCondLst>
                                            <p:cond delay="0"/>
                                          </p:stCondLst>
                                        </p:cTn>
                                        <p:tgtEl>
                                          <p:spTgt spid="3"/>
                                        </p:tgtEl>
                                        <p:attrNameLst>
                                          <p:attrName>style.visibility</p:attrName>
                                        </p:attrNameLst>
                                      </p:cBhvr>
                                      <p:to>
                                        <p:strVal val="visible"/>
                                      </p:to>
                                    </p:set>
                                    <p:anim calcmode="lin" valueType="num">
                                      <p:cBhvr>
                                        <p:cTn id="54" dur="1000" fill="hold"/>
                                        <p:tgtEl>
                                          <p:spTgt spid="3"/>
                                        </p:tgtEl>
                                        <p:attrNameLst>
                                          <p:attrName>ppt_w</p:attrName>
                                        </p:attrNameLst>
                                      </p:cBhvr>
                                      <p:tavLst>
                                        <p:tav tm="0">
                                          <p:val>
                                            <p:fltVal val="0"/>
                                          </p:val>
                                        </p:tav>
                                        <p:tav tm="100000">
                                          <p:val>
                                            <p:strVal val="#ppt_w"/>
                                          </p:val>
                                        </p:tav>
                                      </p:tavLst>
                                    </p:anim>
                                    <p:anim calcmode="lin" valueType="num">
                                      <p:cBhvr>
                                        <p:cTn id="55" dur="1000" fill="hold"/>
                                        <p:tgtEl>
                                          <p:spTgt spid="3"/>
                                        </p:tgtEl>
                                        <p:attrNameLst>
                                          <p:attrName>ppt_h</p:attrName>
                                        </p:attrNameLst>
                                      </p:cBhvr>
                                      <p:tavLst>
                                        <p:tav tm="0">
                                          <p:val>
                                            <p:fltVal val="0"/>
                                          </p:val>
                                        </p:tav>
                                        <p:tav tm="100000">
                                          <p:val>
                                            <p:strVal val="#ppt_h"/>
                                          </p:val>
                                        </p:tav>
                                      </p:tavLst>
                                    </p:anim>
                                    <p:anim calcmode="lin" valueType="num">
                                      <p:cBhvr>
                                        <p:cTn id="56" dur="1000" fill="hold"/>
                                        <p:tgtEl>
                                          <p:spTgt spid="3"/>
                                        </p:tgtEl>
                                        <p:attrNameLst>
                                          <p:attrName>style.rotation</p:attrName>
                                        </p:attrNameLst>
                                      </p:cBhvr>
                                      <p:tavLst>
                                        <p:tav tm="0">
                                          <p:val>
                                            <p:fltVal val="90"/>
                                          </p:val>
                                        </p:tav>
                                        <p:tav tm="100000">
                                          <p:val>
                                            <p:fltVal val="0"/>
                                          </p:val>
                                        </p:tav>
                                      </p:tavLst>
                                    </p:anim>
                                    <p:animEffect transition="in" filter="fade">
                                      <p:cBhvr>
                                        <p:cTn id="57" dur="10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checkerboard(across)">
                                      <p:cBhvr>
                                        <p:cTn id="6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5C91867-2114-3508-0163-38BBA301242C}"/>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87E23EDA-971F-B584-6336-15D0D85D8CA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B3263E74-593C-926E-8647-1182D04AB87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B24E9DFB-A246-6AF2-2B19-6DBF701266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4FD601CA-F029-6CEC-B55C-69B5E6948C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54CA304D-F23A-B8A7-737D-DB7CF19C5360}"/>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0DCB4906-7726-5D89-6B6C-150A8B526CE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F0A8A13D-7ED6-3764-CC77-547EE77693C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5E2FF105-65BE-5B13-DA66-ADECF76B4C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29737450-A110-EBCF-694F-6094B99726C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1435AE2A-87CD-A42A-9FD6-A9F40C94F4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1CDC4420-762B-20A2-8476-4DDC077843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67F7C083-1B88-7400-F122-0A380BEEB2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E49E1718-39F3-F867-A838-39B0405B63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0ACE9B8B-5D92-96C9-77FB-416C6833038E}"/>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ALL WILL HEAR</a:t>
            </a:r>
          </a:p>
        </p:txBody>
      </p:sp>
      <p:sp>
        <p:nvSpPr>
          <p:cNvPr id="4" name="Text Placeholder 3">
            <a:extLst>
              <a:ext uri="{FF2B5EF4-FFF2-40B4-BE49-F238E27FC236}">
                <a16:creationId xmlns:a16="http://schemas.microsoft.com/office/drawing/2014/main" id="{0ED46C50-8B8F-D860-EC90-344B0A3FE60D}"/>
              </a:ext>
            </a:extLst>
          </p:cNvPr>
          <p:cNvSpPr>
            <a:spLocks noGrp="1"/>
          </p:cNvSpPr>
          <p:nvPr>
            <p:ph type="body" sz="half" idx="2"/>
          </p:nvPr>
        </p:nvSpPr>
        <p:spPr>
          <a:xfrm>
            <a:off x="174891" y="1343766"/>
            <a:ext cx="7874235" cy="5309697"/>
          </a:xfrm>
        </p:spPr>
        <p:txBody>
          <a:bodyPr vert="horz" lIns="91440" tIns="45720" rIns="91440" bIns="45720" rtlCol="0" anchor="t">
            <a:normAutofit/>
          </a:bodyPr>
          <a:lstStyle/>
          <a:p>
            <a:pPr marL="285750" indent="-285750">
              <a:buFont typeface="Arial" panose="020B0604020202020204" pitchFamily="34" charset="0"/>
              <a:buChar char="•"/>
            </a:pPr>
            <a:r>
              <a:rPr lang="en-GB" sz="2800" b="1" dirty="0">
                <a:solidFill>
                  <a:srgbClr val="FFC000"/>
                </a:solidFill>
              </a:rPr>
              <a:t>Every ear shall hear </a:t>
            </a:r>
            <a:r>
              <a:rPr lang="en-GB" sz="2800" dirty="0">
                <a:solidFill>
                  <a:schemeClr val="tx1"/>
                </a:solidFill>
              </a:rPr>
              <a:t>the 7</a:t>
            </a:r>
            <a:r>
              <a:rPr lang="en-GB" sz="2800" baseline="30000" dirty="0">
                <a:solidFill>
                  <a:schemeClr val="tx1"/>
                </a:solidFill>
              </a:rPr>
              <a:t>th</a:t>
            </a:r>
            <a:r>
              <a:rPr lang="en-GB" sz="2800" dirty="0">
                <a:solidFill>
                  <a:schemeClr val="tx1"/>
                </a:solidFill>
              </a:rPr>
              <a:t> Trumpet when it is blown and the loud shout from the heavens.</a:t>
            </a:r>
          </a:p>
          <a:p>
            <a:pPr marL="285750" indent="-285750">
              <a:buFont typeface="Arial" panose="020B0604020202020204" pitchFamily="34" charset="0"/>
              <a:buChar char="•"/>
            </a:pPr>
            <a:r>
              <a:rPr lang="en-GB" sz="2800" b="1" dirty="0">
                <a:solidFill>
                  <a:schemeClr val="tx1"/>
                </a:solidFill>
              </a:rPr>
              <a:t>1 Thessalonians 4:16</a:t>
            </a:r>
          </a:p>
          <a:p>
            <a:pPr marL="285750" indent="-285750">
              <a:buFont typeface="Arial" panose="020B0604020202020204" pitchFamily="34" charset="0"/>
              <a:buChar char="•"/>
            </a:pPr>
            <a:r>
              <a:rPr lang="en-GB" sz="2800" b="1" dirty="0">
                <a:solidFill>
                  <a:schemeClr val="tx1"/>
                </a:solidFill>
              </a:rPr>
              <a:t>Matthew 24:31</a:t>
            </a:r>
          </a:p>
          <a:p>
            <a:pPr marL="285750" indent="-285750">
              <a:buFont typeface="Arial" panose="020B0604020202020204" pitchFamily="34" charset="0"/>
              <a:buChar char="•"/>
            </a:pPr>
            <a:r>
              <a:rPr lang="en-GB" sz="2800" b="1" dirty="0">
                <a:solidFill>
                  <a:schemeClr val="tx1"/>
                </a:solidFill>
              </a:rPr>
              <a:t>Psalm 50:3-4</a:t>
            </a:r>
          </a:p>
          <a:p>
            <a:pPr marL="285750" indent="-285750">
              <a:buFont typeface="Arial" panose="020B0604020202020204" pitchFamily="34" charset="0"/>
              <a:buChar char="•"/>
            </a:pPr>
            <a:r>
              <a:rPr lang="en-GB" sz="2800" b="1" dirty="0">
                <a:solidFill>
                  <a:schemeClr val="tx1"/>
                </a:solidFill>
              </a:rPr>
              <a:t>1 Corinthians 15:52</a:t>
            </a:r>
          </a:p>
          <a:p>
            <a:pPr marL="285750" indent="-285750">
              <a:buFont typeface="Arial" panose="020B0604020202020204" pitchFamily="34" charset="0"/>
              <a:buChar char="•"/>
            </a:pPr>
            <a:r>
              <a:rPr lang="en-GB" sz="2800" b="1" dirty="0">
                <a:solidFill>
                  <a:schemeClr val="tx1"/>
                </a:solidFill>
              </a:rPr>
              <a:t>2 Peter 3:10</a:t>
            </a:r>
          </a:p>
          <a:p>
            <a:pPr marL="285750" indent="-285750">
              <a:buFont typeface="Arial" panose="020B0604020202020204" pitchFamily="34" charset="0"/>
              <a:buChar char="•"/>
            </a:pPr>
            <a:r>
              <a:rPr lang="en-GB" sz="2800" b="1" dirty="0">
                <a:solidFill>
                  <a:schemeClr val="tx1"/>
                </a:solidFill>
              </a:rPr>
              <a:t>Revelation 16:17-18</a:t>
            </a:r>
          </a:p>
          <a:p>
            <a:pPr marL="285750" indent="-285750">
              <a:buFont typeface="Arial" panose="020B0604020202020204" pitchFamily="34" charset="0"/>
              <a:buChar char="•"/>
            </a:pPr>
            <a:r>
              <a:rPr lang="en-GB" sz="2800" b="1" dirty="0">
                <a:solidFill>
                  <a:schemeClr val="tx1"/>
                </a:solidFill>
              </a:rPr>
              <a:t>John 5:28-29</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577610144"/>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p:cTn id="7" dur="1000" fill="hold"/>
                                        <p:tgtEl>
                                          <p:spTgt spid="4">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4">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4">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4">
                                            <p:txEl>
                                              <p:pRg st="0" end="0"/>
                                            </p:txEl>
                                          </p:spTgt>
                                        </p:tgtEl>
                                      </p:cBhvr>
                                    </p:animEffect>
                                  </p:childTnLst>
                                </p:cTn>
                              </p:par>
                              <p:par>
                                <p:cTn id="11" presetID="31" presetClass="entr" presetSubtype="0" fill="hold" nodeType="with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p:cTn id="13" dur="1000" fill="hold"/>
                                        <p:tgtEl>
                                          <p:spTgt spid="4">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4">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4">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4">
                                            <p:txEl>
                                              <p:pRg st="1" end="1"/>
                                            </p:txEl>
                                          </p:spTgt>
                                        </p:tgtEl>
                                      </p:cBhvr>
                                    </p:animEffect>
                                  </p:childTnLst>
                                </p:cTn>
                              </p:par>
                              <p:par>
                                <p:cTn id="17" presetID="31" presetClass="entr" presetSubtype="0" fill="hold" nodeType="with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p:cTn id="19" dur="1000" fill="hold"/>
                                        <p:tgtEl>
                                          <p:spTgt spid="4">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4">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4">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4">
                                            <p:txEl>
                                              <p:pRg st="2" end="2"/>
                                            </p:txEl>
                                          </p:spTgt>
                                        </p:tgtEl>
                                      </p:cBhvr>
                                    </p:animEffect>
                                  </p:childTnLst>
                                </p:cTn>
                              </p:par>
                              <p:par>
                                <p:cTn id="23" presetID="31" presetClass="entr" presetSubtype="0" fill="hold" nodeType="with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p:cTn id="25" dur="1000" fill="hold"/>
                                        <p:tgtEl>
                                          <p:spTgt spid="4">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4">
                                            <p:txEl>
                                              <p:pRg st="3" end="3"/>
                                            </p:txEl>
                                          </p:spTgt>
                                        </p:tgtEl>
                                        <p:attrNameLst>
                                          <p:attrName>ppt_h</p:attrName>
                                        </p:attrNameLst>
                                      </p:cBhvr>
                                      <p:tavLst>
                                        <p:tav tm="0">
                                          <p:val>
                                            <p:fltVal val="0"/>
                                          </p:val>
                                        </p:tav>
                                        <p:tav tm="100000">
                                          <p:val>
                                            <p:strVal val="#ppt_h"/>
                                          </p:val>
                                        </p:tav>
                                      </p:tavLst>
                                    </p:anim>
                                    <p:anim calcmode="lin" valueType="num">
                                      <p:cBhvr>
                                        <p:cTn id="27" dur="1000" fill="hold"/>
                                        <p:tgtEl>
                                          <p:spTgt spid="4">
                                            <p:txEl>
                                              <p:pRg st="3" end="3"/>
                                            </p:txEl>
                                          </p:spTgt>
                                        </p:tgtEl>
                                        <p:attrNameLst>
                                          <p:attrName>style.rotation</p:attrName>
                                        </p:attrNameLst>
                                      </p:cBhvr>
                                      <p:tavLst>
                                        <p:tav tm="0">
                                          <p:val>
                                            <p:fltVal val="90"/>
                                          </p:val>
                                        </p:tav>
                                        <p:tav tm="100000">
                                          <p:val>
                                            <p:fltVal val="0"/>
                                          </p:val>
                                        </p:tav>
                                      </p:tavLst>
                                    </p:anim>
                                    <p:animEffect transition="in" filter="fade">
                                      <p:cBhvr>
                                        <p:cTn id="28" dur="1000"/>
                                        <p:tgtEl>
                                          <p:spTgt spid="4">
                                            <p:txEl>
                                              <p:pRg st="3" end="3"/>
                                            </p:txEl>
                                          </p:spTgt>
                                        </p:tgtEl>
                                      </p:cBhvr>
                                    </p:animEffect>
                                  </p:childTnLst>
                                </p:cTn>
                              </p:par>
                              <p:par>
                                <p:cTn id="29" presetID="31" presetClass="entr" presetSubtype="0" fill="hold" nodeType="with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 calcmode="lin" valueType="num">
                                      <p:cBhvr>
                                        <p:cTn id="31" dur="1000" fill="hold"/>
                                        <p:tgtEl>
                                          <p:spTgt spid="4">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4">
                                            <p:txEl>
                                              <p:pRg st="4" end="4"/>
                                            </p:txEl>
                                          </p:spTgt>
                                        </p:tgtEl>
                                        <p:attrNameLst>
                                          <p:attrName>ppt_h</p:attrName>
                                        </p:attrNameLst>
                                      </p:cBhvr>
                                      <p:tavLst>
                                        <p:tav tm="0">
                                          <p:val>
                                            <p:fltVal val="0"/>
                                          </p:val>
                                        </p:tav>
                                        <p:tav tm="100000">
                                          <p:val>
                                            <p:strVal val="#ppt_h"/>
                                          </p:val>
                                        </p:tav>
                                      </p:tavLst>
                                    </p:anim>
                                    <p:anim calcmode="lin" valueType="num">
                                      <p:cBhvr>
                                        <p:cTn id="33" dur="1000" fill="hold"/>
                                        <p:tgtEl>
                                          <p:spTgt spid="4">
                                            <p:txEl>
                                              <p:pRg st="4" end="4"/>
                                            </p:txEl>
                                          </p:spTgt>
                                        </p:tgtEl>
                                        <p:attrNameLst>
                                          <p:attrName>style.rotation</p:attrName>
                                        </p:attrNameLst>
                                      </p:cBhvr>
                                      <p:tavLst>
                                        <p:tav tm="0">
                                          <p:val>
                                            <p:fltVal val="90"/>
                                          </p:val>
                                        </p:tav>
                                        <p:tav tm="100000">
                                          <p:val>
                                            <p:fltVal val="0"/>
                                          </p:val>
                                        </p:tav>
                                      </p:tavLst>
                                    </p:anim>
                                    <p:animEffect transition="in" filter="fade">
                                      <p:cBhvr>
                                        <p:cTn id="34" dur="1000"/>
                                        <p:tgtEl>
                                          <p:spTgt spid="4">
                                            <p:txEl>
                                              <p:pRg st="4" end="4"/>
                                            </p:txEl>
                                          </p:spTgt>
                                        </p:tgtEl>
                                      </p:cBhvr>
                                    </p:animEffect>
                                  </p:childTnLst>
                                </p:cTn>
                              </p:par>
                              <p:par>
                                <p:cTn id="35" presetID="31" presetClass="entr" presetSubtype="0" fill="hold" nodeType="withEffect">
                                  <p:stCondLst>
                                    <p:cond delay="0"/>
                                  </p:stCondLst>
                                  <p:childTnLst>
                                    <p:set>
                                      <p:cBhvr>
                                        <p:cTn id="36" dur="1" fill="hold">
                                          <p:stCondLst>
                                            <p:cond delay="0"/>
                                          </p:stCondLst>
                                        </p:cTn>
                                        <p:tgtEl>
                                          <p:spTgt spid="4">
                                            <p:txEl>
                                              <p:pRg st="5" end="5"/>
                                            </p:txEl>
                                          </p:spTgt>
                                        </p:tgtEl>
                                        <p:attrNameLst>
                                          <p:attrName>style.visibility</p:attrName>
                                        </p:attrNameLst>
                                      </p:cBhvr>
                                      <p:to>
                                        <p:strVal val="visible"/>
                                      </p:to>
                                    </p:set>
                                    <p:anim calcmode="lin" valueType="num">
                                      <p:cBhvr>
                                        <p:cTn id="37" dur="1000" fill="hold"/>
                                        <p:tgtEl>
                                          <p:spTgt spid="4">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4">
                                            <p:txEl>
                                              <p:pRg st="5" end="5"/>
                                            </p:txEl>
                                          </p:spTgt>
                                        </p:tgtEl>
                                        <p:attrNameLst>
                                          <p:attrName>ppt_h</p:attrName>
                                        </p:attrNameLst>
                                      </p:cBhvr>
                                      <p:tavLst>
                                        <p:tav tm="0">
                                          <p:val>
                                            <p:fltVal val="0"/>
                                          </p:val>
                                        </p:tav>
                                        <p:tav tm="100000">
                                          <p:val>
                                            <p:strVal val="#ppt_h"/>
                                          </p:val>
                                        </p:tav>
                                      </p:tavLst>
                                    </p:anim>
                                    <p:anim calcmode="lin" valueType="num">
                                      <p:cBhvr>
                                        <p:cTn id="39" dur="1000" fill="hold"/>
                                        <p:tgtEl>
                                          <p:spTgt spid="4">
                                            <p:txEl>
                                              <p:pRg st="5" end="5"/>
                                            </p:txEl>
                                          </p:spTgt>
                                        </p:tgtEl>
                                        <p:attrNameLst>
                                          <p:attrName>style.rotation</p:attrName>
                                        </p:attrNameLst>
                                      </p:cBhvr>
                                      <p:tavLst>
                                        <p:tav tm="0">
                                          <p:val>
                                            <p:fltVal val="90"/>
                                          </p:val>
                                        </p:tav>
                                        <p:tav tm="100000">
                                          <p:val>
                                            <p:fltVal val="0"/>
                                          </p:val>
                                        </p:tav>
                                      </p:tavLst>
                                    </p:anim>
                                    <p:animEffect transition="in" filter="fade">
                                      <p:cBhvr>
                                        <p:cTn id="40" dur="1000"/>
                                        <p:tgtEl>
                                          <p:spTgt spid="4">
                                            <p:txEl>
                                              <p:pRg st="5" end="5"/>
                                            </p:txEl>
                                          </p:spTgt>
                                        </p:tgtEl>
                                      </p:cBhvr>
                                    </p:animEffect>
                                  </p:childTnLst>
                                </p:cTn>
                              </p:par>
                              <p:par>
                                <p:cTn id="41" presetID="31" presetClass="entr" presetSubtype="0" fill="hold" nodeType="withEffect">
                                  <p:stCondLst>
                                    <p:cond delay="0"/>
                                  </p:stCondLst>
                                  <p:childTnLst>
                                    <p:set>
                                      <p:cBhvr>
                                        <p:cTn id="42" dur="1" fill="hold">
                                          <p:stCondLst>
                                            <p:cond delay="0"/>
                                          </p:stCondLst>
                                        </p:cTn>
                                        <p:tgtEl>
                                          <p:spTgt spid="4">
                                            <p:txEl>
                                              <p:pRg st="6" end="6"/>
                                            </p:txEl>
                                          </p:spTgt>
                                        </p:tgtEl>
                                        <p:attrNameLst>
                                          <p:attrName>style.visibility</p:attrName>
                                        </p:attrNameLst>
                                      </p:cBhvr>
                                      <p:to>
                                        <p:strVal val="visible"/>
                                      </p:to>
                                    </p:set>
                                    <p:anim calcmode="lin" valueType="num">
                                      <p:cBhvr>
                                        <p:cTn id="43" dur="1000" fill="hold"/>
                                        <p:tgtEl>
                                          <p:spTgt spid="4">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4">
                                            <p:txEl>
                                              <p:pRg st="6" end="6"/>
                                            </p:txEl>
                                          </p:spTgt>
                                        </p:tgtEl>
                                        <p:attrNameLst>
                                          <p:attrName>ppt_h</p:attrName>
                                        </p:attrNameLst>
                                      </p:cBhvr>
                                      <p:tavLst>
                                        <p:tav tm="0">
                                          <p:val>
                                            <p:fltVal val="0"/>
                                          </p:val>
                                        </p:tav>
                                        <p:tav tm="100000">
                                          <p:val>
                                            <p:strVal val="#ppt_h"/>
                                          </p:val>
                                        </p:tav>
                                      </p:tavLst>
                                    </p:anim>
                                    <p:anim calcmode="lin" valueType="num">
                                      <p:cBhvr>
                                        <p:cTn id="45" dur="1000" fill="hold"/>
                                        <p:tgtEl>
                                          <p:spTgt spid="4">
                                            <p:txEl>
                                              <p:pRg st="6" end="6"/>
                                            </p:txEl>
                                          </p:spTgt>
                                        </p:tgtEl>
                                        <p:attrNameLst>
                                          <p:attrName>style.rotation</p:attrName>
                                        </p:attrNameLst>
                                      </p:cBhvr>
                                      <p:tavLst>
                                        <p:tav tm="0">
                                          <p:val>
                                            <p:fltVal val="90"/>
                                          </p:val>
                                        </p:tav>
                                        <p:tav tm="100000">
                                          <p:val>
                                            <p:fltVal val="0"/>
                                          </p:val>
                                        </p:tav>
                                      </p:tavLst>
                                    </p:anim>
                                    <p:animEffect transition="in" filter="fade">
                                      <p:cBhvr>
                                        <p:cTn id="46" dur="1000"/>
                                        <p:tgtEl>
                                          <p:spTgt spid="4">
                                            <p:txEl>
                                              <p:pRg st="6" end="6"/>
                                            </p:txEl>
                                          </p:spTgt>
                                        </p:tgtEl>
                                      </p:cBhvr>
                                    </p:animEffect>
                                  </p:childTnLst>
                                </p:cTn>
                              </p:par>
                              <p:par>
                                <p:cTn id="47" presetID="31" presetClass="entr" presetSubtype="0" fill="hold" nodeType="withEffect">
                                  <p:stCondLst>
                                    <p:cond delay="0"/>
                                  </p:stCondLst>
                                  <p:childTnLst>
                                    <p:set>
                                      <p:cBhvr>
                                        <p:cTn id="48" dur="1" fill="hold">
                                          <p:stCondLst>
                                            <p:cond delay="0"/>
                                          </p:stCondLst>
                                        </p:cTn>
                                        <p:tgtEl>
                                          <p:spTgt spid="4">
                                            <p:txEl>
                                              <p:pRg st="7" end="7"/>
                                            </p:txEl>
                                          </p:spTgt>
                                        </p:tgtEl>
                                        <p:attrNameLst>
                                          <p:attrName>style.visibility</p:attrName>
                                        </p:attrNameLst>
                                      </p:cBhvr>
                                      <p:to>
                                        <p:strVal val="visible"/>
                                      </p:to>
                                    </p:set>
                                    <p:anim calcmode="lin" valueType="num">
                                      <p:cBhvr>
                                        <p:cTn id="49" dur="1000" fill="hold"/>
                                        <p:tgtEl>
                                          <p:spTgt spid="4">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4">
                                            <p:txEl>
                                              <p:pRg st="7" end="7"/>
                                            </p:txEl>
                                          </p:spTgt>
                                        </p:tgtEl>
                                        <p:attrNameLst>
                                          <p:attrName>ppt_h</p:attrName>
                                        </p:attrNameLst>
                                      </p:cBhvr>
                                      <p:tavLst>
                                        <p:tav tm="0">
                                          <p:val>
                                            <p:fltVal val="0"/>
                                          </p:val>
                                        </p:tav>
                                        <p:tav tm="100000">
                                          <p:val>
                                            <p:strVal val="#ppt_h"/>
                                          </p:val>
                                        </p:tav>
                                      </p:tavLst>
                                    </p:anim>
                                    <p:anim calcmode="lin" valueType="num">
                                      <p:cBhvr>
                                        <p:cTn id="51" dur="1000" fill="hold"/>
                                        <p:tgtEl>
                                          <p:spTgt spid="4">
                                            <p:txEl>
                                              <p:pRg st="7" end="7"/>
                                            </p:txEl>
                                          </p:spTgt>
                                        </p:tgtEl>
                                        <p:attrNameLst>
                                          <p:attrName>style.rotation</p:attrName>
                                        </p:attrNameLst>
                                      </p:cBhvr>
                                      <p:tavLst>
                                        <p:tav tm="0">
                                          <p:val>
                                            <p:fltVal val="90"/>
                                          </p:val>
                                        </p:tav>
                                        <p:tav tm="100000">
                                          <p:val>
                                            <p:fltVal val="0"/>
                                          </p:val>
                                        </p:tav>
                                      </p:tavLst>
                                    </p:anim>
                                    <p:animEffect transition="in" filter="fade">
                                      <p:cBhvr>
                                        <p:cTn id="52" dur="10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30434C8-92DB-E5AC-674E-294351CF1FDA}"/>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44F5FE7F-5BC0-F9A7-79A0-A522FF82BE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6E3C7EFF-BD13-DE5E-9E21-E29379A1B7F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EB9B43B8-A70E-60AA-F9D3-5FC5AC4BF2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1F750985-8E3D-0AAA-A942-2D567522BB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4A5CECE3-82C9-4199-AD33-E99908FF4EC0}"/>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8CEA5A2D-2B2E-7E2C-B145-98DFB0C7270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1172B681-34A2-6841-2958-0ACEB78427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3C935398-DC62-D3B9-7F18-1947F829C2C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D7DF8A3B-A250-9509-76FB-16B64999424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A30A8B28-F185-D0DB-9937-22B5AEA9A4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A5125004-A67B-F93A-8AF6-F66ADC962D4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852E4CB4-B265-09DF-EFEF-1272918FF1E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745ABD72-F10D-5C63-ED4F-406EF367A8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9F5248D3-2675-37B6-FBBC-3FE09FDAD64E}"/>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ALL WILL HEAR</a:t>
            </a:r>
          </a:p>
        </p:txBody>
      </p:sp>
      <p:sp>
        <p:nvSpPr>
          <p:cNvPr id="4" name="Text Placeholder 3">
            <a:extLst>
              <a:ext uri="{FF2B5EF4-FFF2-40B4-BE49-F238E27FC236}">
                <a16:creationId xmlns:a16="http://schemas.microsoft.com/office/drawing/2014/main" id="{2E5036A1-BA00-438C-73E5-7F0BC5A62449}"/>
              </a:ext>
            </a:extLst>
          </p:cNvPr>
          <p:cNvSpPr>
            <a:spLocks noGrp="1"/>
          </p:cNvSpPr>
          <p:nvPr>
            <p:ph type="body" sz="half" idx="2"/>
          </p:nvPr>
        </p:nvSpPr>
        <p:spPr>
          <a:xfrm>
            <a:off x="174891" y="907045"/>
            <a:ext cx="7874235" cy="5907233"/>
          </a:xfrm>
        </p:spPr>
        <p:txBody>
          <a:bodyPr vert="horz" lIns="91440" tIns="45720" rIns="91440" bIns="45720" rtlCol="0" anchor="t">
            <a:normAutofit fontScale="92500" lnSpcReduction="20000"/>
          </a:bodyPr>
          <a:lstStyle/>
          <a:p>
            <a:pPr marL="285750" indent="-285750">
              <a:buFont typeface="Arial" panose="020B0604020202020204" pitchFamily="34" charset="0"/>
              <a:buChar char="•"/>
            </a:pPr>
            <a:r>
              <a:rPr lang="en-GB" sz="2800" b="1" dirty="0">
                <a:solidFill>
                  <a:schemeClr val="tx1"/>
                </a:solidFill>
              </a:rPr>
              <a:t>The time is coming when the trumpet of the Lord will again be heard by mortals</a:t>
            </a:r>
            <a:r>
              <a:rPr lang="en-GB" sz="2800" dirty="0">
                <a:solidFill>
                  <a:schemeClr val="tx1"/>
                </a:solidFill>
              </a:rPr>
              <a:t>, when its notes will “shake not the earth only, but also heaven.”  </a:t>
            </a:r>
            <a:r>
              <a:rPr lang="en-GB" sz="2800" b="1" dirty="0">
                <a:solidFill>
                  <a:srgbClr val="FFC000"/>
                </a:solidFill>
              </a:rPr>
              <a:t>The clear notes of that trumpet will penetrate the deepest recesses of the earth</a:t>
            </a:r>
            <a:r>
              <a:rPr lang="en-GB" sz="2800" dirty="0">
                <a:solidFill>
                  <a:schemeClr val="tx1"/>
                </a:solidFill>
              </a:rPr>
              <a:t>; and, just as anciently the trumpet summoned all Israel to appear before the Lord </a:t>
            </a:r>
            <a:r>
              <a:rPr lang="en-GB" sz="2800" b="1" dirty="0">
                <a:solidFill>
                  <a:schemeClr val="tx1"/>
                </a:solidFill>
              </a:rPr>
              <a:t>[at Sinai</a:t>
            </a:r>
            <a:r>
              <a:rPr lang="en-GB" sz="2800" dirty="0">
                <a:solidFill>
                  <a:schemeClr val="tx1"/>
                </a:solidFill>
              </a:rPr>
              <a:t>]</a:t>
            </a:r>
            <a:r>
              <a:rPr lang="en-GB" sz="2800" b="1" dirty="0">
                <a:solidFill>
                  <a:schemeClr val="tx1"/>
                </a:solidFill>
              </a:rPr>
              <a:t>,</a:t>
            </a:r>
            <a:r>
              <a:rPr lang="en-GB" sz="2800" dirty="0">
                <a:solidFill>
                  <a:schemeClr val="tx1"/>
                </a:solidFill>
              </a:rPr>
              <a:t> </a:t>
            </a:r>
            <a:r>
              <a:rPr lang="en-GB" sz="2800" b="1" dirty="0">
                <a:solidFill>
                  <a:srgbClr val="FFC000"/>
                </a:solidFill>
              </a:rPr>
              <a:t>so every child of God sleeping in the earth will answer the trumpet call and come forth to meet his Lord</a:t>
            </a:r>
            <a:r>
              <a:rPr lang="en-GB" sz="2800" dirty="0">
                <a:solidFill>
                  <a:schemeClr val="tx1"/>
                </a:solidFill>
              </a:rPr>
              <a:t>….</a:t>
            </a:r>
            <a:r>
              <a:rPr lang="en-GB" sz="2800" b="1" dirty="0">
                <a:solidFill>
                  <a:schemeClr val="tx1"/>
                </a:solidFill>
              </a:rPr>
              <a:t>The whole earth will resound with the tread of the innumerable company of the redeemed, </a:t>
            </a:r>
            <a:r>
              <a:rPr lang="en-GB" sz="2800" b="1" dirty="0">
                <a:solidFill>
                  <a:srgbClr val="FFC000"/>
                </a:solidFill>
              </a:rPr>
              <a:t>as the living and the resurrected saints gather to meet their Lord</a:t>
            </a:r>
            <a:r>
              <a:rPr lang="en-GB" sz="2800" b="1" dirty="0">
                <a:solidFill>
                  <a:schemeClr val="tx1"/>
                </a:solidFill>
              </a:rPr>
              <a:t> in answer to the summons of the last trumpet call that will be given on this sin cursed earth</a:t>
            </a:r>
            <a:r>
              <a:rPr lang="en-GB" sz="2800" dirty="0">
                <a:solidFill>
                  <a:schemeClr val="tx1"/>
                </a:solidFill>
              </a:rPr>
              <a:t>.  Then all the discordant notes will forever cease, and the redeemed will hear the Saviour say, “Come, ye blessed of My Father, inherit the kingdom prepared for you from the foundation of the world.” </a:t>
            </a:r>
            <a:r>
              <a:rPr lang="en-GB" sz="2800" b="1" dirty="0">
                <a:solidFill>
                  <a:schemeClr val="tx1"/>
                </a:solidFill>
              </a:rPr>
              <a:t>The Cross &amp; Its Shadow pg. 207.1</a:t>
            </a:r>
            <a:endParaRPr lang="en-GB" sz="2800" dirty="0">
              <a:solidFill>
                <a:schemeClr val="tx1"/>
              </a:solidFill>
            </a:endParaRP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472454347"/>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edge">
                                      <p:cBhvr>
                                        <p:cTn id="7" dur="20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DA1F509-157E-F13B-D936-4C1A2E445BEA}"/>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7F3BA6B2-36D6-17E6-DBFA-0ACE6DAAD3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6D51DBAB-6079-BF67-2F74-81C3EA5BDA1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BB9352A7-16D9-E8A8-E4BF-C99A174236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86E31F90-A054-D9C5-1D23-4787130F5A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A3C694B0-2DC8-67D9-2E56-D9AE6FE53816}"/>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B764A356-B69B-5C59-2BB6-8DA984C81D9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004BB8CC-598C-CA38-4368-533C00D0C76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6627114A-FC16-4524-9FA5-5691468B6D5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CD5C123E-23E2-D036-974A-433DF471D8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379B5E21-0349-9898-B335-CD7D079360B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817216DD-B4AA-882C-8F4F-F36DF181F72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E92FFB2D-7BB1-03CA-9AB0-EC9CB935B09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E65B2441-FF26-4202-28C9-8B7378370F8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EA9BC9F5-62AE-0C45-340E-3A2EB8622AC1}"/>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RIGHTEOUS</a:t>
            </a:r>
          </a:p>
        </p:txBody>
      </p:sp>
      <p:sp>
        <p:nvSpPr>
          <p:cNvPr id="4" name="Text Placeholder 3">
            <a:extLst>
              <a:ext uri="{FF2B5EF4-FFF2-40B4-BE49-F238E27FC236}">
                <a16:creationId xmlns:a16="http://schemas.microsoft.com/office/drawing/2014/main" id="{44C83124-7988-A7FC-583C-BCCAE050CAE6}"/>
              </a:ext>
            </a:extLst>
          </p:cNvPr>
          <p:cNvSpPr>
            <a:spLocks noGrp="1"/>
          </p:cNvSpPr>
          <p:nvPr>
            <p:ph type="body" sz="half" idx="2"/>
          </p:nvPr>
        </p:nvSpPr>
        <p:spPr>
          <a:xfrm>
            <a:off x="174891" y="818147"/>
            <a:ext cx="7874235" cy="5996131"/>
          </a:xfrm>
        </p:spPr>
        <p:txBody>
          <a:bodyPr vert="horz" lIns="91440" tIns="45720" rIns="91440" bIns="45720" rtlCol="0" anchor="t">
            <a:normAutofit fontScale="92500" lnSpcReduction="10000"/>
          </a:bodyPr>
          <a:lstStyle/>
          <a:p>
            <a:pPr marL="285750" indent="-285750">
              <a:buFont typeface="Arial" panose="020B0604020202020204" pitchFamily="34" charset="0"/>
              <a:buChar char="•"/>
            </a:pPr>
            <a:r>
              <a:rPr lang="en-GB" sz="2800" b="1" dirty="0">
                <a:solidFill>
                  <a:schemeClr val="tx1"/>
                </a:solidFill>
              </a:rPr>
              <a:t>The dead in Christ</a:t>
            </a:r>
            <a:r>
              <a:rPr lang="en-GB" sz="2800" dirty="0">
                <a:solidFill>
                  <a:schemeClr val="tx1"/>
                </a:solidFill>
              </a:rPr>
              <a:t>, from Adam down to the last repentant sinner who accepts Christ, </a:t>
            </a:r>
            <a:r>
              <a:rPr lang="en-GB" sz="2800" b="1" dirty="0">
                <a:solidFill>
                  <a:schemeClr val="tx1"/>
                </a:solidFill>
              </a:rPr>
              <a:t>who faithfully dies in the faith</a:t>
            </a:r>
            <a:r>
              <a:rPr lang="en-GB" sz="2800" dirty="0">
                <a:solidFill>
                  <a:schemeClr val="tx1"/>
                </a:solidFill>
              </a:rPr>
              <a:t>, shall be resurrected in their glorified bodies. This is known as the </a:t>
            </a:r>
            <a:r>
              <a:rPr lang="en-GB" sz="2800" dirty="0">
                <a:solidFill>
                  <a:srgbClr val="FFC000"/>
                </a:solidFill>
              </a:rPr>
              <a:t>‘</a:t>
            </a:r>
            <a:r>
              <a:rPr lang="en-GB" sz="2800" b="1" dirty="0">
                <a:solidFill>
                  <a:srgbClr val="FFC000"/>
                </a:solidFill>
              </a:rPr>
              <a:t>resurrection of the just/life’ </a:t>
            </a:r>
            <a:r>
              <a:rPr lang="en-GB" sz="2800" dirty="0">
                <a:solidFill>
                  <a:srgbClr val="FFC000"/>
                </a:solidFill>
              </a:rPr>
              <a:t>or </a:t>
            </a:r>
            <a:r>
              <a:rPr lang="en-GB" sz="2800" b="1" dirty="0">
                <a:solidFill>
                  <a:srgbClr val="FFC000"/>
                </a:solidFill>
              </a:rPr>
              <a:t>’ the first resurrection.’</a:t>
            </a:r>
            <a:endParaRPr lang="en-GB" sz="2800" dirty="0">
              <a:solidFill>
                <a:srgbClr val="FFC000"/>
              </a:solidFill>
            </a:endParaRPr>
          </a:p>
          <a:p>
            <a:pPr marL="285750" indent="-285750">
              <a:buFont typeface="Arial" panose="020B0604020202020204" pitchFamily="34" charset="0"/>
              <a:buChar char="•"/>
            </a:pPr>
            <a:r>
              <a:rPr lang="en-GB" sz="2800" dirty="0">
                <a:solidFill>
                  <a:schemeClr val="tx1"/>
                </a:solidFill>
              </a:rPr>
              <a:t>After this, those of us who by God’s grace, have received the </a:t>
            </a:r>
            <a:r>
              <a:rPr lang="en-GB" sz="2800" b="1" dirty="0">
                <a:solidFill>
                  <a:srgbClr val="FFC000"/>
                </a:solidFill>
              </a:rPr>
              <a:t>Seal of the living God</a:t>
            </a:r>
            <a:r>
              <a:rPr lang="en-GB" sz="2800" dirty="0">
                <a:solidFill>
                  <a:schemeClr val="tx1"/>
                </a:solidFill>
              </a:rPr>
              <a:t>, and have been protected </a:t>
            </a:r>
            <a:r>
              <a:rPr lang="en-GB" sz="2800" b="1" dirty="0">
                <a:solidFill>
                  <a:srgbClr val="FFC000"/>
                </a:solidFill>
              </a:rPr>
              <a:t>through</a:t>
            </a:r>
            <a:r>
              <a:rPr lang="en-GB" sz="2800" dirty="0">
                <a:solidFill>
                  <a:srgbClr val="FFC000"/>
                </a:solidFill>
              </a:rPr>
              <a:t> </a:t>
            </a:r>
            <a:r>
              <a:rPr lang="en-GB" sz="2800" b="1" dirty="0">
                <a:solidFill>
                  <a:srgbClr val="FFC000"/>
                </a:solidFill>
              </a:rPr>
              <a:t>the Great Tribulation</a:t>
            </a:r>
            <a:r>
              <a:rPr lang="en-GB" sz="2800" dirty="0">
                <a:solidFill>
                  <a:schemeClr val="tx1"/>
                </a:solidFill>
              </a:rPr>
              <a:t>, when </a:t>
            </a:r>
            <a:r>
              <a:rPr lang="en-GB" sz="2800" b="1" dirty="0">
                <a:solidFill>
                  <a:schemeClr val="tx1"/>
                </a:solidFill>
              </a:rPr>
              <a:t>the four winds </a:t>
            </a:r>
            <a:r>
              <a:rPr lang="en-GB" sz="2800" dirty="0">
                <a:solidFill>
                  <a:schemeClr val="tx1"/>
                </a:solidFill>
              </a:rPr>
              <a:t>have been released, shall receive our glorified bodies. </a:t>
            </a:r>
          </a:p>
          <a:p>
            <a:pPr marL="285750" indent="-285750">
              <a:buFont typeface="Arial" panose="020B0604020202020204" pitchFamily="34" charset="0"/>
              <a:buChar char="•"/>
            </a:pPr>
            <a:r>
              <a:rPr lang="en-GB" sz="2800" dirty="0">
                <a:solidFill>
                  <a:schemeClr val="tx1"/>
                </a:solidFill>
              </a:rPr>
              <a:t>This transformation, from the mortal to immortal bodies shall take place in a moment, in the </a:t>
            </a:r>
            <a:r>
              <a:rPr lang="en-GB" sz="2800" b="1" dirty="0">
                <a:solidFill>
                  <a:schemeClr val="tx1"/>
                </a:solidFill>
              </a:rPr>
              <a:t>“</a:t>
            </a:r>
            <a:r>
              <a:rPr lang="en-GB" sz="2800" b="1" dirty="0">
                <a:solidFill>
                  <a:srgbClr val="FFC000"/>
                </a:solidFill>
              </a:rPr>
              <a:t>twinkling of an eye</a:t>
            </a:r>
            <a:r>
              <a:rPr lang="en-GB" sz="2800" b="1" dirty="0">
                <a:solidFill>
                  <a:schemeClr val="tx1"/>
                </a:solidFill>
              </a:rPr>
              <a:t>.” </a:t>
            </a:r>
            <a:r>
              <a:rPr lang="en-GB" sz="2800" dirty="0">
                <a:solidFill>
                  <a:schemeClr val="tx1"/>
                </a:solidFill>
              </a:rPr>
              <a:t>Then we shall be gathered by the angels and taken up to meet Christ in the air.</a:t>
            </a:r>
          </a:p>
          <a:p>
            <a:pPr marL="285750" indent="-285750">
              <a:buFont typeface="Arial" panose="020B0604020202020204" pitchFamily="34" charset="0"/>
              <a:buChar char="•"/>
            </a:pPr>
            <a:r>
              <a:rPr lang="en-GB" sz="2800" b="1" dirty="0">
                <a:solidFill>
                  <a:srgbClr val="FFC000"/>
                </a:solidFill>
              </a:rPr>
              <a:t>CHRIST SHALL NOT TOUCH THE EARTH AT THE SECOND COMING!-</a:t>
            </a:r>
            <a:r>
              <a:rPr lang="en-GB" sz="2800" dirty="0">
                <a:solidFill>
                  <a:schemeClr val="tx1"/>
                </a:solidFill>
              </a:rPr>
              <a:t>Matthew 24:24</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3596717937"/>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randombar(horizontal)">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 calcmode="lin" valueType="num">
                                      <p:cBhvr additive="base">
                                        <p:cTn id="12" dur="500"/>
                                        <p:tgtEl>
                                          <p:spTgt spid="4">
                                            <p:txEl>
                                              <p:pRg st="1" end="1"/>
                                            </p:txEl>
                                          </p:spTgt>
                                        </p:tgtEl>
                                        <p:attrNameLst>
                                          <p:attrName>ppt_y</p:attrName>
                                        </p:attrNameLst>
                                      </p:cBhvr>
                                      <p:tavLst>
                                        <p:tav tm="0">
                                          <p:val>
                                            <p:strVal val="#ppt_y+#ppt_h*1.125000"/>
                                          </p:val>
                                        </p:tav>
                                        <p:tav tm="100000">
                                          <p:val>
                                            <p:strVal val="#ppt_y"/>
                                          </p:val>
                                        </p:tav>
                                      </p:tavLst>
                                    </p:anim>
                                    <p:animEffect transition="in" filter="wipe(up)">
                                      <p:cBhvr>
                                        <p:cTn id="13" dur="500"/>
                                        <p:tgtEl>
                                          <p:spTgt spid="4">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4" fill="hold" nodeType="clickEffect">
                                  <p:stCondLst>
                                    <p:cond delay="0"/>
                                  </p:stCondLst>
                                  <p:childTnLst>
                                    <p:set>
                                      <p:cBhvr>
                                        <p:cTn id="17" dur="1" fill="hold">
                                          <p:stCondLst>
                                            <p:cond delay="0"/>
                                          </p:stCondLst>
                                        </p:cTn>
                                        <p:tgtEl>
                                          <p:spTgt spid="4">
                                            <p:txEl>
                                              <p:pRg st="2" end="2"/>
                                            </p:txEl>
                                          </p:spTgt>
                                        </p:tgtEl>
                                        <p:attrNameLst>
                                          <p:attrName>style.visibility</p:attrName>
                                        </p:attrNameLst>
                                      </p:cBhvr>
                                      <p:to>
                                        <p:strVal val="visible"/>
                                      </p:to>
                                    </p:set>
                                    <p:anim calcmode="lin" valueType="num">
                                      <p:cBhvr additive="base">
                                        <p:cTn id="18" dur="500"/>
                                        <p:tgtEl>
                                          <p:spTgt spid="4">
                                            <p:txEl>
                                              <p:pRg st="2" end="2"/>
                                            </p:txEl>
                                          </p:spTgt>
                                        </p:tgtEl>
                                        <p:attrNameLst>
                                          <p:attrName>ppt_y</p:attrName>
                                        </p:attrNameLst>
                                      </p:cBhvr>
                                      <p:tavLst>
                                        <p:tav tm="0">
                                          <p:val>
                                            <p:strVal val="#ppt_y+#ppt_h*1.125000"/>
                                          </p:val>
                                        </p:tav>
                                        <p:tav tm="100000">
                                          <p:val>
                                            <p:strVal val="#ppt_y"/>
                                          </p:val>
                                        </p:tav>
                                      </p:tavLst>
                                    </p:anim>
                                    <p:animEffect transition="in" filter="wipe(up)">
                                      <p:cBhvr>
                                        <p:cTn id="19" dur="500"/>
                                        <p:tgtEl>
                                          <p:spTgt spid="4">
                                            <p:txEl>
                                              <p:pRg st="2" end="2"/>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5" presetClass="entr" presetSubtype="10" fill="hold" nodeType="clickEffect">
                                  <p:stCondLst>
                                    <p:cond delay="0"/>
                                  </p:stCondLst>
                                  <p:childTnLst>
                                    <p:set>
                                      <p:cBhvr>
                                        <p:cTn id="23" dur="1" fill="hold">
                                          <p:stCondLst>
                                            <p:cond delay="0"/>
                                          </p:stCondLst>
                                        </p:cTn>
                                        <p:tgtEl>
                                          <p:spTgt spid="4">
                                            <p:txEl>
                                              <p:pRg st="3" end="3"/>
                                            </p:txEl>
                                          </p:spTgt>
                                        </p:tgtEl>
                                        <p:attrNameLst>
                                          <p:attrName>style.visibility</p:attrName>
                                        </p:attrNameLst>
                                      </p:cBhvr>
                                      <p:to>
                                        <p:strVal val="visible"/>
                                      </p:to>
                                    </p:set>
                                    <p:animEffect transition="in" filter="checkerboard(across)">
                                      <p:cBhvr>
                                        <p:cTn id="24" dur="500"/>
                                        <p:tgtEl>
                                          <p:spTgt spid="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1D1A73B-5E15-54C5-4F30-00092F70864D}"/>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D9F7C0D6-C23F-3525-3463-7CDDB64312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D2A2618A-0A79-4939-5241-A1C422E7714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CD609AC3-BABC-1153-0F16-B848E869470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359BEEBE-9221-4AE7-792C-95561D50E0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D2CE57A4-B5A2-0B08-BB0C-02DA2E1A8734}"/>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2DD3573D-E94E-8858-2149-68103AB744B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BF02B2AB-B397-0B42-8849-B8B366CE17C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DAAE650B-E14F-CF6B-A8B9-68D55D3287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65157B7C-8642-03E6-7A99-00071517F0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3E8FB364-C0E2-B164-5EF8-4227916361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12208F8A-80F9-D4EB-8B55-9FE27FDBE4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999EDDF2-0FD7-A756-03A4-06F3CB88E53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D9E068E4-0903-317E-D345-045C77ECA4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027B8979-5429-3284-69FF-3C68CDE79F7D}"/>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RIGHTEOUS</a:t>
            </a:r>
          </a:p>
        </p:txBody>
      </p:sp>
      <p:sp>
        <p:nvSpPr>
          <p:cNvPr id="4" name="Text Placeholder 3">
            <a:extLst>
              <a:ext uri="{FF2B5EF4-FFF2-40B4-BE49-F238E27FC236}">
                <a16:creationId xmlns:a16="http://schemas.microsoft.com/office/drawing/2014/main" id="{850E78D9-6CE7-E9DF-DEDB-1AB756723CA2}"/>
              </a:ext>
            </a:extLst>
          </p:cNvPr>
          <p:cNvSpPr>
            <a:spLocks noGrp="1"/>
          </p:cNvSpPr>
          <p:nvPr>
            <p:ph type="body" sz="half" idx="2"/>
          </p:nvPr>
        </p:nvSpPr>
        <p:spPr>
          <a:xfrm>
            <a:off x="174891" y="1443789"/>
            <a:ext cx="7874235" cy="5370489"/>
          </a:xfrm>
        </p:spPr>
        <p:txBody>
          <a:bodyPr vert="horz" lIns="91440" tIns="45720" rIns="91440" bIns="45720" rtlCol="0" anchor="t">
            <a:normAutofit/>
          </a:bodyPr>
          <a:lstStyle/>
          <a:p>
            <a:pPr marL="285750" indent="-285750">
              <a:buFont typeface="Arial" panose="020B0604020202020204" pitchFamily="34" charset="0"/>
              <a:buChar char="•"/>
            </a:pPr>
            <a:r>
              <a:rPr lang="en-GB" sz="2800" b="1" dirty="0">
                <a:solidFill>
                  <a:schemeClr val="tx1"/>
                </a:solidFill>
              </a:rPr>
              <a:t>Luke 14:12-14; John 5:28-29</a:t>
            </a:r>
          </a:p>
          <a:p>
            <a:pPr marL="285750" indent="-285750">
              <a:buFont typeface="Arial" panose="020B0604020202020204" pitchFamily="34" charset="0"/>
              <a:buChar char="•"/>
            </a:pPr>
            <a:r>
              <a:rPr lang="en-GB" sz="2800" b="1" dirty="0">
                <a:solidFill>
                  <a:schemeClr val="tx1"/>
                </a:solidFill>
              </a:rPr>
              <a:t>Revelation 20:6</a:t>
            </a:r>
          </a:p>
          <a:p>
            <a:pPr marL="285750" indent="-285750">
              <a:buFont typeface="Arial" panose="020B0604020202020204" pitchFamily="34" charset="0"/>
              <a:buChar char="•"/>
            </a:pPr>
            <a:r>
              <a:rPr lang="en-GB" sz="2800" b="1" dirty="0">
                <a:solidFill>
                  <a:schemeClr val="tx1"/>
                </a:solidFill>
              </a:rPr>
              <a:t>1 Thessalonians 4:16-17</a:t>
            </a:r>
          </a:p>
          <a:p>
            <a:pPr marL="285750" indent="-285750">
              <a:buFont typeface="Arial" panose="020B0604020202020204" pitchFamily="34" charset="0"/>
              <a:buChar char="•"/>
            </a:pPr>
            <a:r>
              <a:rPr lang="en-GB" sz="2800" b="1" dirty="0">
                <a:solidFill>
                  <a:schemeClr val="tx1"/>
                </a:solidFill>
              </a:rPr>
              <a:t>1 Corinthians 15:52-53</a:t>
            </a:r>
          </a:p>
          <a:p>
            <a:pPr marL="285750" indent="-285750">
              <a:buFont typeface="Arial" panose="020B0604020202020204" pitchFamily="34" charset="0"/>
              <a:buChar char="•"/>
            </a:pPr>
            <a:r>
              <a:rPr lang="en-GB" sz="2800" b="1" dirty="0">
                <a:solidFill>
                  <a:schemeClr val="tx1"/>
                </a:solidFill>
              </a:rPr>
              <a:t>Philippians 3:20-21</a:t>
            </a:r>
          </a:p>
          <a:p>
            <a:pPr marL="285750" indent="-285750">
              <a:buFont typeface="Arial" panose="020B0604020202020204" pitchFamily="34" charset="0"/>
              <a:buChar char="•"/>
            </a:pPr>
            <a:r>
              <a:rPr lang="en-GB" sz="2800" b="1" dirty="0">
                <a:solidFill>
                  <a:schemeClr val="tx1"/>
                </a:solidFill>
              </a:rPr>
              <a:t>1 John 3:2-3</a:t>
            </a:r>
          </a:p>
          <a:p>
            <a:pPr marL="285750" indent="-285750">
              <a:buFont typeface="Arial" panose="020B0604020202020204" pitchFamily="34" charset="0"/>
              <a:buChar char="•"/>
            </a:pPr>
            <a:r>
              <a:rPr lang="en-GB" sz="2800" b="1" dirty="0">
                <a:solidFill>
                  <a:schemeClr val="tx1"/>
                </a:solidFill>
              </a:rPr>
              <a:t>Isaiah 26:19</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3001153260"/>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heel(1)">
                                      <p:cBhvr>
                                        <p:cTn id="7" dur="2000"/>
                                        <p:tgtEl>
                                          <p:spTgt spid="4">
                                            <p:txEl>
                                              <p:pRg st="0" end="0"/>
                                            </p:txEl>
                                          </p:spTgt>
                                        </p:tgtEl>
                                      </p:cBhvr>
                                    </p:animEffect>
                                  </p:childTnLst>
                                </p:cTn>
                              </p:par>
                              <p:par>
                                <p:cTn id="8" presetID="21" presetClass="entr" presetSubtype="1" fill="hold"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wheel(1)">
                                      <p:cBhvr>
                                        <p:cTn id="10" dur="2000"/>
                                        <p:tgtEl>
                                          <p:spTgt spid="4">
                                            <p:txEl>
                                              <p:pRg st="1" end="1"/>
                                            </p:txEl>
                                          </p:spTgt>
                                        </p:tgtEl>
                                      </p:cBhvr>
                                    </p:animEffect>
                                  </p:childTnLst>
                                </p:cTn>
                              </p:par>
                              <p:par>
                                <p:cTn id="11" presetID="21" presetClass="entr" presetSubtype="1" fill="hold"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wheel(1)">
                                      <p:cBhvr>
                                        <p:cTn id="13" dur="2000"/>
                                        <p:tgtEl>
                                          <p:spTgt spid="4">
                                            <p:txEl>
                                              <p:pRg st="2" end="2"/>
                                            </p:txEl>
                                          </p:spTgt>
                                        </p:tgtEl>
                                      </p:cBhvr>
                                    </p:animEffect>
                                  </p:childTnLst>
                                </p:cTn>
                              </p:par>
                              <p:par>
                                <p:cTn id="14" presetID="21" presetClass="entr" presetSubtype="1" fill="hold"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wheel(1)">
                                      <p:cBhvr>
                                        <p:cTn id="16" dur="2000"/>
                                        <p:tgtEl>
                                          <p:spTgt spid="4">
                                            <p:txEl>
                                              <p:pRg st="3" end="3"/>
                                            </p:txEl>
                                          </p:spTgt>
                                        </p:tgtEl>
                                      </p:cBhvr>
                                    </p:animEffect>
                                  </p:childTnLst>
                                </p:cTn>
                              </p:par>
                              <p:par>
                                <p:cTn id="17" presetID="21" presetClass="entr" presetSubtype="1" fill="hold" nodeType="with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animEffect transition="in" filter="wheel(1)">
                                      <p:cBhvr>
                                        <p:cTn id="19" dur="2000"/>
                                        <p:tgtEl>
                                          <p:spTgt spid="4">
                                            <p:txEl>
                                              <p:pRg st="4" end="4"/>
                                            </p:txEl>
                                          </p:spTgt>
                                        </p:tgtEl>
                                      </p:cBhvr>
                                    </p:animEffect>
                                  </p:childTnLst>
                                </p:cTn>
                              </p:par>
                              <p:par>
                                <p:cTn id="20" presetID="21" presetClass="entr" presetSubtype="1" fill="hold" nodeType="withEffect">
                                  <p:stCondLst>
                                    <p:cond delay="0"/>
                                  </p:stCondLst>
                                  <p:childTnLst>
                                    <p:set>
                                      <p:cBhvr>
                                        <p:cTn id="21" dur="1" fill="hold">
                                          <p:stCondLst>
                                            <p:cond delay="0"/>
                                          </p:stCondLst>
                                        </p:cTn>
                                        <p:tgtEl>
                                          <p:spTgt spid="4">
                                            <p:txEl>
                                              <p:pRg st="5" end="5"/>
                                            </p:txEl>
                                          </p:spTgt>
                                        </p:tgtEl>
                                        <p:attrNameLst>
                                          <p:attrName>style.visibility</p:attrName>
                                        </p:attrNameLst>
                                      </p:cBhvr>
                                      <p:to>
                                        <p:strVal val="visible"/>
                                      </p:to>
                                    </p:set>
                                    <p:animEffect transition="in" filter="wheel(1)">
                                      <p:cBhvr>
                                        <p:cTn id="22" dur="2000"/>
                                        <p:tgtEl>
                                          <p:spTgt spid="4">
                                            <p:txEl>
                                              <p:pRg st="5" end="5"/>
                                            </p:txEl>
                                          </p:spTgt>
                                        </p:tgtEl>
                                      </p:cBhvr>
                                    </p:animEffect>
                                  </p:childTnLst>
                                </p:cTn>
                              </p:par>
                              <p:par>
                                <p:cTn id="23" presetID="21" presetClass="entr" presetSubtype="1" fill="hold" nodeType="withEffect">
                                  <p:stCondLst>
                                    <p:cond delay="0"/>
                                  </p:stCondLst>
                                  <p:childTnLst>
                                    <p:set>
                                      <p:cBhvr>
                                        <p:cTn id="24" dur="1" fill="hold">
                                          <p:stCondLst>
                                            <p:cond delay="0"/>
                                          </p:stCondLst>
                                        </p:cTn>
                                        <p:tgtEl>
                                          <p:spTgt spid="4">
                                            <p:txEl>
                                              <p:pRg st="6" end="6"/>
                                            </p:txEl>
                                          </p:spTgt>
                                        </p:tgtEl>
                                        <p:attrNameLst>
                                          <p:attrName>style.visibility</p:attrName>
                                        </p:attrNameLst>
                                      </p:cBhvr>
                                      <p:to>
                                        <p:strVal val="visible"/>
                                      </p:to>
                                    </p:set>
                                    <p:animEffect transition="in" filter="wheel(1)">
                                      <p:cBhvr>
                                        <p:cTn id="25" dur="2000"/>
                                        <p:tgtEl>
                                          <p:spTgt spid="4">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FEF4122-DD89-FDF1-73E0-77D7D3CCA96E}"/>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3D027FC4-1A4D-C378-CC67-54BCE2D072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17392B81-8BD3-1349-C124-ED543589C4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9AEEE858-2D1B-FD01-9BF2-61E8FFB05C8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E326B5BF-C58C-5BC8-6037-F144A1F7CA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E6BD8A79-9760-75BB-82BD-A59A06B2F0E9}"/>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E5188351-5EA0-B05A-6AF3-D72679B5213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1EC1D188-4C56-027D-B530-CE9B278027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DAFF395C-AAC9-7AFB-D0EF-9DB1545D01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8A06A07A-CF5A-D65D-7F22-FCAE5D4981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A438CD48-B286-D456-97A0-FFDB9421D49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1BAB4729-A1F4-5BD5-CE7C-444CDACD9F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C1EC428B-6531-AE8E-1B44-9249C9070E7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5383BBF6-2C36-357C-FBDF-CFE91C6540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B059F0D2-0E50-482A-2D8A-6090915533E7}"/>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RIGHTEOUS</a:t>
            </a:r>
          </a:p>
        </p:txBody>
      </p:sp>
      <p:sp>
        <p:nvSpPr>
          <p:cNvPr id="4" name="Text Placeholder 3">
            <a:extLst>
              <a:ext uri="{FF2B5EF4-FFF2-40B4-BE49-F238E27FC236}">
                <a16:creationId xmlns:a16="http://schemas.microsoft.com/office/drawing/2014/main" id="{D1D3096B-336D-A464-7173-B7571C194A23}"/>
              </a:ext>
            </a:extLst>
          </p:cNvPr>
          <p:cNvSpPr>
            <a:spLocks noGrp="1"/>
          </p:cNvSpPr>
          <p:nvPr>
            <p:ph type="body" sz="half" idx="2"/>
          </p:nvPr>
        </p:nvSpPr>
        <p:spPr>
          <a:xfrm>
            <a:off x="174891" y="907045"/>
            <a:ext cx="7874235" cy="5907233"/>
          </a:xfrm>
        </p:spPr>
        <p:txBody>
          <a:bodyPr vert="horz" lIns="91440" tIns="45720" rIns="91440" bIns="45720" rtlCol="0" anchor="t">
            <a:normAutofit fontScale="77500" lnSpcReduction="20000"/>
          </a:bodyPr>
          <a:lstStyle/>
          <a:p>
            <a:pPr marL="285750" indent="-285750">
              <a:buFont typeface="Arial" panose="020B0604020202020204" pitchFamily="34" charset="0"/>
              <a:buChar char="•"/>
            </a:pPr>
            <a:r>
              <a:rPr lang="en-GB" sz="3200" b="1" dirty="0">
                <a:solidFill>
                  <a:schemeClr val="tx1"/>
                </a:solidFill>
              </a:rPr>
              <a:t>The King of kings descends upon the cloud, wrapped in flaming fire</a:t>
            </a:r>
            <a:r>
              <a:rPr lang="en-GB" sz="3200" dirty="0">
                <a:solidFill>
                  <a:schemeClr val="tx1"/>
                </a:solidFill>
              </a:rPr>
              <a:t>. The heavens are rolled together as a scroll, the earth trembles before Him, and every mountain and island is moved out of its place. </a:t>
            </a:r>
          </a:p>
          <a:p>
            <a:pPr marL="285750" indent="-285750">
              <a:buFont typeface="Arial" panose="020B0604020202020204" pitchFamily="34" charset="0"/>
              <a:buChar char="•"/>
            </a:pPr>
            <a:r>
              <a:rPr lang="en-GB" sz="3200" dirty="0">
                <a:solidFill>
                  <a:schemeClr val="tx1"/>
                </a:solidFill>
              </a:rPr>
              <a:t>Amid the reeling of the earth, the flash of lightning, and the roar of thunder, </a:t>
            </a:r>
            <a:r>
              <a:rPr lang="en-GB" sz="3200" b="1" dirty="0">
                <a:solidFill>
                  <a:srgbClr val="FFC000"/>
                </a:solidFill>
              </a:rPr>
              <a:t>the voice of the Son of God calls forth the sleeping saints</a:t>
            </a:r>
            <a:r>
              <a:rPr lang="en-GB" sz="3200" b="1" dirty="0">
                <a:solidFill>
                  <a:schemeClr val="tx1"/>
                </a:solidFill>
              </a:rPr>
              <a:t>.</a:t>
            </a:r>
            <a:r>
              <a:rPr lang="en-GB" sz="3200" dirty="0">
                <a:solidFill>
                  <a:schemeClr val="tx1"/>
                </a:solidFill>
              </a:rPr>
              <a:t> He looks upon the graves of the righteous, then, raising His hands to heaven, He cries: </a:t>
            </a:r>
            <a:r>
              <a:rPr lang="en-GB" sz="3200" b="1" dirty="0">
                <a:solidFill>
                  <a:schemeClr val="tx1"/>
                </a:solidFill>
              </a:rPr>
              <a:t>“</a:t>
            </a:r>
            <a:r>
              <a:rPr lang="en-GB" sz="3200" b="1" dirty="0">
                <a:solidFill>
                  <a:srgbClr val="FFC000"/>
                </a:solidFill>
              </a:rPr>
              <a:t>Awake, awake, awake, ye that sleep in the dust, and arise</a:t>
            </a:r>
            <a:r>
              <a:rPr lang="en-GB" sz="3200" b="1" dirty="0">
                <a:solidFill>
                  <a:schemeClr val="tx1"/>
                </a:solidFill>
              </a:rPr>
              <a:t>!” </a:t>
            </a:r>
            <a:r>
              <a:rPr lang="en-GB" sz="3200" dirty="0">
                <a:solidFill>
                  <a:schemeClr val="tx1"/>
                </a:solidFill>
              </a:rPr>
              <a:t>Throughout the length and breadth of the earth </a:t>
            </a:r>
            <a:r>
              <a:rPr lang="en-GB" sz="3200" b="1" dirty="0">
                <a:solidFill>
                  <a:srgbClr val="FFC000"/>
                </a:solidFill>
              </a:rPr>
              <a:t>the dead shall hear that voice</a:t>
            </a:r>
            <a:r>
              <a:rPr lang="en-GB" sz="3200" dirty="0">
                <a:solidFill>
                  <a:srgbClr val="FFC000"/>
                </a:solidFill>
              </a:rPr>
              <a:t>, and </a:t>
            </a:r>
            <a:r>
              <a:rPr lang="en-GB" sz="3200" b="1" dirty="0">
                <a:solidFill>
                  <a:srgbClr val="FFC000"/>
                </a:solidFill>
              </a:rPr>
              <a:t>they that hear shall live</a:t>
            </a:r>
            <a:r>
              <a:rPr lang="en-GB" sz="3200" dirty="0">
                <a:solidFill>
                  <a:schemeClr val="tx1"/>
                </a:solidFill>
              </a:rPr>
              <a:t>. And the whole earth shall ring with the tread of the exceeding great army of every nation, kindred, tongue, and people. From the prison house of death they come, </a:t>
            </a:r>
            <a:r>
              <a:rPr lang="en-GB" sz="3200" b="1" dirty="0">
                <a:solidFill>
                  <a:schemeClr val="tx1"/>
                </a:solidFill>
              </a:rPr>
              <a:t>clothed with immortal glory</a:t>
            </a:r>
            <a:r>
              <a:rPr lang="en-GB" sz="3200" dirty="0">
                <a:solidFill>
                  <a:schemeClr val="tx1"/>
                </a:solidFill>
              </a:rPr>
              <a:t>, crying: “O death, where is thy sting? O grave, where is thy victory?” </a:t>
            </a:r>
            <a:r>
              <a:rPr lang="en-GB" sz="3200" b="1" dirty="0">
                <a:solidFill>
                  <a:schemeClr val="tx1"/>
                </a:solidFill>
              </a:rPr>
              <a:t>1 Corinthians 15:55</a:t>
            </a:r>
            <a:r>
              <a:rPr lang="en-GB" sz="3200" dirty="0">
                <a:solidFill>
                  <a:schemeClr val="tx1"/>
                </a:solidFill>
              </a:rPr>
              <a:t>. And the living righteous and the risen saints unite their voices in a long, glad shout of victory.</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257740436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edge">
                                      <p:cBhvr>
                                        <p:cTn id="7" dur="20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strips(downLeft)">
                                      <p:cBhvr>
                                        <p:cTn id="12"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76FE5F3-15AC-8935-17E9-BD30861FE1ED}"/>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138D624D-AD64-B21F-DB30-F8D9672C7F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97460370-F933-545B-AFF1-191BCE0AD24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DC9F1A31-62AC-B364-586B-6EBF7253E4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8A7FEA92-FDD3-1BB9-C4AD-077849EF69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8E6E7363-79BF-FE07-C5E2-0EEEC73F8A4A}"/>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C6412369-526B-97AB-5AE2-E8E02E56348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EE8E8EB9-60E0-FE63-BA7D-9949624FB7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424A7E5E-1821-F3D8-CF94-CABF249D205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D9669B43-80CB-2247-48FE-D5E3EC9EED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8BA5BCB7-4004-2C1A-3C54-7D9CAA36DAB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52245A67-8549-9318-F5F2-41D53832652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EC50780A-0F62-E58F-4993-0B0AF100FF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C9BB9B6F-1E3F-5FF5-5BAB-836C7BA09E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1582CFF9-0D51-7359-8B81-D6C8E95C1196}"/>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RIGHTEOUS</a:t>
            </a:r>
          </a:p>
        </p:txBody>
      </p:sp>
      <p:sp>
        <p:nvSpPr>
          <p:cNvPr id="4" name="Text Placeholder 3">
            <a:extLst>
              <a:ext uri="{FF2B5EF4-FFF2-40B4-BE49-F238E27FC236}">
                <a16:creationId xmlns:a16="http://schemas.microsoft.com/office/drawing/2014/main" id="{E5AF9DB0-E370-306B-5083-E51C455E6363}"/>
              </a:ext>
            </a:extLst>
          </p:cNvPr>
          <p:cNvSpPr>
            <a:spLocks noGrp="1"/>
          </p:cNvSpPr>
          <p:nvPr>
            <p:ph type="body" sz="half" idx="2"/>
          </p:nvPr>
        </p:nvSpPr>
        <p:spPr>
          <a:xfrm>
            <a:off x="174891" y="907045"/>
            <a:ext cx="7874235" cy="5907233"/>
          </a:xfrm>
        </p:spPr>
        <p:txBody>
          <a:bodyPr vert="horz" lIns="91440" tIns="45720" rIns="91440" bIns="45720" rtlCol="0" anchor="t">
            <a:normAutofit fontScale="77500" lnSpcReduction="20000"/>
          </a:bodyPr>
          <a:lstStyle/>
          <a:p>
            <a:pPr marL="285750" indent="-285750">
              <a:buFont typeface="Arial" panose="020B0604020202020204" pitchFamily="34" charset="0"/>
              <a:buChar char="•"/>
            </a:pPr>
            <a:r>
              <a:rPr lang="en-GB" sz="3400" b="1" dirty="0">
                <a:solidFill>
                  <a:srgbClr val="FFC000"/>
                </a:solidFill>
              </a:rPr>
              <a:t>All come forth from their graves the same in stature as when they entered the tomb.... But all arise with the freshness and vigour of eternal youth</a:t>
            </a:r>
            <a:r>
              <a:rPr lang="en-GB" sz="3400" dirty="0">
                <a:solidFill>
                  <a:schemeClr val="tx1"/>
                </a:solidFill>
              </a:rPr>
              <a:t>.... The mortal, corruptible form, devoid of comeliness, once polluted with sin, becomes </a:t>
            </a:r>
            <a:r>
              <a:rPr lang="en-GB" sz="3400" b="1" dirty="0">
                <a:solidFill>
                  <a:schemeClr val="tx1"/>
                </a:solidFill>
              </a:rPr>
              <a:t>perfect, beautiful, and immortal</a:t>
            </a:r>
            <a:r>
              <a:rPr lang="en-GB" sz="3400" dirty="0">
                <a:solidFill>
                  <a:schemeClr val="tx1"/>
                </a:solidFill>
              </a:rPr>
              <a:t>. </a:t>
            </a:r>
            <a:r>
              <a:rPr lang="en-GB" sz="3400" b="1" dirty="0">
                <a:solidFill>
                  <a:srgbClr val="FFC000"/>
                </a:solidFill>
              </a:rPr>
              <a:t>All blemishes and deformities are left in the grave</a:t>
            </a:r>
            <a:r>
              <a:rPr lang="en-GB" sz="3400" dirty="0">
                <a:solidFill>
                  <a:schemeClr val="tx1"/>
                </a:solidFill>
              </a:rPr>
              <a:t>.... The living righteous are changed “</a:t>
            </a:r>
            <a:r>
              <a:rPr lang="en-GB" sz="3400" b="1" dirty="0">
                <a:solidFill>
                  <a:schemeClr val="tx1"/>
                </a:solidFill>
              </a:rPr>
              <a:t>in a moment, in the twinkling of an eye</a:t>
            </a:r>
            <a:r>
              <a:rPr lang="en-GB" sz="3400" dirty="0">
                <a:solidFill>
                  <a:schemeClr val="tx1"/>
                </a:solidFill>
              </a:rPr>
              <a:t>.” At the voice of God, they were glorified; </a:t>
            </a:r>
            <a:r>
              <a:rPr lang="en-GB" sz="3400" b="1" dirty="0">
                <a:solidFill>
                  <a:schemeClr val="tx1"/>
                </a:solidFill>
              </a:rPr>
              <a:t>now they are made immortal and with the risen saints are caught up </a:t>
            </a:r>
            <a:r>
              <a:rPr lang="en-GB" sz="3400" b="1" dirty="0">
                <a:solidFill>
                  <a:srgbClr val="FFC000"/>
                </a:solidFill>
              </a:rPr>
              <a:t>to meet their Lord in the air</a:t>
            </a:r>
            <a:r>
              <a:rPr lang="en-GB" sz="3400" dirty="0">
                <a:solidFill>
                  <a:schemeClr val="tx1"/>
                </a:solidFill>
              </a:rPr>
              <a:t>. Angels “gather together his elect from the four winds, from one end of heaven to the other.” As the little infants come forth immortal from their dusty beds, they immediately wing their way to their mothers’ arms. Friends long separated by death are united, nevermore to part, and with songs of gladness ascend together to the City of God.</a:t>
            </a:r>
          </a:p>
          <a:p>
            <a:pPr marL="285750" indent="-285750">
              <a:buFont typeface="Arial" panose="020B0604020202020204" pitchFamily="34" charset="0"/>
              <a:buChar char="•"/>
            </a:pPr>
            <a:r>
              <a:rPr lang="en-GB" sz="3400" b="1" dirty="0">
                <a:solidFill>
                  <a:schemeClr val="tx1"/>
                </a:solidFill>
              </a:rPr>
              <a:t>Maranatha pg.299</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3603204010"/>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p:tgtEl>
                                          <p:spTgt spid="4">
                                            <p:txEl>
                                              <p:pRg st="0" end="0"/>
                                            </p:txEl>
                                          </p:spTgt>
                                        </p:tgtEl>
                                        <p:attrNameLst>
                                          <p:attrName>ppt_y</p:attrName>
                                        </p:attrNameLst>
                                      </p:cBhvr>
                                      <p:tavLst>
                                        <p:tav tm="0">
                                          <p:val>
                                            <p:strVal val="#ppt_y+#ppt_h*1.125000"/>
                                          </p:val>
                                        </p:tav>
                                        <p:tav tm="100000">
                                          <p:val>
                                            <p:strVal val="#ppt_y"/>
                                          </p:val>
                                        </p:tav>
                                      </p:tavLst>
                                    </p:anim>
                                    <p:animEffect transition="in" filter="wipe(up)">
                                      <p:cBhvr>
                                        <p:cTn id="8" dur="500"/>
                                        <p:tgtEl>
                                          <p:spTgt spid="4">
                                            <p:txEl>
                                              <p:pRg st="0" end="0"/>
                                            </p:txEl>
                                          </p:spTgt>
                                        </p:tgtEl>
                                      </p:cBhvr>
                                    </p:animEffect>
                                  </p:childTnLst>
                                </p:cTn>
                              </p:par>
                              <p:par>
                                <p:cTn id="9" presetID="12" presetClass="entr" presetSubtype="4" fill="hold" nodeType="with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anim calcmode="lin" valueType="num">
                                      <p:cBhvr additive="base">
                                        <p:cTn id="11" dur="500"/>
                                        <p:tgtEl>
                                          <p:spTgt spid="4">
                                            <p:txEl>
                                              <p:pRg st="1" end="1"/>
                                            </p:txEl>
                                          </p:spTgt>
                                        </p:tgtEl>
                                        <p:attrNameLst>
                                          <p:attrName>ppt_y</p:attrName>
                                        </p:attrNameLst>
                                      </p:cBhvr>
                                      <p:tavLst>
                                        <p:tav tm="0">
                                          <p:val>
                                            <p:strVal val="#ppt_y+#ppt_h*1.125000"/>
                                          </p:val>
                                        </p:tav>
                                        <p:tav tm="100000">
                                          <p:val>
                                            <p:strVal val="#ppt_y"/>
                                          </p:val>
                                        </p:tav>
                                      </p:tavLst>
                                    </p:anim>
                                    <p:animEffect transition="in" filter="wipe(up)">
                                      <p:cBhvr>
                                        <p:cTn id="12"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2041AAB-476D-18C7-CCC6-E3FCBA13EE79}"/>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22CE7B9B-56D9-7F81-DC37-205000B8C1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F92B670C-56D3-45B6-0B8E-484BCB16B29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B00DD0E2-E139-E809-877F-CF679FB5E60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FD821B8A-47B0-5C02-F7E9-FE3B90C40E6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C18410AE-9B4B-6D44-526B-0E56808FBD8A}"/>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28A33903-5216-39BC-E29B-B20942619F1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3A446C7D-9CD2-2EA2-4680-EAC3DB0F874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4D75890C-60F8-3355-2AA8-E1F639C5A94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2EA5D900-6D06-1E1C-B90D-668548B0C2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446BC225-1E55-8733-C316-AB3FD71D00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E73C6C4A-4808-C306-901F-FF054D5C53A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483DFEA5-B239-791B-274F-AE3AE8BD337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4B1E0BDD-4BBB-49BC-DE36-AC2A2E07C6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F782F53F-0C9E-EC67-F589-679418AF4187}"/>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WICKED</a:t>
            </a:r>
          </a:p>
        </p:txBody>
      </p:sp>
      <p:sp>
        <p:nvSpPr>
          <p:cNvPr id="4" name="Text Placeholder 3">
            <a:extLst>
              <a:ext uri="{FF2B5EF4-FFF2-40B4-BE49-F238E27FC236}">
                <a16:creationId xmlns:a16="http://schemas.microsoft.com/office/drawing/2014/main" id="{A9FC0AAA-15E1-B830-558A-F30A55F9C444}"/>
              </a:ext>
            </a:extLst>
          </p:cNvPr>
          <p:cNvSpPr>
            <a:spLocks noGrp="1"/>
          </p:cNvSpPr>
          <p:nvPr>
            <p:ph type="body" sz="half" idx="2"/>
          </p:nvPr>
        </p:nvSpPr>
        <p:spPr>
          <a:xfrm>
            <a:off x="174891" y="980141"/>
            <a:ext cx="7874235" cy="5834137"/>
          </a:xfrm>
        </p:spPr>
        <p:txBody>
          <a:bodyPr vert="horz" lIns="91440" tIns="45720" rIns="91440" bIns="45720" rtlCol="0" anchor="t">
            <a:normAutofit fontScale="70000" lnSpcReduction="20000"/>
          </a:bodyPr>
          <a:lstStyle/>
          <a:p>
            <a:pPr marL="285750" indent="-285750">
              <a:buFont typeface="Arial" panose="020B0604020202020204" pitchFamily="34" charset="0"/>
              <a:buChar char="•"/>
            </a:pPr>
            <a:r>
              <a:rPr lang="en-GB" sz="3600" dirty="0">
                <a:solidFill>
                  <a:schemeClr val="tx1"/>
                </a:solidFill>
              </a:rPr>
              <a:t>The Bible is clear what happens to those who reject the mercies of Christ; </a:t>
            </a:r>
            <a:r>
              <a:rPr lang="en-GB" sz="3600" b="1" dirty="0">
                <a:solidFill>
                  <a:srgbClr val="FFC000"/>
                </a:solidFill>
              </a:rPr>
              <a:t>They shall be destroyed</a:t>
            </a:r>
            <a:r>
              <a:rPr lang="en-GB" sz="3600" dirty="0">
                <a:solidFill>
                  <a:schemeClr val="tx1"/>
                </a:solidFill>
              </a:rPr>
              <a:t>.</a:t>
            </a:r>
          </a:p>
          <a:p>
            <a:pPr marL="285750" indent="-285750">
              <a:buFont typeface="Arial" panose="020B0604020202020204" pitchFamily="34" charset="0"/>
              <a:buChar char="•"/>
            </a:pPr>
            <a:r>
              <a:rPr lang="en-GB" sz="3600" dirty="0">
                <a:solidFill>
                  <a:schemeClr val="tx1"/>
                </a:solidFill>
              </a:rPr>
              <a:t>Just like there are two classes of the Righteous, </a:t>
            </a:r>
            <a:r>
              <a:rPr lang="en-GB" sz="3600" b="1" i="1" dirty="0">
                <a:solidFill>
                  <a:srgbClr val="FFC000"/>
                </a:solidFill>
              </a:rPr>
              <a:t>the dead and the living in Christ</a:t>
            </a:r>
            <a:r>
              <a:rPr lang="en-GB" sz="3600" dirty="0">
                <a:solidFill>
                  <a:schemeClr val="tx1"/>
                </a:solidFill>
              </a:rPr>
              <a:t>, likewise, there are two classes of the wicked.</a:t>
            </a:r>
          </a:p>
          <a:p>
            <a:pPr marL="285750" indent="-285750">
              <a:buFont typeface="Arial" panose="020B0604020202020204" pitchFamily="34" charset="0"/>
              <a:buChar char="•"/>
            </a:pPr>
            <a:r>
              <a:rPr lang="en-GB" sz="3600" b="1" dirty="0">
                <a:solidFill>
                  <a:schemeClr val="tx1"/>
                </a:solidFill>
              </a:rPr>
              <a:t>What do I mean?</a:t>
            </a:r>
          </a:p>
          <a:p>
            <a:pPr marL="285750" indent="-285750">
              <a:buFont typeface="Arial" panose="020B0604020202020204" pitchFamily="34" charset="0"/>
              <a:buChar char="•"/>
            </a:pPr>
            <a:r>
              <a:rPr lang="en-GB" sz="3600" dirty="0">
                <a:solidFill>
                  <a:schemeClr val="tx1"/>
                </a:solidFill>
              </a:rPr>
              <a:t>Those who were </a:t>
            </a:r>
            <a:r>
              <a:rPr lang="en-GB" sz="3600" b="1" dirty="0">
                <a:solidFill>
                  <a:srgbClr val="FFC000"/>
                </a:solidFill>
              </a:rPr>
              <a:t>dead before the 2</a:t>
            </a:r>
            <a:r>
              <a:rPr lang="en-GB" sz="3600" b="1" baseline="30000" dirty="0">
                <a:solidFill>
                  <a:srgbClr val="FFC000"/>
                </a:solidFill>
              </a:rPr>
              <a:t>nd</a:t>
            </a:r>
            <a:r>
              <a:rPr lang="en-GB" sz="3600" b="1" dirty="0">
                <a:solidFill>
                  <a:srgbClr val="FFC000"/>
                </a:solidFill>
              </a:rPr>
              <a:t> Coming of Christ and thus remain in the grave until the Final Judgment</a:t>
            </a:r>
            <a:r>
              <a:rPr lang="en-GB" sz="3600" dirty="0">
                <a:solidFill>
                  <a:schemeClr val="tx1"/>
                </a:solidFill>
              </a:rPr>
              <a:t>, and those who were </a:t>
            </a:r>
            <a:r>
              <a:rPr lang="en-GB" sz="3600" b="1" dirty="0">
                <a:solidFill>
                  <a:srgbClr val="FFC000"/>
                </a:solidFill>
              </a:rPr>
              <a:t>alive at Jesus’ Second Coming-</a:t>
            </a:r>
            <a:r>
              <a:rPr lang="en-GB" sz="3600" b="1" i="1" dirty="0">
                <a:solidFill>
                  <a:srgbClr val="FFC000"/>
                </a:solidFill>
              </a:rPr>
              <a:t>those who had received the mark of the Beast during the final crisis.</a:t>
            </a:r>
          </a:p>
          <a:p>
            <a:pPr marL="285750" indent="-285750">
              <a:buFont typeface="Arial" panose="020B0604020202020204" pitchFamily="34" charset="0"/>
              <a:buChar char="•"/>
            </a:pPr>
            <a:r>
              <a:rPr lang="en-GB" sz="3600" dirty="0">
                <a:solidFill>
                  <a:schemeClr val="tx1"/>
                </a:solidFill>
              </a:rPr>
              <a:t>Between the </a:t>
            </a:r>
            <a:r>
              <a:rPr lang="en-GB" sz="3600" b="1" dirty="0">
                <a:solidFill>
                  <a:schemeClr val="tx1"/>
                </a:solidFill>
              </a:rPr>
              <a:t>resurrection of the just </a:t>
            </a:r>
            <a:r>
              <a:rPr lang="en-GB" sz="3600" dirty="0">
                <a:solidFill>
                  <a:schemeClr val="tx1"/>
                </a:solidFill>
              </a:rPr>
              <a:t>and the </a:t>
            </a:r>
            <a:r>
              <a:rPr lang="en-GB" sz="3600" b="1" dirty="0">
                <a:solidFill>
                  <a:schemeClr val="tx1"/>
                </a:solidFill>
              </a:rPr>
              <a:t>resurrection of the unjust</a:t>
            </a:r>
            <a:r>
              <a:rPr lang="en-GB" sz="3600" dirty="0">
                <a:solidFill>
                  <a:schemeClr val="tx1"/>
                </a:solidFill>
              </a:rPr>
              <a:t>, there is a period of </a:t>
            </a:r>
            <a:r>
              <a:rPr lang="en-GB" sz="3600" b="1" dirty="0">
                <a:solidFill>
                  <a:srgbClr val="FFC000"/>
                </a:solidFill>
              </a:rPr>
              <a:t>1,000 years</a:t>
            </a:r>
            <a:r>
              <a:rPr lang="en-GB" sz="3600" b="1" dirty="0">
                <a:solidFill>
                  <a:schemeClr val="tx1"/>
                </a:solidFill>
              </a:rPr>
              <a:t>- </a:t>
            </a:r>
            <a:r>
              <a:rPr lang="en-GB" sz="3600" dirty="0">
                <a:solidFill>
                  <a:schemeClr val="tx1"/>
                </a:solidFill>
              </a:rPr>
              <a:t>A period of </a:t>
            </a:r>
            <a:r>
              <a:rPr lang="en-GB" sz="3600" b="1" dirty="0">
                <a:solidFill>
                  <a:schemeClr val="tx1"/>
                </a:solidFill>
              </a:rPr>
              <a:t>Sabbath Rest</a:t>
            </a:r>
            <a:r>
              <a:rPr lang="en-GB" sz="3600" b="1" dirty="0"/>
              <a:t> </a:t>
            </a:r>
            <a:r>
              <a:rPr lang="en-GB" sz="3600" dirty="0"/>
              <a:t>for </a:t>
            </a:r>
            <a:r>
              <a:rPr lang="en-GB" sz="3600" dirty="0">
                <a:solidFill>
                  <a:schemeClr val="tx1"/>
                </a:solidFill>
              </a:rPr>
              <a:t>the Earth before the final judgment and restoration of the New Earth. </a:t>
            </a:r>
            <a:r>
              <a:rPr lang="en-GB" sz="3600" b="1" i="1" dirty="0">
                <a:solidFill>
                  <a:schemeClr val="tx1"/>
                </a:solidFill>
              </a:rPr>
              <a:t>We will study this aspect of the 1000 years in our next study</a:t>
            </a:r>
            <a:r>
              <a:rPr lang="en-GB" sz="3600" i="1" dirty="0">
                <a:solidFill>
                  <a:schemeClr val="tx1"/>
                </a:solidFill>
              </a:rPr>
              <a:t>.</a:t>
            </a:r>
            <a:endParaRPr lang="en-GB" sz="3600" b="1" dirty="0">
              <a:solidFill>
                <a:schemeClr val="tx1"/>
              </a:solidFill>
            </a:endParaRP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1295845010"/>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p:tgtEl>
                                          <p:spTgt spid="4">
                                            <p:txEl>
                                              <p:pRg st="0" end="0"/>
                                            </p:txEl>
                                          </p:spTgt>
                                        </p:tgtEl>
                                        <p:attrNameLst>
                                          <p:attrName>ppt_y</p:attrName>
                                        </p:attrNameLst>
                                      </p:cBhvr>
                                      <p:tavLst>
                                        <p:tav tm="0">
                                          <p:val>
                                            <p:strVal val="#ppt_y+#ppt_h*1.125000"/>
                                          </p:val>
                                        </p:tav>
                                        <p:tav tm="100000">
                                          <p:val>
                                            <p:strVal val="#ppt_y"/>
                                          </p:val>
                                        </p:tav>
                                      </p:tavLst>
                                    </p:anim>
                                    <p:animEffect transition="in" filter="wipe(up)">
                                      <p:cBhvr>
                                        <p:cTn id="8" dur="500"/>
                                        <p:tgtEl>
                                          <p:spTgt spid="4">
                                            <p:txEl>
                                              <p:pRg st="0" end="0"/>
                                            </p:txEl>
                                          </p:spTgt>
                                        </p:tgtEl>
                                      </p:cBhvr>
                                    </p:animEffect>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Effect transition="in" filter="checkerboard(across)">
                                      <p:cBhvr>
                                        <p:cTn id="13" dur="500"/>
                                        <p:tgtEl>
                                          <p:spTgt spid="4">
                                            <p:txEl>
                                              <p:pRg st="1" end="1"/>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4">
                                            <p:txEl>
                                              <p:pRg st="2" end="2"/>
                                            </p:txEl>
                                          </p:spTgt>
                                        </p:tgtEl>
                                        <p:attrNameLst>
                                          <p:attrName>style.visibility</p:attrName>
                                        </p:attrNameLst>
                                      </p:cBhvr>
                                      <p:to>
                                        <p:strVal val="visible"/>
                                      </p:to>
                                    </p:set>
                                    <p:anim calcmode="lin" valueType="num">
                                      <p:cBhvr additive="base">
                                        <p:cTn id="18"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19"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5" presetClass="entr" presetSubtype="10" fill="hold" nodeType="clickEffect">
                                  <p:stCondLst>
                                    <p:cond delay="0"/>
                                  </p:stCondLst>
                                  <p:childTnLst>
                                    <p:set>
                                      <p:cBhvr>
                                        <p:cTn id="23" dur="1" fill="hold">
                                          <p:stCondLst>
                                            <p:cond delay="0"/>
                                          </p:stCondLst>
                                        </p:cTn>
                                        <p:tgtEl>
                                          <p:spTgt spid="4">
                                            <p:txEl>
                                              <p:pRg st="3" end="3"/>
                                            </p:txEl>
                                          </p:spTgt>
                                        </p:tgtEl>
                                        <p:attrNameLst>
                                          <p:attrName>style.visibility</p:attrName>
                                        </p:attrNameLst>
                                      </p:cBhvr>
                                      <p:to>
                                        <p:strVal val="visible"/>
                                      </p:to>
                                    </p:set>
                                    <p:animEffect transition="in" filter="checkerboard(across)">
                                      <p:cBhvr>
                                        <p:cTn id="24" dur="500"/>
                                        <p:tgtEl>
                                          <p:spTgt spid="4">
                                            <p:txEl>
                                              <p:pRg st="3" end="3"/>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4">
                                            <p:txEl>
                                              <p:pRg st="4" end="4"/>
                                            </p:txEl>
                                          </p:spTgt>
                                        </p:tgtEl>
                                        <p:attrNameLst>
                                          <p:attrName>style.visibility</p:attrName>
                                        </p:attrNameLst>
                                      </p:cBhvr>
                                      <p:to>
                                        <p:strVal val="visible"/>
                                      </p:to>
                                    </p:set>
                                    <p:animEffect transition="in" filter="dissolve">
                                      <p:cBhvr>
                                        <p:cTn id="29"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4779507-F0B5-0997-21D3-3451EB9878C4}"/>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0D3ED07F-1EFC-F06A-2546-B5FF96F110D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B534EDF8-9856-BFC7-CBFC-A4E7267EDA2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5801E728-C02D-A780-E562-1D964E72A0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25634A5B-4010-A85B-C06C-2E3F427BC4F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2E7ED4D3-910E-BCEF-70DB-3DE42284FC00}"/>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18769669-569A-2504-00F4-EFF2BDB57D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9ACDCE3C-BE46-1499-78C0-7AA828DD788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6A0C93F9-A80D-EAA5-63E2-59CCAFFC35B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9E19ECA0-4C49-6286-A8B1-53250486A4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86842B85-B880-F303-9201-B53C1601CA6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3092FA2B-213F-1F6F-5FEA-AD83952A0CA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66BAFAD3-3776-D8AE-EB63-3DDE3EF446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B39E5E1A-71BD-B638-5CA8-44638BE216E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320E53BE-FE3F-F862-DA97-0F65B79FB8B6}"/>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THE WICKED</a:t>
            </a:r>
          </a:p>
        </p:txBody>
      </p:sp>
      <p:sp>
        <p:nvSpPr>
          <p:cNvPr id="4" name="Text Placeholder 3">
            <a:extLst>
              <a:ext uri="{FF2B5EF4-FFF2-40B4-BE49-F238E27FC236}">
                <a16:creationId xmlns:a16="http://schemas.microsoft.com/office/drawing/2014/main" id="{26D5E16A-FB0B-5F81-4361-11BF709B96D8}"/>
              </a:ext>
            </a:extLst>
          </p:cNvPr>
          <p:cNvSpPr>
            <a:spLocks noGrp="1"/>
          </p:cNvSpPr>
          <p:nvPr>
            <p:ph type="body" sz="half" idx="2"/>
          </p:nvPr>
        </p:nvSpPr>
        <p:spPr>
          <a:xfrm>
            <a:off x="174891" y="980141"/>
            <a:ext cx="7874235" cy="5834137"/>
          </a:xfrm>
        </p:spPr>
        <p:txBody>
          <a:bodyPr vert="horz" lIns="91440" tIns="45720" rIns="91440" bIns="45720" rtlCol="0" anchor="t">
            <a:normAutofit/>
          </a:bodyPr>
          <a:lstStyle/>
          <a:p>
            <a:pPr marL="285750" indent="-285750">
              <a:buFont typeface="Arial" panose="020B0604020202020204" pitchFamily="34" charset="0"/>
              <a:buChar char="•"/>
            </a:pPr>
            <a:r>
              <a:rPr lang="en-GB" sz="2800" b="1" dirty="0">
                <a:solidFill>
                  <a:srgbClr val="FFC000"/>
                </a:solidFill>
              </a:rPr>
              <a:t>The Living Wicked</a:t>
            </a:r>
            <a:r>
              <a:rPr lang="en-GB" sz="2800" b="1" dirty="0">
                <a:solidFill>
                  <a:schemeClr val="tx1"/>
                </a:solidFill>
              </a:rPr>
              <a:t>-</a:t>
            </a:r>
            <a:r>
              <a:rPr lang="en-GB" sz="2800" dirty="0">
                <a:solidFill>
                  <a:schemeClr val="tx1"/>
                </a:solidFill>
              </a:rPr>
              <a:t>Those who receive the mark of the Beast.</a:t>
            </a:r>
          </a:p>
          <a:p>
            <a:pPr marL="285750" indent="-285750">
              <a:buFont typeface="Arial" panose="020B0604020202020204" pitchFamily="34" charset="0"/>
              <a:buChar char="•"/>
            </a:pPr>
            <a:r>
              <a:rPr lang="en-GB" sz="2800" b="1" dirty="0">
                <a:solidFill>
                  <a:schemeClr val="tx1"/>
                </a:solidFill>
              </a:rPr>
              <a:t>Revelation 6:14-17</a:t>
            </a:r>
          </a:p>
          <a:p>
            <a:pPr marL="285750" indent="-285750">
              <a:buFont typeface="Arial" panose="020B0604020202020204" pitchFamily="34" charset="0"/>
              <a:buChar char="•"/>
            </a:pPr>
            <a:r>
              <a:rPr lang="en-GB" sz="2800" b="1" dirty="0">
                <a:solidFill>
                  <a:schemeClr val="tx1"/>
                </a:solidFill>
              </a:rPr>
              <a:t>Revelation 14:14-20</a:t>
            </a:r>
          </a:p>
          <a:p>
            <a:pPr marL="285750" indent="-285750">
              <a:buFont typeface="Arial" panose="020B0604020202020204" pitchFamily="34" charset="0"/>
              <a:buChar char="•"/>
            </a:pPr>
            <a:r>
              <a:rPr lang="en-GB" sz="2800" b="1" dirty="0">
                <a:solidFill>
                  <a:schemeClr val="tx1"/>
                </a:solidFill>
              </a:rPr>
              <a:t>Jude 14-15</a:t>
            </a:r>
          </a:p>
          <a:p>
            <a:pPr marL="285750" indent="-285750">
              <a:buFont typeface="Arial" panose="020B0604020202020204" pitchFamily="34" charset="0"/>
              <a:buChar char="•"/>
            </a:pPr>
            <a:r>
              <a:rPr lang="en-GB" sz="2800" b="1" dirty="0">
                <a:solidFill>
                  <a:schemeClr val="tx1"/>
                </a:solidFill>
              </a:rPr>
              <a:t>2 Thessalonians 1:7-10</a:t>
            </a:r>
          </a:p>
          <a:p>
            <a:pPr marL="285750" indent="-285750">
              <a:buFont typeface="Arial" panose="020B0604020202020204" pitchFamily="34" charset="0"/>
              <a:buChar char="•"/>
            </a:pPr>
            <a:r>
              <a:rPr lang="en-GB" sz="2800" b="1" dirty="0">
                <a:solidFill>
                  <a:schemeClr val="tx1"/>
                </a:solidFill>
              </a:rPr>
              <a:t>Isaiah 34:1-4</a:t>
            </a:r>
          </a:p>
          <a:p>
            <a:pPr marL="285750" indent="-285750">
              <a:buFont typeface="Arial" panose="020B0604020202020204" pitchFamily="34" charset="0"/>
              <a:buChar char="•"/>
            </a:pPr>
            <a:r>
              <a:rPr lang="en-GB" sz="2800" b="1" dirty="0">
                <a:solidFill>
                  <a:schemeClr val="tx1"/>
                </a:solidFill>
              </a:rPr>
              <a:t>Jeremiah 25:31-36</a:t>
            </a:r>
          </a:p>
          <a:p>
            <a:pPr marL="285750" indent="-285750">
              <a:buFont typeface="Arial" panose="020B0604020202020204" pitchFamily="34" charset="0"/>
              <a:buChar char="•"/>
            </a:pPr>
            <a:r>
              <a:rPr lang="en-GB" sz="2800" b="1" dirty="0">
                <a:solidFill>
                  <a:schemeClr val="tx1"/>
                </a:solidFill>
              </a:rPr>
              <a:t>Revelation 16:17-21</a:t>
            </a:r>
          </a:p>
          <a:p>
            <a:pPr marL="285750" indent="-285750">
              <a:buFont typeface="Arial" panose="020B0604020202020204" pitchFamily="34" charset="0"/>
              <a:buChar char="•"/>
            </a:pPr>
            <a:r>
              <a:rPr lang="en-GB" sz="2800" b="1" dirty="0">
                <a:solidFill>
                  <a:schemeClr val="tx1"/>
                </a:solidFill>
              </a:rPr>
              <a:t>Zephaniah 1:2-3, 8,14-18;2:3</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136260528"/>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p:cTn id="7" dur="1000" fill="hold"/>
                                        <p:tgtEl>
                                          <p:spTgt spid="4">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4">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4">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4">
                                            <p:txEl>
                                              <p:pRg st="0" end="0"/>
                                            </p:txEl>
                                          </p:spTgt>
                                        </p:tgtEl>
                                      </p:cBhvr>
                                    </p:animEffect>
                                  </p:childTnLst>
                                </p:cTn>
                              </p:par>
                              <p:par>
                                <p:cTn id="11" presetID="31" presetClass="entr" presetSubtype="0" fill="hold" nodeType="with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p:cTn id="13" dur="1000" fill="hold"/>
                                        <p:tgtEl>
                                          <p:spTgt spid="4">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4">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4">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4">
                                            <p:txEl>
                                              <p:pRg st="1" end="1"/>
                                            </p:txEl>
                                          </p:spTgt>
                                        </p:tgtEl>
                                      </p:cBhvr>
                                    </p:animEffect>
                                  </p:childTnLst>
                                </p:cTn>
                              </p:par>
                              <p:par>
                                <p:cTn id="17" presetID="31" presetClass="entr" presetSubtype="0" fill="hold" nodeType="with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p:cTn id="19" dur="1000" fill="hold"/>
                                        <p:tgtEl>
                                          <p:spTgt spid="4">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4">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4">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4">
                                            <p:txEl>
                                              <p:pRg st="2" end="2"/>
                                            </p:txEl>
                                          </p:spTgt>
                                        </p:tgtEl>
                                      </p:cBhvr>
                                    </p:animEffect>
                                  </p:childTnLst>
                                </p:cTn>
                              </p:par>
                              <p:par>
                                <p:cTn id="23" presetID="31" presetClass="entr" presetSubtype="0" fill="hold" nodeType="with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p:cTn id="25" dur="1000" fill="hold"/>
                                        <p:tgtEl>
                                          <p:spTgt spid="4">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4">
                                            <p:txEl>
                                              <p:pRg st="3" end="3"/>
                                            </p:txEl>
                                          </p:spTgt>
                                        </p:tgtEl>
                                        <p:attrNameLst>
                                          <p:attrName>ppt_h</p:attrName>
                                        </p:attrNameLst>
                                      </p:cBhvr>
                                      <p:tavLst>
                                        <p:tav tm="0">
                                          <p:val>
                                            <p:fltVal val="0"/>
                                          </p:val>
                                        </p:tav>
                                        <p:tav tm="100000">
                                          <p:val>
                                            <p:strVal val="#ppt_h"/>
                                          </p:val>
                                        </p:tav>
                                      </p:tavLst>
                                    </p:anim>
                                    <p:anim calcmode="lin" valueType="num">
                                      <p:cBhvr>
                                        <p:cTn id="27" dur="1000" fill="hold"/>
                                        <p:tgtEl>
                                          <p:spTgt spid="4">
                                            <p:txEl>
                                              <p:pRg st="3" end="3"/>
                                            </p:txEl>
                                          </p:spTgt>
                                        </p:tgtEl>
                                        <p:attrNameLst>
                                          <p:attrName>style.rotation</p:attrName>
                                        </p:attrNameLst>
                                      </p:cBhvr>
                                      <p:tavLst>
                                        <p:tav tm="0">
                                          <p:val>
                                            <p:fltVal val="90"/>
                                          </p:val>
                                        </p:tav>
                                        <p:tav tm="100000">
                                          <p:val>
                                            <p:fltVal val="0"/>
                                          </p:val>
                                        </p:tav>
                                      </p:tavLst>
                                    </p:anim>
                                    <p:animEffect transition="in" filter="fade">
                                      <p:cBhvr>
                                        <p:cTn id="28" dur="1000"/>
                                        <p:tgtEl>
                                          <p:spTgt spid="4">
                                            <p:txEl>
                                              <p:pRg st="3" end="3"/>
                                            </p:txEl>
                                          </p:spTgt>
                                        </p:tgtEl>
                                      </p:cBhvr>
                                    </p:animEffect>
                                  </p:childTnLst>
                                </p:cTn>
                              </p:par>
                              <p:par>
                                <p:cTn id="29" presetID="31" presetClass="entr" presetSubtype="0" fill="hold" nodeType="with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 calcmode="lin" valueType="num">
                                      <p:cBhvr>
                                        <p:cTn id="31" dur="1000" fill="hold"/>
                                        <p:tgtEl>
                                          <p:spTgt spid="4">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4">
                                            <p:txEl>
                                              <p:pRg st="4" end="4"/>
                                            </p:txEl>
                                          </p:spTgt>
                                        </p:tgtEl>
                                        <p:attrNameLst>
                                          <p:attrName>ppt_h</p:attrName>
                                        </p:attrNameLst>
                                      </p:cBhvr>
                                      <p:tavLst>
                                        <p:tav tm="0">
                                          <p:val>
                                            <p:fltVal val="0"/>
                                          </p:val>
                                        </p:tav>
                                        <p:tav tm="100000">
                                          <p:val>
                                            <p:strVal val="#ppt_h"/>
                                          </p:val>
                                        </p:tav>
                                      </p:tavLst>
                                    </p:anim>
                                    <p:anim calcmode="lin" valueType="num">
                                      <p:cBhvr>
                                        <p:cTn id="33" dur="1000" fill="hold"/>
                                        <p:tgtEl>
                                          <p:spTgt spid="4">
                                            <p:txEl>
                                              <p:pRg st="4" end="4"/>
                                            </p:txEl>
                                          </p:spTgt>
                                        </p:tgtEl>
                                        <p:attrNameLst>
                                          <p:attrName>style.rotation</p:attrName>
                                        </p:attrNameLst>
                                      </p:cBhvr>
                                      <p:tavLst>
                                        <p:tav tm="0">
                                          <p:val>
                                            <p:fltVal val="90"/>
                                          </p:val>
                                        </p:tav>
                                        <p:tav tm="100000">
                                          <p:val>
                                            <p:fltVal val="0"/>
                                          </p:val>
                                        </p:tav>
                                      </p:tavLst>
                                    </p:anim>
                                    <p:animEffect transition="in" filter="fade">
                                      <p:cBhvr>
                                        <p:cTn id="34" dur="1000"/>
                                        <p:tgtEl>
                                          <p:spTgt spid="4">
                                            <p:txEl>
                                              <p:pRg st="4" end="4"/>
                                            </p:txEl>
                                          </p:spTgt>
                                        </p:tgtEl>
                                      </p:cBhvr>
                                    </p:animEffect>
                                  </p:childTnLst>
                                </p:cTn>
                              </p:par>
                              <p:par>
                                <p:cTn id="35" presetID="31" presetClass="entr" presetSubtype="0" fill="hold" nodeType="withEffect">
                                  <p:stCondLst>
                                    <p:cond delay="0"/>
                                  </p:stCondLst>
                                  <p:childTnLst>
                                    <p:set>
                                      <p:cBhvr>
                                        <p:cTn id="36" dur="1" fill="hold">
                                          <p:stCondLst>
                                            <p:cond delay="0"/>
                                          </p:stCondLst>
                                        </p:cTn>
                                        <p:tgtEl>
                                          <p:spTgt spid="4">
                                            <p:txEl>
                                              <p:pRg st="5" end="5"/>
                                            </p:txEl>
                                          </p:spTgt>
                                        </p:tgtEl>
                                        <p:attrNameLst>
                                          <p:attrName>style.visibility</p:attrName>
                                        </p:attrNameLst>
                                      </p:cBhvr>
                                      <p:to>
                                        <p:strVal val="visible"/>
                                      </p:to>
                                    </p:set>
                                    <p:anim calcmode="lin" valueType="num">
                                      <p:cBhvr>
                                        <p:cTn id="37" dur="1000" fill="hold"/>
                                        <p:tgtEl>
                                          <p:spTgt spid="4">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4">
                                            <p:txEl>
                                              <p:pRg st="5" end="5"/>
                                            </p:txEl>
                                          </p:spTgt>
                                        </p:tgtEl>
                                        <p:attrNameLst>
                                          <p:attrName>ppt_h</p:attrName>
                                        </p:attrNameLst>
                                      </p:cBhvr>
                                      <p:tavLst>
                                        <p:tav tm="0">
                                          <p:val>
                                            <p:fltVal val="0"/>
                                          </p:val>
                                        </p:tav>
                                        <p:tav tm="100000">
                                          <p:val>
                                            <p:strVal val="#ppt_h"/>
                                          </p:val>
                                        </p:tav>
                                      </p:tavLst>
                                    </p:anim>
                                    <p:anim calcmode="lin" valueType="num">
                                      <p:cBhvr>
                                        <p:cTn id="39" dur="1000" fill="hold"/>
                                        <p:tgtEl>
                                          <p:spTgt spid="4">
                                            <p:txEl>
                                              <p:pRg st="5" end="5"/>
                                            </p:txEl>
                                          </p:spTgt>
                                        </p:tgtEl>
                                        <p:attrNameLst>
                                          <p:attrName>style.rotation</p:attrName>
                                        </p:attrNameLst>
                                      </p:cBhvr>
                                      <p:tavLst>
                                        <p:tav tm="0">
                                          <p:val>
                                            <p:fltVal val="90"/>
                                          </p:val>
                                        </p:tav>
                                        <p:tav tm="100000">
                                          <p:val>
                                            <p:fltVal val="0"/>
                                          </p:val>
                                        </p:tav>
                                      </p:tavLst>
                                    </p:anim>
                                    <p:animEffect transition="in" filter="fade">
                                      <p:cBhvr>
                                        <p:cTn id="40" dur="1000"/>
                                        <p:tgtEl>
                                          <p:spTgt spid="4">
                                            <p:txEl>
                                              <p:pRg st="5" end="5"/>
                                            </p:txEl>
                                          </p:spTgt>
                                        </p:tgtEl>
                                      </p:cBhvr>
                                    </p:animEffect>
                                  </p:childTnLst>
                                </p:cTn>
                              </p:par>
                              <p:par>
                                <p:cTn id="41" presetID="31" presetClass="entr" presetSubtype="0" fill="hold" nodeType="withEffect">
                                  <p:stCondLst>
                                    <p:cond delay="0"/>
                                  </p:stCondLst>
                                  <p:childTnLst>
                                    <p:set>
                                      <p:cBhvr>
                                        <p:cTn id="42" dur="1" fill="hold">
                                          <p:stCondLst>
                                            <p:cond delay="0"/>
                                          </p:stCondLst>
                                        </p:cTn>
                                        <p:tgtEl>
                                          <p:spTgt spid="4">
                                            <p:txEl>
                                              <p:pRg st="6" end="6"/>
                                            </p:txEl>
                                          </p:spTgt>
                                        </p:tgtEl>
                                        <p:attrNameLst>
                                          <p:attrName>style.visibility</p:attrName>
                                        </p:attrNameLst>
                                      </p:cBhvr>
                                      <p:to>
                                        <p:strVal val="visible"/>
                                      </p:to>
                                    </p:set>
                                    <p:anim calcmode="lin" valueType="num">
                                      <p:cBhvr>
                                        <p:cTn id="43" dur="1000" fill="hold"/>
                                        <p:tgtEl>
                                          <p:spTgt spid="4">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4">
                                            <p:txEl>
                                              <p:pRg st="6" end="6"/>
                                            </p:txEl>
                                          </p:spTgt>
                                        </p:tgtEl>
                                        <p:attrNameLst>
                                          <p:attrName>ppt_h</p:attrName>
                                        </p:attrNameLst>
                                      </p:cBhvr>
                                      <p:tavLst>
                                        <p:tav tm="0">
                                          <p:val>
                                            <p:fltVal val="0"/>
                                          </p:val>
                                        </p:tav>
                                        <p:tav tm="100000">
                                          <p:val>
                                            <p:strVal val="#ppt_h"/>
                                          </p:val>
                                        </p:tav>
                                      </p:tavLst>
                                    </p:anim>
                                    <p:anim calcmode="lin" valueType="num">
                                      <p:cBhvr>
                                        <p:cTn id="45" dur="1000" fill="hold"/>
                                        <p:tgtEl>
                                          <p:spTgt spid="4">
                                            <p:txEl>
                                              <p:pRg st="6" end="6"/>
                                            </p:txEl>
                                          </p:spTgt>
                                        </p:tgtEl>
                                        <p:attrNameLst>
                                          <p:attrName>style.rotation</p:attrName>
                                        </p:attrNameLst>
                                      </p:cBhvr>
                                      <p:tavLst>
                                        <p:tav tm="0">
                                          <p:val>
                                            <p:fltVal val="90"/>
                                          </p:val>
                                        </p:tav>
                                        <p:tav tm="100000">
                                          <p:val>
                                            <p:fltVal val="0"/>
                                          </p:val>
                                        </p:tav>
                                      </p:tavLst>
                                    </p:anim>
                                    <p:animEffect transition="in" filter="fade">
                                      <p:cBhvr>
                                        <p:cTn id="46" dur="1000"/>
                                        <p:tgtEl>
                                          <p:spTgt spid="4">
                                            <p:txEl>
                                              <p:pRg st="6" end="6"/>
                                            </p:txEl>
                                          </p:spTgt>
                                        </p:tgtEl>
                                      </p:cBhvr>
                                    </p:animEffect>
                                  </p:childTnLst>
                                </p:cTn>
                              </p:par>
                              <p:par>
                                <p:cTn id="47" presetID="31" presetClass="entr" presetSubtype="0" fill="hold" nodeType="withEffect">
                                  <p:stCondLst>
                                    <p:cond delay="0"/>
                                  </p:stCondLst>
                                  <p:childTnLst>
                                    <p:set>
                                      <p:cBhvr>
                                        <p:cTn id="48" dur="1" fill="hold">
                                          <p:stCondLst>
                                            <p:cond delay="0"/>
                                          </p:stCondLst>
                                        </p:cTn>
                                        <p:tgtEl>
                                          <p:spTgt spid="4">
                                            <p:txEl>
                                              <p:pRg st="7" end="7"/>
                                            </p:txEl>
                                          </p:spTgt>
                                        </p:tgtEl>
                                        <p:attrNameLst>
                                          <p:attrName>style.visibility</p:attrName>
                                        </p:attrNameLst>
                                      </p:cBhvr>
                                      <p:to>
                                        <p:strVal val="visible"/>
                                      </p:to>
                                    </p:set>
                                    <p:anim calcmode="lin" valueType="num">
                                      <p:cBhvr>
                                        <p:cTn id="49" dur="1000" fill="hold"/>
                                        <p:tgtEl>
                                          <p:spTgt spid="4">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4">
                                            <p:txEl>
                                              <p:pRg st="7" end="7"/>
                                            </p:txEl>
                                          </p:spTgt>
                                        </p:tgtEl>
                                        <p:attrNameLst>
                                          <p:attrName>ppt_h</p:attrName>
                                        </p:attrNameLst>
                                      </p:cBhvr>
                                      <p:tavLst>
                                        <p:tav tm="0">
                                          <p:val>
                                            <p:fltVal val="0"/>
                                          </p:val>
                                        </p:tav>
                                        <p:tav tm="100000">
                                          <p:val>
                                            <p:strVal val="#ppt_h"/>
                                          </p:val>
                                        </p:tav>
                                      </p:tavLst>
                                    </p:anim>
                                    <p:anim calcmode="lin" valueType="num">
                                      <p:cBhvr>
                                        <p:cTn id="51" dur="1000" fill="hold"/>
                                        <p:tgtEl>
                                          <p:spTgt spid="4">
                                            <p:txEl>
                                              <p:pRg st="7" end="7"/>
                                            </p:txEl>
                                          </p:spTgt>
                                        </p:tgtEl>
                                        <p:attrNameLst>
                                          <p:attrName>style.rotation</p:attrName>
                                        </p:attrNameLst>
                                      </p:cBhvr>
                                      <p:tavLst>
                                        <p:tav tm="0">
                                          <p:val>
                                            <p:fltVal val="90"/>
                                          </p:val>
                                        </p:tav>
                                        <p:tav tm="100000">
                                          <p:val>
                                            <p:fltVal val="0"/>
                                          </p:val>
                                        </p:tav>
                                      </p:tavLst>
                                    </p:anim>
                                    <p:animEffect transition="in" filter="fade">
                                      <p:cBhvr>
                                        <p:cTn id="52" dur="1000"/>
                                        <p:tgtEl>
                                          <p:spTgt spid="4">
                                            <p:txEl>
                                              <p:pRg st="7" end="7"/>
                                            </p:txEl>
                                          </p:spTgt>
                                        </p:tgtEl>
                                      </p:cBhvr>
                                    </p:animEffect>
                                  </p:childTnLst>
                                </p:cTn>
                              </p:par>
                              <p:par>
                                <p:cTn id="53" presetID="31" presetClass="entr" presetSubtype="0" fill="hold" nodeType="withEffect">
                                  <p:stCondLst>
                                    <p:cond delay="0"/>
                                  </p:stCondLst>
                                  <p:childTnLst>
                                    <p:set>
                                      <p:cBhvr>
                                        <p:cTn id="54" dur="1" fill="hold">
                                          <p:stCondLst>
                                            <p:cond delay="0"/>
                                          </p:stCondLst>
                                        </p:cTn>
                                        <p:tgtEl>
                                          <p:spTgt spid="4">
                                            <p:txEl>
                                              <p:pRg st="8" end="8"/>
                                            </p:txEl>
                                          </p:spTgt>
                                        </p:tgtEl>
                                        <p:attrNameLst>
                                          <p:attrName>style.visibility</p:attrName>
                                        </p:attrNameLst>
                                      </p:cBhvr>
                                      <p:to>
                                        <p:strVal val="visible"/>
                                      </p:to>
                                    </p:set>
                                    <p:anim calcmode="lin" valueType="num">
                                      <p:cBhvr>
                                        <p:cTn id="55" dur="1000" fill="hold"/>
                                        <p:tgtEl>
                                          <p:spTgt spid="4">
                                            <p:txEl>
                                              <p:pRg st="8" end="8"/>
                                            </p:txEl>
                                          </p:spTgt>
                                        </p:tgtEl>
                                        <p:attrNameLst>
                                          <p:attrName>ppt_w</p:attrName>
                                        </p:attrNameLst>
                                      </p:cBhvr>
                                      <p:tavLst>
                                        <p:tav tm="0">
                                          <p:val>
                                            <p:fltVal val="0"/>
                                          </p:val>
                                        </p:tav>
                                        <p:tav tm="100000">
                                          <p:val>
                                            <p:strVal val="#ppt_w"/>
                                          </p:val>
                                        </p:tav>
                                      </p:tavLst>
                                    </p:anim>
                                    <p:anim calcmode="lin" valueType="num">
                                      <p:cBhvr>
                                        <p:cTn id="56" dur="1000" fill="hold"/>
                                        <p:tgtEl>
                                          <p:spTgt spid="4">
                                            <p:txEl>
                                              <p:pRg st="8" end="8"/>
                                            </p:txEl>
                                          </p:spTgt>
                                        </p:tgtEl>
                                        <p:attrNameLst>
                                          <p:attrName>ppt_h</p:attrName>
                                        </p:attrNameLst>
                                      </p:cBhvr>
                                      <p:tavLst>
                                        <p:tav tm="0">
                                          <p:val>
                                            <p:fltVal val="0"/>
                                          </p:val>
                                        </p:tav>
                                        <p:tav tm="100000">
                                          <p:val>
                                            <p:strVal val="#ppt_h"/>
                                          </p:val>
                                        </p:tav>
                                      </p:tavLst>
                                    </p:anim>
                                    <p:anim calcmode="lin" valueType="num">
                                      <p:cBhvr>
                                        <p:cTn id="57" dur="1000" fill="hold"/>
                                        <p:tgtEl>
                                          <p:spTgt spid="4">
                                            <p:txEl>
                                              <p:pRg st="8" end="8"/>
                                            </p:txEl>
                                          </p:spTgt>
                                        </p:tgtEl>
                                        <p:attrNameLst>
                                          <p:attrName>style.rotation</p:attrName>
                                        </p:attrNameLst>
                                      </p:cBhvr>
                                      <p:tavLst>
                                        <p:tav tm="0">
                                          <p:val>
                                            <p:fltVal val="90"/>
                                          </p:val>
                                        </p:tav>
                                        <p:tav tm="100000">
                                          <p:val>
                                            <p:fltVal val="0"/>
                                          </p:val>
                                        </p:tav>
                                      </p:tavLst>
                                    </p:anim>
                                    <p:animEffect transition="in" filter="fade">
                                      <p:cBhvr>
                                        <p:cTn id="58" dur="10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B650F60-2D10-4681-31E6-10A98163A4C3}"/>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E6B3FFC5-B4D4-3C5E-5D5D-9B103B7191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99722677-808D-B4C2-1A6D-F6E8BDDFF8D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9C9E10FC-BED6-E49F-234D-913C9358FF8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FE5641D7-8545-3A2F-3626-D382BC6B0E4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1" name="Group 100">
            <a:extLst>
              <a:ext uri="{FF2B5EF4-FFF2-40B4-BE49-F238E27FC236}">
                <a16:creationId xmlns:a16="http://schemas.microsoft.com/office/drawing/2014/main" id="{6D771AB7-76AA-8E08-945F-7B21E83B4D3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E396036F-45F3-CB33-8812-1258B925D80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D1E8AF52-8AA3-3756-BC89-62A5AAAAAC4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28D82FEC-AB3F-A1A8-03C3-CC57AEF3217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4244165B-02EA-300D-C950-EA8C05D72F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D8B2A620-3A65-B9ED-D868-6C6B4DDCF44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DCEDD9D2-EBB3-A443-5F4D-425F8F412F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4A322930-7845-A4B9-2A0F-3777F0AF72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42549753-606D-86E0-2F4C-FE65EE641224}"/>
              </a:ext>
            </a:extLst>
          </p:cNvPr>
          <p:cNvSpPr>
            <a:spLocks noGrp="1"/>
          </p:cNvSpPr>
          <p:nvPr>
            <p:ph type="title"/>
          </p:nvPr>
        </p:nvSpPr>
        <p:spPr>
          <a:xfrm>
            <a:off x="1945217" y="129978"/>
            <a:ext cx="7260773" cy="720186"/>
          </a:xfrm>
        </p:spPr>
        <p:txBody>
          <a:bodyPr vert="horz" lIns="91440" tIns="45720" rIns="91440" bIns="45720" rtlCol="0" anchor="b">
            <a:normAutofit fontScale="90000"/>
          </a:bodyPr>
          <a:lstStyle/>
          <a:p>
            <a:pPr algn="ctr"/>
            <a:r>
              <a:rPr lang="en-US" sz="4800" dirty="0">
                <a:solidFill>
                  <a:schemeClr val="bg1"/>
                </a:solidFill>
              </a:rPr>
              <a:t>THE WICKED</a:t>
            </a:r>
          </a:p>
        </p:txBody>
      </p:sp>
      <p:sp>
        <p:nvSpPr>
          <p:cNvPr id="4" name="Text Placeholder 3">
            <a:extLst>
              <a:ext uri="{FF2B5EF4-FFF2-40B4-BE49-F238E27FC236}">
                <a16:creationId xmlns:a16="http://schemas.microsoft.com/office/drawing/2014/main" id="{8D691C20-60FF-58DD-06C7-3CB838EF2F02}"/>
              </a:ext>
            </a:extLst>
          </p:cNvPr>
          <p:cNvSpPr>
            <a:spLocks noGrp="1"/>
          </p:cNvSpPr>
          <p:nvPr>
            <p:ph type="body" sz="half" idx="2"/>
          </p:nvPr>
        </p:nvSpPr>
        <p:spPr>
          <a:xfrm>
            <a:off x="174891" y="980141"/>
            <a:ext cx="11808562" cy="5834137"/>
          </a:xfrm>
        </p:spPr>
        <p:txBody>
          <a:bodyPr vert="horz" lIns="91440" tIns="45720" rIns="91440" bIns="45720" rtlCol="0" anchor="t">
            <a:normAutofit fontScale="92500" lnSpcReduction="10000"/>
          </a:bodyPr>
          <a:lstStyle/>
          <a:p>
            <a:pPr marL="285750" indent="-285750">
              <a:buFont typeface="Arial" panose="020B0604020202020204" pitchFamily="34" charset="0"/>
              <a:buChar char="•"/>
            </a:pPr>
            <a:r>
              <a:rPr lang="en-GB" sz="2800" b="1" dirty="0">
                <a:solidFill>
                  <a:srgbClr val="FFC000"/>
                </a:solidFill>
              </a:rPr>
              <a:t>The mark of deliverance </a:t>
            </a:r>
            <a:r>
              <a:rPr lang="en-GB" sz="2800" dirty="0">
                <a:solidFill>
                  <a:schemeClr val="tx1"/>
                </a:solidFill>
              </a:rPr>
              <a:t>has been set upon those “that sigh and that cry for all the abominations that be done.” Now the angel of death goes forth, represented in Ezekiel's vision by the men with the slaughtering weapons, to whom the command is given: “Slay utterly old and young, both maids, and little children, and women: but come not near any man upon whom is the mark; and begin at my sanctuary.” Says the prophet: “They began at the ancient men which were before the house.” </a:t>
            </a:r>
            <a:r>
              <a:rPr lang="en-GB" sz="2800" b="1" dirty="0">
                <a:solidFill>
                  <a:schemeClr val="tx1"/>
                </a:solidFill>
              </a:rPr>
              <a:t>Ezekiel 9:1-6</a:t>
            </a:r>
            <a:r>
              <a:rPr lang="en-GB" sz="2800" dirty="0">
                <a:solidFill>
                  <a:schemeClr val="tx1"/>
                </a:solidFill>
              </a:rPr>
              <a:t>. </a:t>
            </a:r>
            <a:r>
              <a:rPr lang="en-GB" sz="2800" b="1" dirty="0">
                <a:solidFill>
                  <a:srgbClr val="FFC000"/>
                </a:solidFill>
              </a:rPr>
              <a:t>The work of destruction begins among those who have professed to be the spiritual guardians of the people. The false watchmen are the first to fall.</a:t>
            </a:r>
            <a:r>
              <a:rPr lang="en-GB" sz="2800" dirty="0">
                <a:solidFill>
                  <a:schemeClr val="tx1"/>
                </a:solidFill>
              </a:rPr>
              <a:t> There are none to pity or to spare….. “The Lord cometh out of his place to punish the inhabitants of the earth for their iniquity: the earth also shall disclose her blood and shall no more cover her slain.” </a:t>
            </a:r>
            <a:r>
              <a:rPr lang="en-GB" sz="2800" b="1" dirty="0">
                <a:solidFill>
                  <a:schemeClr val="tx1"/>
                </a:solidFill>
              </a:rPr>
              <a:t>Isaiah 26:21</a:t>
            </a:r>
            <a:r>
              <a:rPr lang="en-GB" sz="2800" dirty="0">
                <a:solidFill>
                  <a:schemeClr val="tx1"/>
                </a:solidFill>
              </a:rPr>
              <a:t>.... In the mad strife of their own fierce passions, and by the awful outpouring of God's unmingled wrath, </a:t>
            </a:r>
            <a:r>
              <a:rPr lang="en-GB" sz="2800" b="1" dirty="0">
                <a:solidFill>
                  <a:srgbClr val="FFC000"/>
                </a:solidFill>
              </a:rPr>
              <a:t>fall the wicked inhabitants of the earth</a:t>
            </a:r>
            <a:r>
              <a:rPr lang="en-GB" sz="2800" dirty="0">
                <a:solidFill>
                  <a:schemeClr val="tx1"/>
                </a:solidFill>
              </a:rPr>
              <a:t>—priests, rulers, and people, rich and poor, high and low. “And the slain of the Lord shall be at that day from one end of the earth even unto the other end of the earth: they shall not be lamented, neither gathered, nor buried.”</a:t>
            </a:r>
          </a:p>
          <a:p>
            <a:pPr marL="285750" indent="-285750">
              <a:buFont typeface="Arial" panose="020B0604020202020204" pitchFamily="34" charset="0"/>
              <a:buChar char="•"/>
            </a:pPr>
            <a:r>
              <a:rPr lang="en-GB" sz="3200" b="1" dirty="0">
                <a:solidFill>
                  <a:schemeClr val="tx1"/>
                </a:solidFill>
              </a:rPr>
              <a:t>Maranatha pg. 296</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
        <p:nvSpPr>
          <p:cNvPr id="5" name="Picture Placeholder 4">
            <a:extLst>
              <a:ext uri="{FF2B5EF4-FFF2-40B4-BE49-F238E27FC236}">
                <a16:creationId xmlns:a16="http://schemas.microsoft.com/office/drawing/2014/main" id="{9DDAF8EA-77DB-0C8F-66D4-6CC1029CA325}"/>
              </a:ext>
            </a:extLst>
          </p:cNvPr>
          <p:cNvSpPr>
            <a:spLocks noGrp="1"/>
          </p:cNvSpPr>
          <p:nvPr>
            <p:ph type="pic" idx="1"/>
          </p:nvPr>
        </p:nvSpPr>
        <p:spPr>
          <a:xfrm>
            <a:off x="5575603" y="6436834"/>
            <a:ext cx="6172200" cy="63049"/>
          </a:xfrm>
        </p:spPr>
        <p:txBody>
          <a:bodyPr>
            <a:normAutofit fontScale="25000" lnSpcReduction="20000"/>
          </a:bodyPr>
          <a:lstStyle/>
          <a:p>
            <a:endParaRPr lang="en-GB"/>
          </a:p>
        </p:txBody>
      </p:sp>
    </p:spTree>
    <p:extLst>
      <p:ext uri="{BB962C8B-B14F-4D97-AF65-F5344CB8AC3E}">
        <p14:creationId xmlns:p14="http://schemas.microsoft.com/office/powerpoint/2010/main" val="2156898134"/>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p:cTn id="7" dur="500" fill="hold"/>
                                        <p:tgtEl>
                                          <p:spTgt spid="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4">
                                            <p:txEl>
                                              <p:pRg st="0" end="0"/>
                                            </p:txEl>
                                          </p:spTgt>
                                        </p:tgtEl>
                                        <p:attrNameLst>
                                          <p:attrName>ppt_h</p:attrName>
                                        </p:attrNameLst>
                                      </p:cBhvr>
                                      <p:tavLst>
                                        <p:tav tm="0">
                                          <p:val>
                                            <p:fltVal val="0"/>
                                          </p:val>
                                        </p:tav>
                                        <p:tav tm="100000">
                                          <p:val>
                                            <p:strVal val="#ppt_h"/>
                                          </p:val>
                                        </p:tav>
                                      </p:tavLst>
                                    </p:anim>
                                    <p:animEffect transition="in" filter="fade">
                                      <p:cBhvr>
                                        <p:cTn id="9" dur="500"/>
                                        <p:tgtEl>
                                          <p:spTgt spid="4">
                                            <p:txEl>
                                              <p:pRg st="0" end="0"/>
                                            </p:txEl>
                                          </p:spTgt>
                                        </p:tgtEl>
                                      </p:cBhvr>
                                    </p:animEffect>
                                  </p:childTnLst>
                                </p:cTn>
                              </p:par>
                              <p:par>
                                <p:cTn id="10" presetID="53" presetClass="entr" presetSubtype="16" fill="hold" nodeType="with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 calcmode="lin" valueType="num">
                                      <p:cBhvr>
                                        <p:cTn id="12" dur="500" fill="hold"/>
                                        <p:tgtEl>
                                          <p:spTgt spid="4">
                                            <p:txEl>
                                              <p:pRg st="1" end="1"/>
                                            </p:txEl>
                                          </p:spTgt>
                                        </p:tgtEl>
                                        <p:attrNameLst>
                                          <p:attrName>ppt_w</p:attrName>
                                        </p:attrNameLst>
                                      </p:cBhvr>
                                      <p:tavLst>
                                        <p:tav tm="0">
                                          <p:val>
                                            <p:fltVal val="0"/>
                                          </p:val>
                                        </p:tav>
                                        <p:tav tm="100000">
                                          <p:val>
                                            <p:strVal val="#ppt_w"/>
                                          </p:val>
                                        </p:tav>
                                      </p:tavLst>
                                    </p:anim>
                                    <p:anim calcmode="lin" valueType="num">
                                      <p:cBhvr>
                                        <p:cTn id="13" dur="500" fill="hold"/>
                                        <p:tgtEl>
                                          <p:spTgt spid="4">
                                            <p:txEl>
                                              <p:pRg st="1" end="1"/>
                                            </p:txEl>
                                          </p:spTgt>
                                        </p:tgtEl>
                                        <p:attrNameLst>
                                          <p:attrName>ppt_h</p:attrName>
                                        </p:attrNameLst>
                                      </p:cBhvr>
                                      <p:tavLst>
                                        <p:tav tm="0">
                                          <p:val>
                                            <p:fltVal val="0"/>
                                          </p:val>
                                        </p:tav>
                                        <p:tav tm="100000">
                                          <p:val>
                                            <p:strVal val="#ppt_h"/>
                                          </p:val>
                                        </p:tav>
                                      </p:tavLst>
                                    </p:anim>
                                    <p:animEffect transition="in" filter="fade">
                                      <p:cBhvr>
                                        <p:cTn id="14"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BC8984B-AB3E-AFE7-4634-CC1F2B74D514}"/>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1B997E56-4E33-0C2E-8677-720DD0B4612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43C534D4-D79A-C44A-92D6-5CA5442E241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ABE8DEA6-7964-767D-9540-E640198AC37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B1613123-791D-1073-A8B2-259FCF3D233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1" name="Group 100">
            <a:extLst>
              <a:ext uri="{FF2B5EF4-FFF2-40B4-BE49-F238E27FC236}">
                <a16:creationId xmlns:a16="http://schemas.microsoft.com/office/drawing/2014/main" id="{52E3BA0E-3DAC-4194-A8FA-6A07AE13423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F2461A73-F2C4-8A78-31A6-E8F7395B14D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99EDCF21-7C2E-303E-469F-906281BE47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3D25BF80-04F6-BA50-015F-B855B3218A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571D5942-8713-2E40-7D6C-DF229A4CDB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28880049-D1D0-0EA0-18AB-D5F23DE4C0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7304F693-421F-CB40-A988-C7D1B4EB2B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C5A071DC-B6E1-2772-93C6-D29A6E4E99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B08E75C3-367A-AAA8-CD94-FC42F1A6E36F}"/>
              </a:ext>
            </a:extLst>
          </p:cNvPr>
          <p:cNvSpPr>
            <a:spLocks noGrp="1"/>
          </p:cNvSpPr>
          <p:nvPr>
            <p:ph type="title"/>
          </p:nvPr>
        </p:nvSpPr>
        <p:spPr>
          <a:xfrm>
            <a:off x="1945217" y="129978"/>
            <a:ext cx="7260773" cy="720186"/>
          </a:xfrm>
        </p:spPr>
        <p:txBody>
          <a:bodyPr vert="horz" lIns="91440" tIns="45720" rIns="91440" bIns="45720" rtlCol="0" anchor="b">
            <a:normAutofit fontScale="90000"/>
          </a:bodyPr>
          <a:lstStyle/>
          <a:p>
            <a:pPr algn="ctr"/>
            <a:r>
              <a:rPr lang="en-US" sz="4800" dirty="0">
                <a:solidFill>
                  <a:schemeClr val="bg1"/>
                </a:solidFill>
              </a:rPr>
              <a:t>THE WICKED</a:t>
            </a:r>
          </a:p>
        </p:txBody>
      </p:sp>
      <p:sp>
        <p:nvSpPr>
          <p:cNvPr id="4" name="Text Placeholder 3">
            <a:extLst>
              <a:ext uri="{FF2B5EF4-FFF2-40B4-BE49-F238E27FC236}">
                <a16:creationId xmlns:a16="http://schemas.microsoft.com/office/drawing/2014/main" id="{AF7DA643-4D18-979B-7B28-4CFD6B98BA75}"/>
              </a:ext>
            </a:extLst>
          </p:cNvPr>
          <p:cNvSpPr>
            <a:spLocks noGrp="1"/>
          </p:cNvSpPr>
          <p:nvPr>
            <p:ph type="body" sz="half" idx="2"/>
          </p:nvPr>
        </p:nvSpPr>
        <p:spPr>
          <a:xfrm>
            <a:off x="174891" y="980141"/>
            <a:ext cx="11808562" cy="5834137"/>
          </a:xfrm>
        </p:spPr>
        <p:txBody>
          <a:bodyPr vert="horz" lIns="91440" tIns="45720" rIns="91440" bIns="45720" rtlCol="0" anchor="t">
            <a:normAutofit fontScale="92500" lnSpcReduction="10000"/>
          </a:bodyPr>
          <a:lstStyle/>
          <a:p>
            <a:pPr marL="285750" indent="-285750">
              <a:buFont typeface="Arial" panose="020B0604020202020204" pitchFamily="34" charset="0"/>
              <a:buChar char="•"/>
            </a:pPr>
            <a:r>
              <a:rPr lang="en-GB" sz="2800" dirty="0">
                <a:solidFill>
                  <a:srgbClr val="000000"/>
                </a:solidFill>
                <a:effectLst/>
              </a:rPr>
              <a:t>The </a:t>
            </a:r>
            <a:r>
              <a:rPr lang="en-GB" sz="2800" dirty="0" err="1">
                <a:solidFill>
                  <a:srgbClr val="000000"/>
                </a:solidFill>
                <a:effectLst/>
              </a:rPr>
              <a:t>revelator</a:t>
            </a:r>
            <a:r>
              <a:rPr lang="en-GB" sz="2800" dirty="0">
                <a:solidFill>
                  <a:srgbClr val="000000"/>
                </a:solidFill>
                <a:effectLst/>
              </a:rPr>
              <a:t> describes the destruction that is to take place when the “great voice out of the temple of heaven” announces, “</a:t>
            </a:r>
            <a:r>
              <a:rPr lang="en-GB" sz="2800" b="1" dirty="0">
                <a:solidFill>
                  <a:srgbClr val="000000"/>
                </a:solidFill>
                <a:effectLst/>
              </a:rPr>
              <a:t>It is done.” </a:t>
            </a:r>
            <a:r>
              <a:rPr lang="en-GB" sz="2800" dirty="0">
                <a:solidFill>
                  <a:srgbClr val="000000"/>
                </a:solidFill>
                <a:effectLst/>
              </a:rPr>
              <a:t>He says, </a:t>
            </a:r>
            <a:r>
              <a:rPr lang="en-GB" sz="2800" b="1" dirty="0">
                <a:solidFill>
                  <a:srgbClr val="FFC000"/>
                </a:solidFill>
                <a:effectLst/>
              </a:rPr>
              <a:t>“There fell upon men a great hail out of heaven, every stone about the weight of a talent.” </a:t>
            </a:r>
            <a:r>
              <a:rPr lang="en-GB" sz="2800" b="1" dirty="0">
                <a:solidFill>
                  <a:srgbClr val="000000"/>
                </a:solidFill>
                <a:effectLst/>
              </a:rPr>
              <a:t>Revelation 16:17, 21</a:t>
            </a:r>
            <a:r>
              <a:rPr lang="en-GB" sz="2800" dirty="0">
                <a:solidFill>
                  <a:srgbClr val="000000"/>
                </a:solidFill>
                <a:effectLst/>
              </a:rPr>
              <a:t>. In the last scenes of this earth's history, war will rage.</a:t>
            </a:r>
            <a:r>
              <a:rPr lang="en-GB" sz="2800" u="sng" dirty="0">
                <a:solidFill>
                  <a:srgbClr val="0000FF"/>
                </a:solidFill>
                <a:effectLst/>
              </a:rPr>
              <a:t> </a:t>
            </a:r>
            <a:r>
              <a:rPr lang="en-GB" sz="2800" dirty="0">
                <a:solidFill>
                  <a:srgbClr val="000000"/>
                </a:solidFill>
                <a:effectLst/>
              </a:rPr>
              <a:t>The powers of evil will not yield up the conflict without a struggle. But Providence has a part to act in </a:t>
            </a:r>
            <a:r>
              <a:rPr lang="en-GB" sz="2800" b="1" dirty="0">
                <a:solidFill>
                  <a:srgbClr val="000000"/>
                </a:solidFill>
                <a:effectLst/>
              </a:rPr>
              <a:t>the battle of Armageddon</a:t>
            </a:r>
            <a:r>
              <a:rPr lang="en-GB" sz="2800" dirty="0">
                <a:solidFill>
                  <a:srgbClr val="000000"/>
                </a:solidFill>
                <a:effectLst/>
              </a:rPr>
              <a:t>.</a:t>
            </a:r>
            <a:r>
              <a:rPr lang="en-GB" sz="2800" u="sng" dirty="0">
                <a:solidFill>
                  <a:srgbClr val="0000FF"/>
                </a:solidFill>
                <a:effectLst/>
              </a:rPr>
              <a:t> </a:t>
            </a:r>
            <a:r>
              <a:rPr lang="en-GB" sz="2800" dirty="0">
                <a:solidFill>
                  <a:srgbClr val="000000"/>
                </a:solidFill>
                <a:effectLst/>
              </a:rPr>
              <a:t>The </a:t>
            </a:r>
            <a:r>
              <a:rPr lang="en-GB" sz="2800" b="1" dirty="0">
                <a:solidFill>
                  <a:srgbClr val="FFC000"/>
                </a:solidFill>
                <a:effectLst/>
              </a:rPr>
              <a:t>Captain of the Lord's host</a:t>
            </a:r>
            <a:r>
              <a:rPr lang="en-GB" sz="2800" b="1" dirty="0">
                <a:solidFill>
                  <a:srgbClr val="000000"/>
                </a:solidFill>
                <a:effectLst/>
              </a:rPr>
              <a:t> </a:t>
            </a:r>
            <a:r>
              <a:rPr lang="en-GB" sz="2800" b="1" dirty="0">
                <a:solidFill>
                  <a:srgbClr val="FFC000"/>
                </a:solidFill>
                <a:effectLst/>
              </a:rPr>
              <a:t>will stand at the head of the angels of heaven to direct the battle</a:t>
            </a:r>
            <a:r>
              <a:rPr lang="en-GB" sz="2800" dirty="0">
                <a:solidFill>
                  <a:srgbClr val="000000"/>
                </a:solidFill>
                <a:effectLst/>
              </a:rPr>
              <a:t>.</a:t>
            </a:r>
            <a:r>
              <a:rPr lang="en-GB" sz="2800" u="sng" dirty="0">
                <a:solidFill>
                  <a:srgbClr val="0000FF"/>
                </a:solidFill>
                <a:effectLst/>
              </a:rPr>
              <a:t> </a:t>
            </a:r>
            <a:r>
              <a:rPr lang="en-GB" sz="2800" dirty="0">
                <a:solidFill>
                  <a:srgbClr val="000000"/>
                </a:solidFill>
                <a:effectLst/>
              </a:rPr>
              <a:t>He on whose vesture is written the name, King of kings and Lord of lords, leads forth the armies of heaven on white horses, clothed in fine linen, clean and white. </a:t>
            </a:r>
            <a:r>
              <a:rPr lang="en-GB" sz="2800" dirty="0">
                <a:solidFill>
                  <a:schemeClr val="tx1"/>
                </a:solidFill>
              </a:rPr>
              <a:t>When He shall come to the earth again, He will shake “not the earth only, but also heaven.” “</a:t>
            </a:r>
            <a:r>
              <a:rPr lang="en-GB" sz="2800" b="1" dirty="0">
                <a:solidFill>
                  <a:srgbClr val="FFC000"/>
                </a:solidFill>
              </a:rPr>
              <a:t>The earth shall reel to and </a:t>
            </a:r>
            <a:r>
              <a:rPr lang="en-GB" sz="2800" b="1" dirty="0" err="1">
                <a:solidFill>
                  <a:srgbClr val="FFC000"/>
                </a:solidFill>
              </a:rPr>
              <a:t>fro</a:t>
            </a:r>
            <a:r>
              <a:rPr lang="en-GB" sz="2800" b="1" dirty="0">
                <a:solidFill>
                  <a:srgbClr val="FFC000"/>
                </a:solidFill>
              </a:rPr>
              <a:t> like a drunkard and shall be removed like a cottage.” “The heavens shall be rolled together as a scroll”; “the elements shall melt with fervent heat, the earth also and the works that are therein shall be burned up.”</a:t>
            </a:r>
            <a:r>
              <a:rPr lang="en-GB" sz="2800" dirty="0">
                <a:solidFill>
                  <a:schemeClr val="tx1"/>
                </a:solidFill>
              </a:rPr>
              <a:t> But “the Lord will be the hope of his people, and the strength of the children of Israel.” </a:t>
            </a:r>
            <a:r>
              <a:rPr lang="en-GB" sz="2800" b="1" dirty="0">
                <a:solidFill>
                  <a:schemeClr val="tx1"/>
                </a:solidFill>
              </a:rPr>
              <a:t>See: Hebrews 12:26; Isaiah 24:20; 34:4; 2 Peter 3:10; Joel 3:16</a:t>
            </a:r>
          </a:p>
          <a:p>
            <a:pPr marL="285750" indent="-285750">
              <a:buFont typeface="Arial" panose="020B0604020202020204" pitchFamily="34" charset="0"/>
              <a:buChar char="•"/>
            </a:pPr>
            <a:r>
              <a:rPr lang="en-GB" sz="2800" b="1" dirty="0">
                <a:solidFill>
                  <a:schemeClr val="tx1"/>
                </a:solidFill>
              </a:rPr>
              <a:t>Maranatha pg.297</a:t>
            </a: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
        <p:nvSpPr>
          <p:cNvPr id="5" name="Picture Placeholder 4">
            <a:extLst>
              <a:ext uri="{FF2B5EF4-FFF2-40B4-BE49-F238E27FC236}">
                <a16:creationId xmlns:a16="http://schemas.microsoft.com/office/drawing/2014/main" id="{31D1CE49-E586-93E0-E4BA-7FD0FF815230}"/>
              </a:ext>
            </a:extLst>
          </p:cNvPr>
          <p:cNvSpPr>
            <a:spLocks noGrp="1"/>
          </p:cNvSpPr>
          <p:nvPr>
            <p:ph type="pic" idx="1"/>
          </p:nvPr>
        </p:nvSpPr>
        <p:spPr>
          <a:xfrm>
            <a:off x="5712577" y="6347015"/>
            <a:ext cx="6172200" cy="179638"/>
          </a:xfrm>
        </p:spPr>
        <p:txBody>
          <a:bodyPr>
            <a:normAutofit fontScale="25000" lnSpcReduction="20000"/>
          </a:bodyPr>
          <a:lstStyle/>
          <a:p>
            <a:endParaRPr lang="en-GB" dirty="0"/>
          </a:p>
        </p:txBody>
      </p:sp>
    </p:spTree>
    <p:extLst>
      <p:ext uri="{BB962C8B-B14F-4D97-AF65-F5344CB8AC3E}">
        <p14:creationId xmlns:p14="http://schemas.microsoft.com/office/powerpoint/2010/main" val="290570004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p:cTn id="7" dur="1000" fill="hold"/>
                                        <p:tgtEl>
                                          <p:spTgt spid="4">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4">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4">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4">
                                            <p:txEl>
                                              <p:pRg st="0" end="0"/>
                                            </p:txEl>
                                          </p:spTgt>
                                        </p:tgtEl>
                                      </p:cBhvr>
                                    </p:animEffect>
                                  </p:childTnLst>
                                </p:cTn>
                              </p:par>
                              <p:par>
                                <p:cTn id="11" presetID="31" presetClass="entr" presetSubtype="0" fill="hold" nodeType="with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p:cTn id="13" dur="1000" fill="hold"/>
                                        <p:tgtEl>
                                          <p:spTgt spid="4">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4">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4">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A9D6329-FD83-7480-528A-BC4A3A42BA10}"/>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80BA98E3-7EDA-55FD-66BD-AB10EBB3255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D3DB0F4D-4F9D-A3AD-9F62-B0EC0CBCF85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2773D5AC-C879-938D-49E0-6940B029BE8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770AF6B4-5ECD-3FC3-68D1-170F587259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Placeholder 5" descr="A group of people raising their hands&#10;&#10;AI-generated content may be incorrect.">
            <a:extLst>
              <a:ext uri="{FF2B5EF4-FFF2-40B4-BE49-F238E27FC236}">
                <a16:creationId xmlns:a16="http://schemas.microsoft.com/office/drawing/2014/main" id="{92C01B51-3020-D592-A372-B0B7FD4BECB2}"/>
              </a:ext>
            </a:extLst>
          </p:cNvPr>
          <p:cNvPicPr>
            <a:picLocks noGrp="1" noChangeAspect="1"/>
          </p:cNvPicPr>
          <p:nvPr>
            <p:ph type="pic" idx="1"/>
          </p:nvPr>
        </p:nvPicPr>
        <p:blipFill>
          <a:blip r:embed="rId2"/>
          <a:srcRect l="19053" r="27156" b="-1"/>
          <a:stretch/>
        </p:blipFill>
        <p:spPr>
          <a:xfrm>
            <a:off x="8049126" y="186859"/>
            <a:ext cx="4043802" cy="6447049"/>
          </a:xfrm>
          <a:prstGeom prst="rect">
            <a:avLst/>
          </a:prstGeom>
        </p:spPr>
      </p:pic>
      <p:grpSp>
        <p:nvGrpSpPr>
          <p:cNvPr id="101" name="Group 100">
            <a:extLst>
              <a:ext uri="{FF2B5EF4-FFF2-40B4-BE49-F238E27FC236}">
                <a16:creationId xmlns:a16="http://schemas.microsoft.com/office/drawing/2014/main" id="{798F5236-A45D-E9D6-D504-9F643113FCC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2EE7C549-BC81-FD63-E5F8-4F8E419A7CC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18927B17-DC6D-68D3-2DBD-EB3E82AF00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E0A0C3AC-F13F-1BCF-488F-3496CA434D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AF578DBD-187D-0937-A8E2-62A85E85F15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B1EFE867-44FC-524F-22CE-831DD898D0B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023C86EC-8561-60BA-0DEF-7529318C714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9B57B859-3A1A-8E0E-5DFA-FF3450A271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270BCF7F-1B14-9D82-D498-AD135B09090E}"/>
              </a:ext>
            </a:extLst>
          </p:cNvPr>
          <p:cNvSpPr>
            <a:spLocks noGrp="1"/>
          </p:cNvSpPr>
          <p:nvPr>
            <p:ph type="title"/>
          </p:nvPr>
        </p:nvSpPr>
        <p:spPr>
          <a:xfrm>
            <a:off x="26122" y="186859"/>
            <a:ext cx="7260773" cy="720186"/>
          </a:xfrm>
        </p:spPr>
        <p:txBody>
          <a:bodyPr vert="horz" lIns="91440" tIns="45720" rIns="91440" bIns="45720" rtlCol="0" anchor="b">
            <a:normAutofit fontScale="90000"/>
          </a:bodyPr>
          <a:lstStyle/>
          <a:p>
            <a:pPr algn="ctr"/>
            <a:r>
              <a:rPr lang="en-US" sz="4800" dirty="0">
                <a:solidFill>
                  <a:schemeClr val="bg1"/>
                </a:solidFill>
              </a:rPr>
              <a:t>FINAL POINTS</a:t>
            </a:r>
          </a:p>
        </p:txBody>
      </p:sp>
      <p:sp>
        <p:nvSpPr>
          <p:cNvPr id="4" name="Text Placeholder 3">
            <a:extLst>
              <a:ext uri="{FF2B5EF4-FFF2-40B4-BE49-F238E27FC236}">
                <a16:creationId xmlns:a16="http://schemas.microsoft.com/office/drawing/2014/main" id="{0B6A906D-2F97-2F72-7EAE-F5FA6DA8F119}"/>
              </a:ext>
            </a:extLst>
          </p:cNvPr>
          <p:cNvSpPr>
            <a:spLocks noGrp="1"/>
          </p:cNvSpPr>
          <p:nvPr>
            <p:ph type="body" sz="half" idx="2"/>
          </p:nvPr>
        </p:nvSpPr>
        <p:spPr>
          <a:xfrm>
            <a:off x="174891" y="980141"/>
            <a:ext cx="7874235" cy="5834137"/>
          </a:xfrm>
        </p:spPr>
        <p:txBody>
          <a:bodyPr vert="horz" lIns="91440" tIns="45720" rIns="91440" bIns="45720" rtlCol="0" anchor="t">
            <a:normAutofit fontScale="85000" lnSpcReduction="20000"/>
          </a:bodyPr>
          <a:lstStyle/>
          <a:p>
            <a:pPr marL="285750" indent="-285750">
              <a:buFont typeface="Arial" panose="020B0604020202020204" pitchFamily="34" charset="0"/>
              <a:buChar char="•"/>
            </a:pPr>
            <a:r>
              <a:rPr lang="en-GB" sz="2800" dirty="0">
                <a:solidFill>
                  <a:srgbClr val="000000"/>
                </a:solidFill>
                <a:effectLst/>
              </a:rPr>
              <a:t>Friends, there is no </a:t>
            </a:r>
            <a:r>
              <a:rPr lang="en-GB" sz="2800" b="1" dirty="0">
                <a:solidFill>
                  <a:srgbClr val="FFC000"/>
                </a:solidFill>
                <a:effectLst/>
              </a:rPr>
              <a:t>Second Chance Gospel</a:t>
            </a:r>
            <a:r>
              <a:rPr lang="en-GB" sz="2800" dirty="0">
                <a:solidFill>
                  <a:srgbClr val="000000"/>
                </a:solidFill>
                <a:effectLst/>
              </a:rPr>
              <a:t>. Jesus is soon to return for </a:t>
            </a:r>
            <a:r>
              <a:rPr lang="en-GB" sz="2800" b="1" dirty="0">
                <a:solidFill>
                  <a:srgbClr val="FFC000"/>
                </a:solidFill>
                <a:effectLst/>
              </a:rPr>
              <a:t>a Spotless Bride</a:t>
            </a:r>
            <a:r>
              <a:rPr lang="en-GB" sz="2800" dirty="0">
                <a:solidFill>
                  <a:srgbClr val="000000"/>
                </a:solidFill>
                <a:effectLst/>
              </a:rPr>
              <a:t>; Bible Prophecy is </a:t>
            </a:r>
            <a:r>
              <a:rPr lang="en-GB" sz="2800" b="1" dirty="0">
                <a:solidFill>
                  <a:srgbClr val="FFC000"/>
                </a:solidFill>
                <a:effectLst/>
              </a:rPr>
              <a:t>fast fulfilling, and final movements will be rapid ones</a:t>
            </a:r>
            <a:r>
              <a:rPr lang="en-GB" sz="2800" dirty="0">
                <a:solidFill>
                  <a:srgbClr val="000000"/>
                </a:solidFill>
                <a:effectLst/>
              </a:rPr>
              <a:t>.</a:t>
            </a:r>
          </a:p>
          <a:p>
            <a:pPr marL="285750" indent="-285750">
              <a:buFont typeface="Arial" panose="020B0604020202020204" pitchFamily="34" charset="0"/>
              <a:buChar char="•"/>
            </a:pPr>
            <a:r>
              <a:rPr lang="en-GB" sz="2800" dirty="0">
                <a:solidFill>
                  <a:srgbClr val="000000"/>
                </a:solidFill>
              </a:rPr>
              <a:t>Today the entire Christian Church is split between so many different views regarding how Jesus is coming. </a:t>
            </a:r>
            <a:r>
              <a:rPr lang="en-GB" sz="2800" b="1" dirty="0">
                <a:solidFill>
                  <a:srgbClr val="FFC000"/>
                </a:solidFill>
              </a:rPr>
              <a:t>This confusion is not of God, for He is not the Author of confusion but rather </a:t>
            </a:r>
            <a:r>
              <a:rPr lang="en-GB" sz="2800" b="1" dirty="0" err="1">
                <a:solidFill>
                  <a:srgbClr val="FFC000"/>
                </a:solidFill>
              </a:rPr>
              <a:t>satan</a:t>
            </a:r>
            <a:r>
              <a:rPr lang="en-GB" sz="2800" b="1" dirty="0">
                <a:solidFill>
                  <a:srgbClr val="FFC000"/>
                </a:solidFill>
              </a:rPr>
              <a:t> is. The devil wants you to be confused and unready.</a:t>
            </a:r>
          </a:p>
          <a:p>
            <a:pPr marL="285750" indent="-285750">
              <a:buFont typeface="Arial" panose="020B0604020202020204" pitchFamily="34" charset="0"/>
              <a:buChar char="•"/>
            </a:pPr>
            <a:r>
              <a:rPr lang="en-GB" sz="2800" dirty="0">
                <a:solidFill>
                  <a:srgbClr val="000000"/>
                </a:solidFill>
              </a:rPr>
              <a:t>These varying views of </a:t>
            </a:r>
            <a:r>
              <a:rPr lang="en-GB" sz="2800" b="1" dirty="0">
                <a:solidFill>
                  <a:srgbClr val="FFC000"/>
                </a:solidFill>
              </a:rPr>
              <a:t>the greatest event the universe has ever seen</a:t>
            </a:r>
            <a:r>
              <a:rPr lang="en-GB" sz="2800" dirty="0">
                <a:solidFill>
                  <a:srgbClr val="000000"/>
                </a:solidFill>
              </a:rPr>
              <a:t>, will be witnessed by all upon the earth at that time. Every eye alive  upon the earth shall see Christ at His Second Coming, both the Righteous &amp; the Wicked; </a:t>
            </a:r>
            <a:r>
              <a:rPr lang="en-GB" sz="2800" b="1" dirty="0">
                <a:solidFill>
                  <a:srgbClr val="000000"/>
                </a:solidFill>
              </a:rPr>
              <a:t>the Bible is clear on this</a:t>
            </a:r>
            <a:r>
              <a:rPr lang="en-GB" sz="2800" dirty="0">
                <a:solidFill>
                  <a:srgbClr val="000000"/>
                </a:solidFill>
              </a:rPr>
              <a:t>.</a:t>
            </a:r>
          </a:p>
          <a:p>
            <a:pPr marL="285750" indent="-285750">
              <a:buFont typeface="Arial" panose="020B0604020202020204" pitchFamily="34" charset="0"/>
              <a:buChar char="•"/>
            </a:pPr>
            <a:r>
              <a:rPr lang="en-GB" sz="2800" b="1" dirty="0">
                <a:solidFill>
                  <a:srgbClr val="FFC000"/>
                </a:solidFill>
              </a:rPr>
              <a:t>Take heed that you are not deceived, for many false doctrines are in the world from the enemy and his agents, so that many would be caught off guard at Christ’s Second Coming. </a:t>
            </a:r>
          </a:p>
          <a:p>
            <a:pPr marL="285750" indent="-285750">
              <a:buFont typeface="Arial" panose="020B0604020202020204" pitchFamily="34" charset="0"/>
              <a:buChar char="•"/>
            </a:pPr>
            <a:r>
              <a:rPr lang="en-GB" sz="2800" dirty="0">
                <a:solidFill>
                  <a:srgbClr val="000000"/>
                </a:solidFill>
              </a:rPr>
              <a:t>“Be ye also ready, for in such an hour as ye think not, the Son of Man cometh.” </a:t>
            </a:r>
            <a:r>
              <a:rPr lang="en-GB" sz="2800" b="1" dirty="0">
                <a:solidFill>
                  <a:srgbClr val="000000"/>
                </a:solidFill>
              </a:rPr>
              <a:t>Matthew 24:44</a:t>
            </a:r>
            <a:endParaRPr lang="en-GB" sz="2800" dirty="0">
              <a:solidFill>
                <a:srgbClr val="000000"/>
              </a:solidFill>
            </a:endParaRP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Tree>
    <p:extLst>
      <p:ext uri="{BB962C8B-B14F-4D97-AF65-F5344CB8AC3E}">
        <p14:creationId xmlns:p14="http://schemas.microsoft.com/office/powerpoint/2010/main" val="3599593493"/>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down)">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checkerboard(across)">
                                      <p:cBhvr>
                                        <p:cTn id="12" dur="500"/>
                                        <p:tgtEl>
                                          <p:spTgt spid="4">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checkerboard(across)">
                                      <p:cBhvr>
                                        <p:cTn id="17" dur="500"/>
                                        <p:tgtEl>
                                          <p:spTgt spid="4">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4">
                                            <p:txEl>
                                              <p:pRg st="3" end="3"/>
                                            </p:txEl>
                                          </p:spTgt>
                                        </p:tgtEl>
                                        <p:attrNameLst>
                                          <p:attrName>style.visibility</p:attrName>
                                        </p:attrNameLst>
                                      </p:cBhvr>
                                      <p:to>
                                        <p:strVal val="visible"/>
                                      </p:to>
                                    </p:set>
                                    <p:anim calcmode="lin" valueType="num">
                                      <p:cBhvr additive="base">
                                        <p:cTn id="22"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23"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4">
                                            <p:txEl>
                                              <p:pRg st="4" end="4"/>
                                            </p:txEl>
                                          </p:spTgt>
                                        </p:tgtEl>
                                        <p:attrNameLst>
                                          <p:attrName>style.visibility</p:attrName>
                                        </p:attrNameLst>
                                      </p:cBhvr>
                                      <p:to>
                                        <p:strVal val="visible"/>
                                      </p:to>
                                    </p:set>
                                    <p:anim calcmode="lin" valueType="num">
                                      <p:cBhvr additive="base">
                                        <p:cTn id="28"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6164D1A-3ECF-C2EA-9D56-475040261AFD}"/>
            </a:ext>
          </a:extLst>
        </p:cNvPr>
        <p:cNvGrpSpPr/>
        <p:nvPr/>
      </p:nvGrpSpPr>
      <p:grpSpPr>
        <a:xfrm>
          <a:off x="0" y="0"/>
          <a:ext cx="0" cy="0"/>
          <a:chOff x="0" y="0"/>
          <a:chExt cx="0" cy="0"/>
        </a:xfrm>
      </p:grpSpPr>
      <p:sp useBgFill="1">
        <p:nvSpPr>
          <p:cNvPr id="97" name="Slide Background Fill">
            <a:extLst>
              <a:ext uri="{FF2B5EF4-FFF2-40B4-BE49-F238E27FC236}">
                <a16:creationId xmlns:a16="http://schemas.microsoft.com/office/drawing/2014/main" id="{D28E8441-AEAB-8539-CBF9-08E594541D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8" name="Group 97">
            <a:extLst>
              <a:ext uri="{FF2B5EF4-FFF2-40B4-BE49-F238E27FC236}">
                <a16:creationId xmlns:a16="http://schemas.microsoft.com/office/drawing/2014/main" id="{39E405E6-8860-DFEC-C3B1-95F39DE9558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99" name="Color">
              <a:extLst>
                <a:ext uri="{FF2B5EF4-FFF2-40B4-BE49-F238E27FC236}">
                  <a16:creationId xmlns:a16="http://schemas.microsoft.com/office/drawing/2014/main" id="{5C15C06B-A03E-593E-3C09-1D11FA490B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Color">
              <a:extLst>
                <a:ext uri="{FF2B5EF4-FFF2-40B4-BE49-F238E27FC236}">
                  <a16:creationId xmlns:a16="http://schemas.microsoft.com/office/drawing/2014/main" id="{54FD26F2-81E0-EFBA-927F-3BCB11F9D94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01" name="Group 100">
            <a:extLst>
              <a:ext uri="{FF2B5EF4-FFF2-40B4-BE49-F238E27FC236}">
                <a16:creationId xmlns:a16="http://schemas.microsoft.com/office/drawing/2014/main" id="{CE038A52-8DEE-D8AF-D812-DBB9F2F22AC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0" y="0"/>
            <a:chExt cx="12188952" cy="6858000"/>
          </a:xfrm>
        </p:grpSpPr>
        <p:sp>
          <p:nvSpPr>
            <p:cNvPr id="102" name="Freeform: Shape 84">
              <a:extLst>
                <a:ext uri="{FF2B5EF4-FFF2-40B4-BE49-F238E27FC236}">
                  <a16:creationId xmlns:a16="http://schemas.microsoft.com/office/drawing/2014/main" id="{9162C1FC-DB63-20CA-E7E7-AF38D465245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85">
              <a:extLst>
                <a:ext uri="{FF2B5EF4-FFF2-40B4-BE49-F238E27FC236}">
                  <a16:creationId xmlns:a16="http://schemas.microsoft.com/office/drawing/2014/main" id="{C4AECE97-D466-E7D9-0FE4-7993084995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09729AB6-3170-6744-FB8B-0D0F8BA465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87">
              <a:extLst>
                <a:ext uri="{FF2B5EF4-FFF2-40B4-BE49-F238E27FC236}">
                  <a16:creationId xmlns:a16="http://schemas.microsoft.com/office/drawing/2014/main" id="{611FA88A-052A-35FF-7FA2-D710E756A54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88">
              <a:extLst>
                <a:ext uri="{FF2B5EF4-FFF2-40B4-BE49-F238E27FC236}">
                  <a16:creationId xmlns:a16="http://schemas.microsoft.com/office/drawing/2014/main" id="{D5C44B45-DA83-D1D2-3D1A-1B0F7EA2249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89">
              <a:extLst>
                <a:ext uri="{FF2B5EF4-FFF2-40B4-BE49-F238E27FC236}">
                  <a16:creationId xmlns:a16="http://schemas.microsoft.com/office/drawing/2014/main" id="{91FCB037-EAE7-ECEB-5FB4-918916565C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90">
              <a:extLst>
                <a:ext uri="{FF2B5EF4-FFF2-40B4-BE49-F238E27FC236}">
                  <a16:creationId xmlns:a16="http://schemas.microsoft.com/office/drawing/2014/main" id="{F800BC8C-2098-B295-3454-C232DF1AF4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744ADC34-C592-0C1E-7544-3EBA78BA5575}"/>
              </a:ext>
            </a:extLst>
          </p:cNvPr>
          <p:cNvSpPr>
            <a:spLocks noGrp="1"/>
          </p:cNvSpPr>
          <p:nvPr>
            <p:ph type="title"/>
          </p:nvPr>
        </p:nvSpPr>
        <p:spPr>
          <a:xfrm>
            <a:off x="2148784" y="129978"/>
            <a:ext cx="7260773" cy="720186"/>
          </a:xfrm>
        </p:spPr>
        <p:txBody>
          <a:bodyPr vert="horz" lIns="91440" tIns="45720" rIns="91440" bIns="45720" rtlCol="0" anchor="b">
            <a:normAutofit fontScale="90000"/>
          </a:bodyPr>
          <a:lstStyle/>
          <a:p>
            <a:pPr algn="ctr"/>
            <a:r>
              <a:rPr lang="en-US" sz="4800" dirty="0">
                <a:solidFill>
                  <a:schemeClr val="bg1"/>
                </a:solidFill>
              </a:rPr>
              <a:t>FINAL POINTS</a:t>
            </a:r>
          </a:p>
        </p:txBody>
      </p:sp>
      <p:sp>
        <p:nvSpPr>
          <p:cNvPr id="4" name="Text Placeholder 3">
            <a:extLst>
              <a:ext uri="{FF2B5EF4-FFF2-40B4-BE49-F238E27FC236}">
                <a16:creationId xmlns:a16="http://schemas.microsoft.com/office/drawing/2014/main" id="{0A9F2292-5ED3-C08B-E1B4-E720024A17D9}"/>
              </a:ext>
            </a:extLst>
          </p:cNvPr>
          <p:cNvSpPr>
            <a:spLocks noGrp="1"/>
          </p:cNvSpPr>
          <p:nvPr>
            <p:ph type="body" sz="half" idx="2"/>
          </p:nvPr>
        </p:nvSpPr>
        <p:spPr>
          <a:xfrm>
            <a:off x="174891" y="980141"/>
            <a:ext cx="11808562" cy="5834137"/>
          </a:xfrm>
        </p:spPr>
        <p:txBody>
          <a:bodyPr vert="horz" lIns="91440" tIns="45720" rIns="91440" bIns="45720" rtlCol="0" anchor="t">
            <a:normAutofit fontScale="85000" lnSpcReduction="10000"/>
          </a:bodyPr>
          <a:lstStyle/>
          <a:p>
            <a:pPr marL="285750" indent="-285750">
              <a:buFont typeface="Arial" panose="020B0604020202020204" pitchFamily="34" charset="0"/>
              <a:buChar char="•"/>
            </a:pPr>
            <a:r>
              <a:rPr lang="en-GB" sz="3200" b="1" dirty="0">
                <a:solidFill>
                  <a:srgbClr val="FFC000"/>
                </a:solidFill>
              </a:rPr>
              <a:t>Suppose that today Christ should appear in the clouds of heaven, who ... would be ready to meet Him? </a:t>
            </a:r>
            <a:r>
              <a:rPr lang="en-GB" sz="3200" dirty="0">
                <a:solidFill>
                  <a:schemeClr val="tx1"/>
                </a:solidFill>
              </a:rPr>
              <a:t>Suppose we should be translated into the kingdom of heaven </a:t>
            </a:r>
            <a:r>
              <a:rPr lang="en-GB" sz="3200" b="1" dirty="0">
                <a:solidFill>
                  <a:srgbClr val="FFC000"/>
                </a:solidFill>
              </a:rPr>
              <a:t>just as we are</a:t>
            </a:r>
            <a:r>
              <a:rPr lang="en-GB" sz="3200" dirty="0">
                <a:solidFill>
                  <a:schemeClr val="tx1"/>
                </a:solidFill>
              </a:rPr>
              <a:t>. </a:t>
            </a:r>
            <a:r>
              <a:rPr lang="en-GB" sz="3200" b="1" dirty="0">
                <a:solidFill>
                  <a:schemeClr val="tx1"/>
                </a:solidFill>
              </a:rPr>
              <a:t>Would we be prepared to unite with the saints of God, to live in harmony with the royal family, the children of the heavenly King? </a:t>
            </a:r>
            <a:r>
              <a:rPr lang="en-GB" sz="3200" b="1" u="sng" dirty="0">
                <a:solidFill>
                  <a:srgbClr val="FFC000"/>
                </a:solidFill>
              </a:rPr>
              <a:t>What preparation have you made for the judgment</a:t>
            </a:r>
            <a:r>
              <a:rPr lang="en-GB" sz="3200" b="1" dirty="0">
                <a:solidFill>
                  <a:srgbClr val="FFC000"/>
                </a:solidFill>
              </a:rPr>
              <a:t>? Have you made your peace with God? </a:t>
            </a:r>
            <a:r>
              <a:rPr lang="en-GB" sz="3200" dirty="0">
                <a:solidFill>
                  <a:schemeClr val="tx1"/>
                </a:solidFill>
              </a:rPr>
              <a:t>... </a:t>
            </a:r>
            <a:r>
              <a:rPr lang="en-GB" sz="3200" b="1" dirty="0">
                <a:solidFill>
                  <a:srgbClr val="FFC000"/>
                </a:solidFill>
              </a:rPr>
              <a:t>Are you seeking to help those around you, those in your home, those in your neighbourhood, those with whom you come in contact </a:t>
            </a:r>
            <a:r>
              <a:rPr lang="en-GB" sz="3200" b="1" i="1" dirty="0">
                <a:solidFill>
                  <a:srgbClr val="FFC000"/>
                </a:solidFill>
              </a:rPr>
              <a:t>with</a:t>
            </a:r>
            <a:r>
              <a:rPr lang="en-GB" sz="3200" b="1" dirty="0">
                <a:solidFill>
                  <a:srgbClr val="FFC000"/>
                </a:solidFill>
              </a:rPr>
              <a:t> that are not keeping the commandments of God? </a:t>
            </a:r>
            <a:r>
              <a:rPr lang="en-GB" sz="3200" dirty="0">
                <a:solidFill>
                  <a:schemeClr val="tx1"/>
                </a:solidFill>
              </a:rPr>
              <a:t>... </a:t>
            </a:r>
            <a:r>
              <a:rPr lang="en-GB" sz="3200" b="1" dirty="0">
                <a:solidFill>
                  <a:schemeClr val="tx1"/>
                </a:solidFill>
              </a:rPr>
              <a:t>Remember that profession is worthless without a practice that enters into the daily life. </a:t>
            </a:r>
            <a:r>
              <a:rPr lang="en-GB" sz="3200" dirty="0">
                <a:solidFill>
                  <a:schemeClr val="tx1"/>
                </a:solidFill>
              </a:rPr>
              <a:t>God knows whether we are keeping His Law in truth. </a:t>
            </a:r>
            <a:r>
              <a:rPr lang="en-GB" sz="3200" b="1" u="sng" dirty="0">
                <a:solidFill>
                  <a:srgbClr val="FFC000"/>
                </a:solidFill>
              </a:rPr>
              <a:t>He knows just what we are doing, just what we are thinking and saying. </a:t>
            </a:r>
            <a:r>
              <a:rPr lang="en-GB" sz="3200" dirty="0">
                <a:solidFill>
                  <a:schemeClr val="tx1"/>
                </a:solidFill>
              </a:rPr>
              <a:t>Are we getting ready to meet the King? When He comes in the clouds of heaven with power and great glory, will you be able to say, </a:t>
            </a:r>
            <a:r>
              <a:rPr lang="en-GB" sz="3200" b="1" dirty="0">
                <a:solidFill>
                  <a:srgbClr val="FFC000"/>
                </a:solidFill>
              </a:rPr>
              <a:t>“Lo, this is our God; we have waited for him, and he will save us”</a:t>
            </a:r>
            <a:r>
              <a:rPr lang="en-GB" sz="3200" dirty="0">
                <a:solidFill>
                  <a:schemeClr val="tx1"/>
                </a:solidFill>
              </a:rPr>
              <a:t> </a:t>
            </a:r>
            <a:r>
              <a:rPr lang="en-GB" sz="3200" b="1" dirty="0">
                <a:solidFill>
                  <a:schemeClr val="tx1"/>
                </a:solidFill>
              </a:rPr>
              <a:t>(Isaiah 25:9)? </a:t>
            </a:r>
            <a:r>
              <a:rPr lang="en-GB" sz="3200" dirty="0">
                <a:solidFill>
                  <a:schemeClr val="tx1"/>
                </a:solidFill>
              </a:rPr>
              <a:t>To those who can say this Christ will say, “Come up higher. Upon this earth you have loved Me. You have loved to do My will. </a:t>
            </a:r>
            <a:r>
              <a:rPr lang="en-GB" sz="3200" b="1" u="sng" dirty="0">
                <a:solidFill>
                  <a:schemeClr val="tx1"/>
                </a:solidFill>
              </a:rPr>
              <a:t>You can now enter the Holy City and receive the crown of everlasting life.</a:t>
            </a:r>
            <a:r>
              <a:rPr lang="en-GB" sz="3200" b="1" dirty="0">
                <a:solidFill>
                  <a:schemeClr val="tx1"/>
                </a:solidFill>
              </a:rPr>
              <a:t>”</a:t>
            </a:r>
            <a:r>
              <a:rPr lang="en-GB" sz="3200" dirty="0">
                <a:solidFill>
                  <a:schemeClr val="tx1"/>
                </a:solidFill>
              </a:rPr>
              <a:t>  </a:t>
            </a:r>
            <a:r>
              <a:rPr lang="en-GB" sz="3200" b="1" dirty="0">
                <a:solidFill>
                  <a:schemeClr val="tx1"/>
                </a:solidFill>
              </a:rPr>
              <a:t>Maranatha 298</a:t>
            </a:r>
            <a:endParaRPr lang="en-GB" sz="3200" dirty="0">
              <a:solidFill>
                <a:schemeClr val="tx1"/>
              </a:solidFill>
            </a:endParaRPr>
          </a:p>
          <a:p>
            <a:endParaRPr lang="en-GB" sz="2800" dirty="0">
              <a:solidFill>
                <a:schemeClr val="tx1"/>
              </a:solidFill>
            </a:endParaRPr>
          </a:p>
          <a:p>
            <a:pPr indent="-228600">
              <a:buFont typeface="Arial" panose="020B0604020202020204" pitchFamily="34" charset="0"/>
              <a:buChar char="•"/>
            </a:pPr>
            <a:endParaRPr lang="en-GB" sz="2800" dirty="0">
              <a:solidFill>
                <a:schemeClr val="bg1"/>
              </a:solidFill>
              <a:ea typeface="Calibri" panose="020F0502020204030204" pitchFamily="34" charset="0"/>
              <a:cs typeface="Arial" panose="020B0604020202020204" pitchFamily="34" charset="0"/>
            </a:endParaRPr>
          </a:p>
          <a:p>
            <a:pPr indent="-228600">
              <a:buFont typeface="Arial" panose="020B0604020202020204" pitchFamily="34" charset="0"/>
              <a:buChar char="•"/>
            </a:pPr>
            <a:endParaRPr lang="en-US" sz="2400" dirty="0">
              <a:solidFill>
                <a:schemeClr val="bg1"/>
              </a:solidFill>
            </a:endParaRPr>
          </a:p>
        </p:txBody>
      </p:sp>
      <p:sp>
        <p:nvSpPr>
          <p:cNvPr id="5" name="Picture Placeholder 4">
            <a:extLst>
              <a:ext uri="{FF2B5EF4-FFF2-40B4-BE49-F238E27FC236}">
                <a16:creationId xmlns:a16="http://schemas.microsoft.com/office/drawing/2014/main" id="{D7B42BA3-07D5-65BB-6FF3-405E679DBFEF}"/>
              </a:ext>
            </a:extLst>
          </p:cNvPr>
          <p:cNvSpPr>
            <a:spLocks noGrp="1"/>
          </p:cNvSpPr>
          <p:nvPr>
            <p:ph type="pic" idx="1"/>
          </p:nvPr>
        </p:nvSpPr>
        <p:spPr>
          <a:xfrm>
            <a:off x="5712577" y="6347015"/>
            <a:ext cx="6172200" cy="179638"/>
          </a:xfrm>
        </p:spPr>
        <p:txBody>
          <a:bodyPr>
            <a:normAutofit fontScale="25000" lnSpcReduction="20000"/>
          </a:bodyPr>
          <a:lstStyle/>
          <a:p>
            <a:endParaRPr lang="en-GB" dirty="0"/>
          </a:p>
        </p:txBody>
      </p:sp>
    </p:spTree>
    <p:extLst>
      <p:ext uri="{BB962C8B-B14F-4D97-AF65-F5344CB8AC3E}">
        <p14:creationId xmlns:p14="http://schemas.microsoft.com/office/powerpoint/2010/main" val="386670004"/>
      </p:ext>
    </p:extLst>
  </p:cSld>
  <p:clrMapOvr>
    <a:masterClrMapping/>
  </p:clrMapOvr>
  <mc:AlternateContent xmlns:mc="http://schemas.openxmlformats.org/markup-compatibility/2006">
    <mc:Choice xmlns:p14="http://schemas.microsoft.com/office/powerpoint/2010/main" Requires="p14">
      <p:transition spd="slow" p14:dur="3000">
        <p14:reveal thruBlk="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down)">
                                      <p:cBhvr>
                                        <p:cTn id="7"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1"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2" name="Group 71">
            <a:extLst>
              <a:ext uri="{FF2B5EF4-FFF2-40B4-BE49-F238E27FC236}">
                <a16:creationId xmlns:a16="http://schemas.microsoft.com/office/drawing/2014/main" id="{519334DB-EC8F-4050-9C6E-F92B6A72DA2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49" cy="6858000"/>
            <a:chOff x="-2848" y="0"/>
            <a:chExt cx="12188949" cy="6858000"/>
          </a:xfrm>
        </p:grpSpPr>
        <p:sp>
          <p:nvSpPr>
            <p:cNvPr id="56" name="Color Cover">
              <a:extLst>
                <a:ext uri="{FF2B5EF4-FFF2-40B4-BE49-F238E27FC236}">
                  <a16:creationId xmlns:a16="http://schemas.microsoft.com/office/drawing/2014/main" id="{EA01B1DD-00B6-4407-827C-3F408B773B1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5">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Color Cover">
              <a:extLst>
                <a:ext uri="{FF2B5EF4-FFF2-40B4-BE49-F238E27FC236}">
                  <a16:creationId xmlns:a16="http://schemas.microsoft.com/office/drawing/2014/main" id="{AF1D500A-77DB-437E-A54D-45B239D6D0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848" y="0"/>
              <a:ext cx="12188949" cy="6858000"/>
            </a:xfrm>
            <a:prstGeom prst="rect">
              <a:avLst/>
            </a:prstGeom>
            <a:solidFill>
              <a:schemeClr val="accent6">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4" name="Group 73">
            <a:extLst>
              <a:ext uri="{FF2B5EF4-FFF2-40B4-BE49-F238E27FC236}">
                <a16:creationId xmlns:a16="http://schemas.microsoft.com/office/drawing/2014/main" id="{3F87BA2A-0B66-4DEF-A04F-2CC1722572E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51279" y="598259"/>
            <a:ext cx="10889442" cy="5680742"/>
            <a:chOff x="651279" y="598259"/>
            <a:chExt cx="10889442" cy="5680742"/>
          </a:xfrm>
        </p:grpSpPr>
        <p:sp>
          <p:nvSpPr>
            <p:cNvPr id="60" name="Color">
              <a:extLst>
                <a:ext uri="{FF2B5EF4-FFF2-40B4-BE49-F238E27FC236}">
                  <a16:creationId xmlns:a16="http://schemas.microsoft.com/office/drawing/2014/main" id="{522B2F8C-7861-41DA-AB7F-C621655E4D6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Color">
              <a:extLst>
                <a:ext uri="{FF2B5EF4-FFF2-40B4-BE49-F238E27FC236}">
                  <a16:creationId xmlns:a16="http://schemas.microsoft.com/office/drawing/2014/main" id="{90AE996F-5C1A-4DD0-B66D-9C837744AA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8" name="Picture 7" descr="A black background with a black square&#10;&#10;AI-generated content may be incorrect.">
            <a:extLst>
              <a:ext uri="{FF2B5EF4-FFF2-40B4-BE49-F238E27FC236}">
                <a16:creationId xmlns:a16="http://schemas.microsoft.com/office/drawing/2014/main" id="{E12A7053-D82B-A707-3627-0B0AA78BA392}"/>
              </a:ext>
            </a:extLst>
          </p:cNvPr>
          <p:cNvPicPr>
            <a:picLocks noChangeAspect="1"/>
          </p:cNvPicPr>
          <p:nvPr/>
        </p:nvPicPr>
        <p:blipFill>
          <a:blip r:embed="rId2"/>
          <a:stretch>
            <a:fillRect/>
          </a:stretch>
        </p:blipFill>
        <p:spPr>
          <a:xfrm>
            <a:off x="7255043" y="1104573"/>
            <a:ext cx="3208435" cy="2983846"/>
          </a:xfrm>
          <a:prstGeom prst="rect">
            <a:avLst/>
          </a:prstGeom>
        </p:spPr>
      </p:pic>
      <p:pic>
        <p:nvPicPr>
          <p:cNvPr id="6" name="Picture 5" descr="A logo with blue text and a bird&#10;&#10;AI-generated content may be incorrect.">
            <a:extLst>
              <a:ext uri="{FF2B5EF4-FFF2-40B4-BE49-F238E27FC236}">
                <a16:creationId xmlns:a16="http://schemas.microsoft.com/office/drawing/2014/main" id="{4270FEA0-9217-0337-4089-080386C1AE48}"/>
              </a:ext>
            </a:extLst>
          </p:cNvPr>
          <p:cNvPicPr>
            <a:picLocks noChangeAspect="1"/>
          </p:cNvPicPr>
          <p:nvPr/>
        </p:nvPicPr>
        <p:blipFill>
          <a:blip r:embed="rId3"/>
          <a:stretch>
            <a:fillRect/>
          </a:stretch>
        </p:blipFill>
        <p:spPr>
          <a:xfrm>
            <a:off x="6400834" y="3531605"/>
            <a:ext cx="4803758" cy="2184662"/>
          </a:xfrm>
          <a:prstGeom prst="rect">
            <a:avLst/>
          </a:prstGeom>
        </p:spPr>
      </p:pic>
      <p:grpSp>
        <p:nvGrpSpPr>
          <p:cNvPr id="76" name="Group 75">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848" y="0"/>
            <a:ext cx="12188952" cy="6858000"/>
            <a:chOff x="0" y="0"/>
            <a:chExt cx="12188952" cy="6858000"/>
          </a:xfrm>
        </p:grpSpPr>
        <p:sp>
          <p:nvSpPr>
            <p:cNvPr id="77" name="Freeform: Shape 63">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8" name="Freeform: Shape 64">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9" name="Freeform: Shape 65">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0" name="Freeform: Shape 66">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81" name="Freeform: Shape 67">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69" name="Freeform: Shape 68">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0" name="Freeform: Shape 69">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0CCB545-8EE0-AF7D-AB7A-C238BC1FBFC8}"/>
              </a:ext>
            </a:extLst>
          </p:cNvPr>
          <p:cNvSpPr>
            <a:spLocks noGrp="1"/>
          </p:cNvSpPr>
          <p:nvPr>
            <p:ph type="title"/>
          </p:nvPr>
        </p:nvSpPr>
        <p:spPr>
          <a:xfrm>
            <a:off x="1044483" y="2304577"/>
            <a:ext cx="5203990" cy="1551013"/>
          </a:xfrm>
        </p:spPr>
        <p:txBody>
          <a:bodyPr vert="horz" lIns="91440" tIns="45720" rIns="91440" bIns="45720" rtlCol="0" anchor="b">
            <a:normAutofit/>
          </a:bodyPr>
          <a:lstStyle/>
          <a:p>
            <a:pPr algn="ctr"/>
            <a:r>
              <a:rPr lang="en-US" sz="6600" dirty="0">
                <a:solidFill>
                  <a:schemeClr val="bg1"/>
                </a:solidFill>
              </a:rPr>
              <a:t>THANK YOU</a:t>
            </a:r>
          </a:p>
        </p:txBody>
      </p:sp>
      <p:pic>
        <p:nvPicPr>
          <p:cNvPr id="14" name="Picture 13" descr="Icon&#10;&#10;Description automatically generated">
            <a:extLst>
              <a:ext uri="{FF2B5EF4-FFF2-40B4-BE49-F238E27FC236}">
                <a16:creationId xmlns:a16="http://schemas.microsoft.com/office/drawing/2014/main" id="{2B98922E-ACA5-C62E-AA66-1217EBF34CEA}"/>
              </a:ext>
            </a:extLst>
          </p:cNvPr>
          <p:cNvPicPr>
            <a:picLocks noChangeAspect="1"/>
          </p:cNvPicPr>
          <p:nvPr/>
        </p:nvPicPr>
        <p:blipFill>
          <a:blip r:embed="rId4">
            <a:extLst>
              <a:ext uri="{837473B0-CC2E-450A-ABE3-18F120FF3D39}">
                <a1611:picAttrSrcUrl xmlns:a1611="http://schemas.microsoft.com/office/drawing/2016/11/main" r:id="rId5"/>
              </a:ext>
            </a:extLst>
          </a:blip>
          <a:stretch>
            <a:fillRect/>
          </a:stretch>
        </p:blipFill>
        <p:spPr>
          <a:xfrm>
            <a:off x="156476" y="6349364"/>
            <a:ext cx="344341" cy="344341"/>
          </a:xfrm>
          <a:prstGeom prst="rect">
            <a:avLst/>
          </a:prstGeom>
        </p:spPr>
      </p:pic>
      <p:pic>
        <p:nvPicPr>
          <p:cNvPr id="18" name="Picture 17" descr="Logo, icon&#10;&#10;Description automatically generated">
            <a:extLst>
              <a:ext uri="{FF2B5EF4-FFF2-40B4-BE49-F238E27FC236}">
                <a16:creationId xmlns:a16="http://schemas.microsoft.com/office/drawing/2014/main" id="{11A6FE44-7475-08E1-B9F9-15C3C8863AC1}"/>
              </a:ext>
            </a:extLst>
          </p:cNvPr>
          <p:cNvPicPr>
            <a:picLocks noChangeAspect="1"/>
          </p:cNvPicPr>
          <p:nvPr/>
        </p:nvPicPr>
        <p:blipFill>
          <a:blip r:embed="rId6">
            <a:extLst>
              <a:ext uri="{837473B0-CC2E-450A-ABE3-18F120FF3D39}">
                <a1611:picAttrSrcUrl xmlns:a1611="http://schemas.microsoft.com/office/drawing/2016/11/main" r:id="rId7"/>
              </a:ext>
            </a:extLst>
          </a:blip>
          <a:stretch>
            <a:fillRect/>
          </a:stretch>
        </p:blipFill>
        <p:spPr>
          <a:xfrm flipH="1">
            <a:off x="5941707" y="6378134"/>
            <a:ext cx="358866" cy="358866"/>
          </a:xfrm>
          <a:prstGeom prst="rect">
            <a:avLst/>
          </a:prstGeom>
        </p:spPr>
      </p:pic>
      <p:pic>
        <p:nvPicPr>
          <p:cNvPr id="27" name="Picture 26" descr="Icon&#10;&#10;Description automatically generated">
            <a:extLst>
              <a:ext uri="{FF2B5EF4-FFF2-40B4-BE49-F238E27FC236}">
                <a16:creationId xmlns:a16="http://schemas.microsoft.com/office/drawing/2014/main" id="{8642BB10-09F1-D716-D435-DCA6D5D9EE44}"/>
              </a:ext>
            </a:extLst>
          </p:cNvPr>
          <p:cNvPicPr>
            <a:picLocks noChangeAspect="1"/>
          </p:cNvPicPr>
          <p:nvPr/>
        </p:nvPicPr>
        <p:blipFill>
          <a:blip r:embed="rId8">
            <a:extLst>
              <a:ext uri="{837473B0-CC2E-450A-ABE3-18F120FF3D39}">
                <a1611:picAttrSrcUrl xmlns:a1611="http://schemas.microsoft.com/office/drawing/2016/11/main" r:id="rId9"/>
              </a:ext>
            </a:extLst>
          </a:blip>
          <a:stretch>
            <a:fillRect/>
          </a:stretch>
        </p:blipFill>
        <p:spPr>
          <a:xfrm flipV="1">
            <a:off x="9274306" y="6361188"/>
            <a:ext cx="358865" cy="358865"/>
          </a:xfrm>
          <a:prstGeom prst="rect">
            <a:avLst/>
          </a:prstGeom>
        </p:spPr>
      </p:pic>
      <p:sp>
        <p:nvSpPr>
          <p:cNvPr id="28" name="TextBox 27">
            <a:extLst>
              <a:ext uri="{FF2B5EF4-FFF2-40B4-BE49-F238E27FC236}">
                <a16:creationId xmlns:a16="http://schemas.microsoft.com/office/drawing/2014/main" id="{E6E98E58-2B7C-B582-FAE9-E1AC88E7DC57}"/>
              </a:ext>
            </a:extLst>
          </p:cNvPr>
          <p:cNvSpPr txBox="1"/>
          <p:nvPr/>
        </p:nvSpPr>
        <p:spPr>
          <a:xfrm>
            <a:off x="436388" y="6361967"/>
            <a:ext cx="3467609" cy="338554"/>
          </a:xfrm>
          <a:prstGeom prst="rect">
            <a:avLst/>
          </a:prstGeom>
          <a:noFill/>
        </p:spPr>
        <p:txBody>
          <a:bodyPr wrap="square">
            <a:spAutoFit/>
          </a:bodyPr>
          <a:lstStyle/>
          <a:p>
            <a:r>
              <a:rPr lang="en-GB" sz="1600" dirty="0" err="1"/>
              <a:t>loudcrycompendium@gmail.com</a:t>
            </a:r>
            <a:endParaRPr lang="en-GB" sz="1600" dirty="0"/>
          </a:p>
        </p:txBody>
      </p:sp>
      <p:sp>
        <p:nvSpPr>
          <p:cNvPr id="29" name="TextBox 28">
            <a:extLst>
              <a:ext uri="{FF2B5EF4-FFF2-40B4-BE49-F238E27FC236}">
                <a16:creationId xmlns:a16="http://schemas.microsoft.com/office/drawing/2014/main" id="{D6F2C172-F303-3AB0-53DC-82FCDDDF82FD}"/>
              </a:ext>
            </a:extLst>
          </p:cNvPr>
          <p:cNvSpPr txBox="1"/>
          <p:nvPr/>
        </p:nvSpPr>
        <p:spPr>
          <a:xfrm>
            <a:off x="3981957" y="6377248"/>
            <a:ext cx="2009933" cy="338554"/>
          </a:xfrm>
          <a:prstGeom prst="rect">
            <a:avLst/>
          </a:prstGeom>
          <a:noFill/>
        </p:spPr>
        <p:txBody>
          <a:bodyPr wrap="square">
            <a:spAutoFit/>
          </a:bodyPr>
          <a:lstStyle/>
          <a:p>
            <a:r>
              <a:rPr lang="en-GB" sz="1600" dirty="0"/>
              <a:t>@</a:t>
            </a:r>
            <a:r>
              <a:rPr lang="en-GB" sz="1600" dirty="0" err="1"/>
              <a:t>ThePropheticEye</a:t>
            </a:r>
            <a:endParaRPr lang="en-GB" sz="1600" dirty="0"/>
          </a:p>
        </p:txBody>
      </p:sp>
      <p:sp>
        <p:nvSpPr>
          <p:cNvPr id="30" name="TextBox 29">
            <a:extLst>
              <a:ext uri="{FF2B5EF4-FFF2-40B4-BE49-F238E27FC236}">
                <a16:creationId xmlns:a16="http://schemas.microsoft.com/office/drawing/2014/main" id="{683A73A8-A0A8-62A9-49AC-9CC363CE4FF1}"/>
              </a:ext>
            </a:extLst>
          </p:cNvPr>
          <p:cNvSpPr txBox="1"/>
          <p:nvPr/>
        </p:nvSpPr>
        <p:spPr>
          <a:xfrm>
            <a:off x="6209701" y="6371344"/>
            <a:ext cx="3248314" cy="338554"/>
          </a:xfrm>
          <a:prstGeom prst="rect">
            <a:avLst/>
          </a:prstGeom>
          <a:noFill/>
        </p:spPr>
        <p:txBody>
          <a:bodyPr wrap="square">
            <a:spAutoFit/>
          </a:bodyPr>
          <a:lstStyle/>
          <a:p>
            <a:r>
              <a:rPr lang="en-GB" sz="1600" dirty="0" err="1"/>
              <a:t>www.loudcrycompendium.com</a:t>
            </a:r>
            <a:endParaRPr lang="en-GB" sz="1600" dirty="0"/>
          </a:p>
        </p:txBody>
      </p:sp>
      <p:sp>
        <p:nvSpPr>
          <p:cNvPr id="32" name="TextBox 31">
            <a:extLst>
              <a:ext uri="{FF2B5EF4-FFF2-40B4-BE49-F238E27FC236}">
                <a16:creationId xmlns:a16="http://schemas.microsoft.com/office/drawing/2014/main" id="{4FEDC77F-658C-47FC-3559-5EBF8AA92096}"/>
              </a:ext>
            </a:extLst>
          </p:cNvPr>
          <p:cNvSpPr txBox="1"/>
          <p:nvPr/>
        </p:nvSpPr>
        <p:spPr>
          <a:xfrm>
            <a:off x="9582989" y="6367122"/>
            <a:ext cx="2521897" cy="338554"/>
          </a:xfrm>
          <a:prstGeom prst="rect">
            <a:avLst/>
          </a:prstGeom>
          <a:noFill/>
        </p:spPr>
        <p:txBody>
          <a:bodyPr wrap="square">
            <a:spAutoFit/>
          </a:bodyPr>
          <a:lstStyle/>
          <a:p>
            <a:r>
              <a:rPr lang="en-GB" sz="1600" dirty="0"/>
              <a:t>@</a:t>
            </a:r>
            <a:r>
              <a:rPr lang="en-GB" sz="1600" dirty="0" err="1"/>
              <a:t>loudcrycompendium</a:t>
            </a:r>
            <a:endParaRPr lang="en-GB" sz="1600" dirty="0"/>
          </a:p>
        </p:txBody>
      </p:sp>
      <p:pic>
        <p:nvPicPr>
          <p:cNvPr id="36" name="Picture 35" descr="A red and white logo&#10;&#10;Description automatically generated">
            <a:extLst>
              <a:ext uri="{FF2B5EF4-FFF2-40B4-BE49-F238E27FC236}">
                <a16:creationId xmlns:a16="http://schemas.microsoft.com/office/drawing/2014/main" id="{F884CE18-402A-FFBC-DAED-B304F685958E}"/>
              </a:ext>
            </a:extLst>
          </p:cNvPr>
          <p:cNvPicPr>
            <a:picLocks noChangeAspect="1"/>
          </p:cNvPicPr>
          <p:nvPr/>
        </p:nvPicPr>
        <p:blipFill>
          <a:blip r:embed="rId10">
            <a:extLst>
              <a:ext uri="{837473B0-CC2E-450A-ABE3-18F120FF3D39}">
                <a1611:picAttrSrcUrl xmlns:a1611="http://schemas.microsoft.com/office/drawing/2016/11/main" r:id="rId11"/>
              </a:ext>
            </a:extLst>
          </a:blip>
          <a:stretch>
            <a:fillRect/>
          </a:stretch>
        </p:blipFill>
        <p:spPr>
          <a:xfrm>
            <a:off x="3656770" y="6360889"/>
            <a:ext cx="367355" cy="367355"/>
          </a:xfrm>
          <a:prstGeom prst="rect">
            <a:avLst/>
          </a:prstGeom>
        </p:spPr>
      </p:pic>
    </p:spTree>
    <p:extLst>
      <p:ext uri="{BB962C8B-B14F-4D97-AF65-F5344CB8AC3E}">
        <p14:creationId xmlns:p14="http://schemas.microsoft.com/office/powerpoint/2010/main" val="3777677330"/>
      </p:ext>
    </p:extLst>
  </p:cSld>
  <p:clrMapOvr>
    <a:masterClrMapping/>
  </p:clrMapOvr>
  <mc:AlternateContent xmlns:mc="http://schemas.openxmlformats.org/markup-compatibility/2006">
    <mc:Choice xmlns:p14="http://schemas.microsoft.com/office/powerpoint/2010/main" Requires="p14">
      <p:transition spd="slow" p14:dur="3000">
        <p14:shred/>
      </p:transition>
    </mc:Choice>
    <mc:Fallback>
      <p:transition spd="slow">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Wisp</Template>
  <TotalTime>1319</TotalTime>
  <Words>2659</Words>
  <Application>Microsoft Macintosh PowerPoint</Application>
  <PresentationFormat>Widescreen</PresentationFormat>
  <Paragraphs>112</Paragraphs>
  <Slides>18</Slides>
  <Notes>1</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18</vt:i4>
      </vt:variant>
    </vt:vector>
  </HeadingPairs>
  <TitlesOfParts>
    <vt:vector size="25" baseType="lpstr">
      <vt:lpstr>American Typewriter Condensed</vt:lpstr>
      <vt:lpstr>Aptos</vt:lpstr>
      <vt:lpstr>Aptos Display</vt:lpstr>
      <vt:lpstr>Arial</vt:lpstr>
      <vt:lpstr>Boucherie Block</vt:lpstr>
      <vt:lpstr>Calibri</vt:lpstr>
      <vt:lpstr>Office Theme</vt:lpstr>
      <vt:lpstr>Our Blessed Hope</vt:lpstr>
      <vt:lpstr>INTRODUCTION</vt:lpstr>
      <vt:lpstr>INTRODUCTION</vt:lpstr>
      <vt:lpstr>ALL WILL SEE</vt:lpstr>
      <vt:lpstr>ALL WILL SEE</vt:lpstr>
      <vt:lpstr>ALL WILL HEAR</vt:lpstr>
      <vt:lpstr>ALL WILL HEAR</vt:lpstr>
      <vt:lpstr>THE RIGHTEOUS</vt:lpstr>
      <vt:lpstr>THE RIGHTEOUS</vt:lpstr>
      <vt:lpstr>THE RIGHTEOUS</vt:lpstr>
      <vt:lpstr>THE RIGHTEOUS</vt:lpstr>
      <vt:lpstr>THE WICKED</vt:lpstr>
      <vt:lpstr>THE WICKED</vt:lpstr>
      <vt:lpstr>THE WICKED</vt:lpstr>
      <vt:lpstr>THE WICKED</vt:lpstr>
      <vt:lpstr>FINAL POINTS</vt:lpstr>
      <vt:lpstr>FINAL POINTS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mark clarke</dc:creator>
  <cp:lastModifiedBy>mark clarke</cp:lastModifiedBy>
  <cp:revision>6</cp:revision>
  <dcterms:created xsi:type="dcterms:W3CDTF">2025-02-14T12:12:25Z</dcterms:created>
  <dcterms:modified xsi:type="dcterms:W3CDTF">2025-02-15T10:15:10Z</dcterms:modified>
</cp:coreProperties>
</file>