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RksJEO84b7LaFpDM3+tirw==" hashData="NttrtMMm/rOG7BhA24rNzMI6wjMf3/4HoV4xNwZg61bceeiFn/pxhLK4Ed4yoHfM75EyP/2BY4/rVAhW1Dv8n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p:restoredTop sz="94726"/>
  </p:normalViewPr>
  <p:slideViewPr>
    <p:cSldViewPr snapToGrid="0">
      <p:cViewPr varScale="1">
        <p:scale>
          <a:sx n="120" d="100"/>
          <a:sy n="120" d="100"/>
        </p:scale>
        <p:origin x="8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115D-79EF-B774-3335-8ED1F71A42A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3228060-539C-282F-D9E7-3CA6DB279B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29FCFC7-9AA5-0053-3EAD-F14C19089BF1}"/>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5" name="Footer Placeholder 4">
            <a:extLst>
              <a:ext uri="{FF2B5EF4-FFF2-40B4-BE49-F238E27FC236}">
                <a16:creationId xmlns:a16="http://schemas.microsoft.com/office/drawing/2014/main" id="{782C64F1-A14C-C3EA-BCF1-0C2741340C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59BC22-BBB2-DFD7-63D6-35653617775F}"/>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3568843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AC6B-727F-58A8-7145-FAD107E8262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C81890A-B9E2-9D0E-3C6A-37BF149174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7B84F6F-E74F-B64F-8FE8-93C73DA44E42}"/>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5" name="Footer Placeholder 4">
            <a:extLst>
              <a:ext uri="{FF2B5EF4-FFF2-40B4-BE49-F238E27FC236}">
                <a16:creationId xmlns:a16="http://schemas.microsoft.com/office/drawing/2014/main" id="{3A8A8A85-6B0B-C1EB-679D-E60AE1CAEF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D98161-F932-1B83-FD3D-ADA99CE53575}"/>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4266488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8DE11-ED5D-17D9-442F-8584518C9F0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F0B8FB0-B731-2997-AFB3-6E5F5CD04C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630F9B1-B683-1016-8AD6-B2EB71B0524D}"/>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5" name="Footer Placeholder 4">
            <a:extLst>
              <a:ext uri="{FF2B5EF4-FFF2-40B4-BE49-F238E27FC236}">
                <a16:creationId xmlns:a16="http://schemas.microsoft.com/office/drawing/2014/main" id="{02A0CEF4-FFE3-0399-997D-D19DCF67DB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6C43AF-89A6-6DB2-9C36-9884326A84EA}"/>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2893158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F60B-FF20-E8C7-714E-DF8A948250B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FE383E0-347D-34A7-5E7D-04338C93FC3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0229D88-9520-7E8F-972E-CED3B22159D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0741A0F-50C1-9242-6814-2098F339B78D}"/>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6" name="Footer Placeholder 5">
            <a:extLst>
              <a:ext uri="{FF2B5EF4-FFF2-40B4-BE49-F238E27FC236}">
                <a16:creationId xmlns:a16="http://schemas.microsoft.com/office/drawing/2014/main" id="{B100C01E-474A-07F7-325F-CCD0518153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32AEAA-A4E8-8113-7A5A-F688FBAA9BCE}"/>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6268509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AC24-AEBC-988E-F09D-55D02D340A5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621E5B7-ECA0-C076-7F62-772EB0ECCD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8C2D1BB-3FCD-3DBF-486A-005DD2F979E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A0613B1-6DB0-1509-8E9D-5E5B95CDE5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500E87C-5EE1-657E-18AC-D41BFF4695D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023A866-B047-ABDE-4EEC-ED001406B202}"/>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8" name="Footer Placeholder 7">
            <a:extLst>
              <a:ext uri="{FF2B5EF4-FFF2-40B4-BE49-F238E27FC236}">
                <a16:creationId xmlns:a16="http://schemas.microsoft.com/office/drawing/2014/main" id="{A56DDEC4-A206-36A8-1AE4-985F1744724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F28134-534A-75A0-D519-6EEFB26AF1AB}"/>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3077299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69CD2-2B5C-6052-6A97-3BDFB2B5755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4FFA88C-5FA6-541E-7467-99018360E28D}"/>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4" name="Footer Placeholder 3">
            <a:extLst>
              <a:ext uri="{FF2B5EF4-FFF2-40B4-BE49-F238E27FC236}">
                <a16:creationId xmlns:a16="http://schemas.microsoft.com/office/drawing/2014/main" id="{6805E0A5-6AAA-F197-236F-08E1C85F9D9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2651AF2-3B75-3C25-ABEB-A11252C0D08A}"/>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2516162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A4570-E012-787E-6AC7-270BC40F298D}"/>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3" name="Footer Placeholder 2">
            <a:extLst>
              <a:ext uri="{FF2B5EF4-FFF2-40B4-BE49-F238E27FC236}">
                <a16:creationId xmlns:a16="http://schemas.microsoft.com/office/drawing/2014/main" id="{2EADF233-50E4-8647-8474-0F556346E3F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C5F5F1-252E-BED4-DF52-DAB3593B0E27}"/>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80928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BFFE7-AD49-4D78-0213-789BED679ED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7CFC3E1-6929-F8ED-666B-C010849BE8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3F2C84B-A636-F413-2938-F226455344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B350740-2276-6259-46B5-FFA6EE604255}"/>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6" name="Footer Placeholder 5">
            <a:extLst>
              <a:ext uri="{FF2B5EF4-FFF2-40B4-BE49-F238E27FC236}">
                <a16:creationId xmlns:a16="http://schemas.microsoft.com/office/drawing/2014/main" id="{26BC32BA-B45A-6E72-08B1-F99BA86926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2696BC-9280-06F5-FC7B-D6C9FA73B590}"/>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347113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BC07-78A0-1E28-3290-029DE418CB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F2B5501-CA64-D531-C4A9-CE860415B2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8E1017B-FF90-46E0-D196-332861BE0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8A309C1-942A-5363-1E87-1EAD9AE359CD}"/>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6" name="Footer Placeholder 5">
            <a:extLst>
              <a:ext uri="{FF2B5EF4-FFF2-40B4-BE49-F238E27FC236}">
                <a16:creationId xmlns:a16="http://schemas.microsoft.com/office/drawing/2014/main" id="{CCF56BF2-3D73-407C-63B3-F09F8E0085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9EF318-EAFB-773C-7E39-1FFD15DBF487}"/>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3246337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1D5DB-7E8A-72F0-30E5-9C41B0F8172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72AF113-7260-4427-BDE6-D70F46BE6D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17A5A60-687B-6CC0-880D-C8C9ED7796EC}"/>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5" name="Footer Placeholder 4">
            <a:extLst>
              <a:ext uri="{FF2B5EF4-FFF2-40B4-BE49-F238E27FC236}">
                <a16:creationId xmlns:a16="http://schemas.microsoft.com/office/drawing/2014/main" id="{80342F7A-94B9-F192-C187-AA7048FB07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3E576E-6671-566E-B2FB-C998CDC8C72C}"/>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2611650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FC25AD-35BE-EB5F-E3D6-276659053B2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2AD5581-1C4E-05D5-7489-FE99946102C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5DBD5B4-ABE0-F6AE-8B0C-198C2FBC63C3}"/>
              </a:ext>
            </a:extLst>
          </p:cNvPr>
          <p:cNvSpPr>
            <a:spLocks noGrp="1"/>
          </p:cNvSpPr>
          <p:nvPr>
            <p:ph type="dt" sz="half" idx="10"/>
          </p:nvPr>
        </p:nvSpPr>
        <p:spPr/>
        <p:txBody>
          <a:bodyPr/>
          <a:lstStyle/>
          <a:p>
            <a:fld id="{A6E1C912-FF5B-FD4D-9E27-9DE9010DE647}" type="datetimeFigureOut">
              <a:rPr lang="en-GB" smtClean="0"/>
              <a:t>16/12/2024</a:t>
            </a:fld>
            <a:endParaRPr lang="en-GB"/>
          </a:p>
        </p:txBody>
      </p:sp>
      <p:sp>
        <p:nvSpPr>
          <p:cNvPr id="5" name="Footer Placeholder 4">
            <a:extLst>
              <a:ext uri="{FF2B5EF4-FFF2-40B4-BE49-F238E27FC236}">
                <a16:creationId xmlns:a16="http://schemas.microsoft.com/office/drawing/2014/main" id="{F8D965D5-C2AF-9F23-447D-527252747E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C8A880-58D2-7658-9D38-995554C518F5}"/>
              </a:ext>
            </a:extLst>
          </p:cNvPr>
          <p:cNvSpPr>
            <a:spLocks noGrp="1"/>
          </p:cNvSpPr>
          <p:nvPr>
            <p:ph type="sldNum" sz="quarter" idx="12"/>
          </p:nvPr>
        </p:nvSpPr>
        <p:spPr/>
        <p:txBody>
          <a:bodyPr/>
          <a:lstStyle/>
          <a:p>
            <a:fld id="{1E85CAE2-5B61-8C44-8861-49AFEB536197}" type="slidenum">
              <a:rPr lang="en-GB" smtClean="0"/>
              <a:t>‹#›</a:t>
            </a:fld>
            <a:endParaRPr lang="en-GB"/>
          </a:p>
        </p:txBody>
      </p:sp>
    </p:spTree>
    <p:extLst>
      <p:ext uri="{BB962C8B-B14F-4D97-AF65-F5344CB8AC3E}">
        <p14:creationId xmlns:p14="http://schemas.microsoft.com/office/powerpoint/2010/main" val="2500508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0B14C3-82D8-F906-2A68-8567DD506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9A16C07-E9CB-ABFD-873A-F44470B65C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E4ED0CE-0A32-6924-390A-19EC90E9EE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E1C912-FF5B-FD4D-9E27-9DE9010DE647}" type="datetimeFigureOut">
              <a:rPr lang="en-GB" smtClean="0"/>
              <a:t>16/12/2024</a:t>
            </a:fld>
            <a:endParaRPr lang="en-GB"/>
          </a:p>
        </p:txBody>
      </p:sp>
      <p:sp>
        <p:nvSpPr>
          <p:cNvPr id="5" name="Footer Placeholder 4">
            <a:extLst>
              <a:ext uri="{FF2B5EF4-FFF2-40B4-BE49-F238E27FC236}">
                <a16:creationId xmlns:a16="http://schemas.microsoft.com/office/drawing/2014/main" id="{AFD9CD97-73A1-AA4D-0111-6B76E94817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E00844B-3327-46C5-75DE-C653A61A68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85CAE2-5B61-8C44-8861-49AFEB536197}" type="slidenum">
              <a:rPr lang="en-GB" smtClean="0"/>
              <a:t>‹#›</a:t>
            </a:fld>
            <a:endParaRPr lang="en-GB"/>
          </a:p>
        </p:txBody>
      </p:sp>
    </p:spTree>
    <p:extLst>
      <p:ext uri="{BB962C8B-B14F-4D97-AF65-F5344CB8AC3E}">
        <p14:creationId xmlns:p14="http://schemas.microsoft.com/office/powerpoint/2010/main" val="1299802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commons.wikimedia.org/wiki/Template:Other_versions/YouTube_logos" TargetMode="External"/><Relationship Id="rId3" Type="http://schemas.openxmlformats.org/officeDocument/2006/relationships/image" Target="../media/image8.jpg"/><Relationship Id="rId7" Type="http://schemas.openxmlformats.org/officeDocument/2006/relationships/hyperlink" Target="https://en.wikiquote.org/wiki/Gmail" TargetMode="External"/><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10.png"/><Relationship Id="rId11" Type="http://schemas.openxmlformats.org/officeDocument/2006/relationships/hyperlink" Target="https://en.wikipedia.org/wiki/File:Instagram_logo_2016.svg" TargetMode="External"/><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hyperlink" Target="https://www.pngall.com/website-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5933-F667-4022-C000-EEA78006514B}"/>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C09716DE-B3C7-9202-15AE-170E01E399BF}"/>
              </a:ext>
            </a:extLst>
          </p:cNvPr>
          <p:cNvSpPr>
            <a:spLocks noGrp="1"/>
          </p:cNvSpPr>
          <p:nvPr>
            <p:ph type="subTitle" idx="1"/>
          </p:nvPr>
        </p:nvSpPr>
        <p:spPr>
          <a:xfrm>
            <a:off x="-1965434" y="3617310"/>
            <a:ext cx="9144000" cy="1655762"/>
          </a:xfrm>
        </p:spPr>
        <p:txBody>
          <a:bodyPr/>
          <a:lstStyle/>
          <a:p>
            <a:endParaRPr lang="en-GB" dirty="0"/>
          </a:p>
        </p:txBody>
      </p:sp>
      <p:sp useBgFill="1">
        <p:nvSpPr>
          <p:cNvPr id="4" name="Rectangle 3">
            <a:extLst>
              <a:ext uri="{FF2B5EF4-FFF2-40B4-BE49-F238E27FC236}">
                <a16:creationId xmlns:a16="http://schemas.microsoft.com/office/drawing/2014/main" id="{41833606-A12D-CAAD-9BAC-DD5C2A86C7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n angel writing on a book&#10;&#10;Description automatically generated">
            <a:extLst>
              <a:ext uri="{FF2B5EF4-FFF2-40B4-BE49-F238E27FC236}">
                <a16:creationId xmlns:a16="http://schemas.microsoft.com/office/drawing/2014/main" id="{8027F713-BA49-7E24-472E-2FDF74D0AB34}"/>
              </a:ext>
            </a:extLst>
          </p:cNvPr>
          <p:cNvPicPr>
            <a:picLocks noChangeAspect="1"/>
          </p:cNvPicPr>
          <p:nvPr/>
        </p:nvPicPr>
        <p:blipFill rotWithShape="1">
          <a:blip r:embed="rId3"/>
          <a:srcRect l="37" r="7678"/>
          <a:stretch/>
        </p:blipFill>
        <p:spPr>
          <a:xfrm>
            <a:off x="20" y="10"/>
            <a:ext cx="4762480" cy="6857989"/>
          </a:xfrm>
          <a:prstGeom prst="rect">
            <a:avLst/>
          </a:prstGeom>
        </p:spPr>
      </p:pic>
      <p:sp>
        <p:nvSpPr>
          <p:cNvPr id="6" name="Rectangle 5">
            <a:extLst>
              <a:ext uri="{FF2B5EF4-FFF2-40B4-BE49-F238E27FC236}">
                <a16:creationId xmlns:a16="http://schemas.microsoft.com/office/drawing/2014/main" id="{896A43FA-55D3-DEA5-88C2-510B0AAB0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DB09E81A-8601-A41D-1BCD-8EA7D83078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371CFDD3-F259-A48B-D777-10EAFE22143B}"/>
              </a:ext>
            </a:extLst>
          </p:cNvPr>
          <p:cNvSpPr txBox="1">
            <a:spLocks/>
          </p:cNvSpPr>
          <p:nvPr/>
        </p:nvSpPr>
        <p:spPr>
          <a:xfrm>
            <a:off x="6096000" y="2974428"/>
            <a:ext cx="4762500" cy="86184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400" b="1" dirty="0">
                <a:latin typeface="Goudy Old Style" panose="02020502050305020303" pitchFamily="18" charset="77"/>
              </a:rPr>
              <a:t>Right On Time</a:t>
            </a:r>
          </a:p>
        </p:txBody>
      </p:sp>
      <p:sp>
        <p:nvSpPr>
          <p:cNvPr id="9" name="Subtitle 2">
            <a:extLst>
              <a:ext uri="{FF2B5EF4-FFF2-40B4-BE49-F238E27FC236}">
                <a16:creationId xmlns:a16="http://schemas.microsoft.com/office/drawing/2014/main" id="{B5C92F54-6643-F152-B514-55CBEC8F79D8}"/>
              </a:ext>
            </a:extLst>
          </p:cNvPr>
          <p:cNvSpPr txBox="1">
            <a:spLocks/>
          </p:cNvSpPr>
          <p:nvPr/>
        </p:nvSpPr>
        <p:spPr>
          <a:xfrm>
            <a:off x="6096000" y="4114800"/>
            <a:ext cx="4762500" cy="108949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3200" i="1" dirty="0">
                <a:latin typeface="Goudy Old Style" panose="02020502050305020303" pitchFamily="18" charset="77"/>
              </a:rPr>
              <a:t>Christ &amp; The Feasts</a:t>
            </a:r>
          </a:p>
          <a:p>
            <a:r>
              <a:rPr lang="en-GB" sz="3200" i="1" dirty="0">
                <a:latin typeface="Goudy Old Style" panose="02020502050305020303" pitchFamily="18" charset="77"/>
              </a:rPr>
              <a:t>Part 2</a:t>
            </a:r>
          </a:p>
          <a:p>
            <a:endParaRPr lang="en-GB" dirty="0"/>
          </a:p>
        </p:txBody>
      </p:sp>
      <p:pic>
        <p:nvPicPr>
          <p:cNvPr id="10" name="Picture 9" descr="A logo with a bird and a branch&#10;&#10;Description automatically generated">
            <a:extLst>
              <a:ext uri="{FF2B5EF4-FFF2-40B4-BE49-F238E27FC236}">
                <a16:creationId xmlns:a16="http://schemas.microsoft.com/office/drawing/2014/main" id="{D3084711-00DF-164F-3744-2C4B0A108AB5}"/>
              </a:ext>
            </a:extLst>
          </p:cNvPr>
          <p:cNvPicPr>
            <a:picLocks noChangeAspect="1"/>
          </p:cNvPicPr>
          <p:nvPr/>
        </p:nvPicPr>
        <p:blipFill>
          <a:blip r:embed="rId4"/>
          <a:stretch>
            <a:fillRect/>
          </a:stretch>
        </p:blipFill>
        <p:spPr>
          <a:xfrm>
            <a:off x="6325117" y="1229710"/>
            <a:ext cx="4396807" cy="1466194"/>
          </a:xfrm>
          <a:prstGeom prst="rect">
            <a:avLst/>
          </a:prstGeom>
        </p:spPr>
      </p:pic>
    </p:spTree>
    <p:custDataLst>
      <p:tags r:id="rId1"/>
    </p:custDataLst>
    <p:extLst>
      <p:ext uri="{BB962C8B-B14F-4D97-AF65-F5344CB8AC3E}">
        <p14:creationId xmlns:p14="http://schemas.microsoft.com/office/powerpoint/2010/main" val="2469340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dissolv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dissolve">
                                      <p:cBhvr>
                                        <p:cTn id="1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AF2D-DBBB-62BB-7084-0DA090F09FC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FFABBDEE-D7C8-56AF-9B0B-063106A041DA}"/>
              </a:ext>
            </a:extLst>
          </p:cNvPr>
          <p:cNvSpPr>
            <a:spLocks noGrp="1"/>
          </p:cNvSpPr>
          <p:nvPr>
            <p:ph idx="1"/>
          </p:nvPr>
        </p:nvSpPr>
        <p:spPr/>
        <p:txBody>
          <a:bodyPr/>
          <a:lstStyle/>
          <a:p>
            <a:endParaRPr lang="en-GB" dirty="0"/>
          </a:p>
        </p:txBody>
      </p:sp>
      <p:sp useBgFill="1">
        <p:nvSpPr>
          <p:cNvPr id="4" name="Rectangle 3">
            <a:extLst>
              <a:ext uri="{FF2B5EF4-FFF2-40B4-BE49-F238E27FC236}">
                <a16:creationId xmlns:a16="http://schemas.microsoft.com/office/drawing/2014/main" id="{99502791-D35F-4855-DC5B-0571B862C3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5470609-42EB-97D4-EEDC-DC518F24B1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descr="A painting of an angel writing on a book&#10;&#10;Description automatically generated">
            <a:extLst>
              <a:ext uri="{FF2B5EF4-FFF2-40B4-BE49-F238E27FC236}">
                <a16:creationId xmlns:a16="http://schemas.microsoft.com/office/drawing/2014/main" id="{47CB79DC-9BC4-70FC-8053-2E2A4E4DD3DC}"/>
              </a:ext>
            </a:extLst>
          </p:cNvPr>
          <p:cNvPicPr>
            <a:picLocks noChangeAspect="1"/>
          </p:cNvPicPr>
          <p:nvPr/>
        </p:nvPicPr>
        <p:blipFill rotWithShape="1">
          <a:blip r:embed="rId3"/>
          <a:srcRect l="13326" r="20967"/>
          <a:stretch/>
        </p:blipFill>
        <p:spPr>
          <a:xfrm>
            <a:off x="1" y="10"/>
            <a:ext cx="3390899" cy="6857990"/>
          </a:xfrm>
          <a:prstGeom prst="rect">
            <a:avLst/>
          </a:prstGeom>
        </p:spPr>
      </p:pic>
      <p:sp>
        <p:nvSpPr>
          <p:cNvPr id="7" name="Content Placeholder 8">
            <a:extLst>
              <a:ext uri="{FF2B5EF4-FFF2-40B4-BE49-F238E27FC236}">
                <a16:creationId xmlns:a16="http://schemas.microsoft.com/office/drawing/2014/main" id="{DA8A99D5-60E9-7F62-29D4-E316EB86438E}"/>
              </a:ext>
            </a:extLst>
          </p:cNvPr>
          <p:cNvSpPr txBox="1">
            <a:spLocks/>
          </p:cNvSpPr>
          <p:nvPr/>
        </p:nvSpPr>
        <p:spPr>
          <a:xfrm>
            <a:off x="4076699" y="681037"/>
            <a:ext cx="7429500" cy="5491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Goudy Old Style" panose="02020502050305020303" pitchFamily="18" charset="77"/>
              </a:rPr>
              <a:t>The Redeemer of the world generally chose the open air in which to give his lessons of instruction, rather than to be enclosed in walls. </a:t>
            </a:r>
            <a:r>
              <a:rPr lang="en-GB" b="1" dirty="0">
                <a:latin typeface="Goudy Old Style" panose="02020502050305020303" pitchFamily="18" charset="77"/>
              </a:rPr>
              <a:t>He could make his teachings more impressive when surrounded with the beauties of nature</a:t>
            </a:r>
            <a:r>
              <a:rPr lang="en-GB" dirty="0">
                <a:latin typeface="Goudy Old Style" panose="02020502050305020303" pitchFamily="18" charset="77"/>
              </a:rPr>
              <a:t>…..</a:t>
            </a:r>
            <a:r>
              <a:rPr lang="en-GB" b="1" dirty="0">
                <a:latin typeface="Goudy Old Style" panose="02020502050305020303" pitchFamily="18" charset="77"/>
              </a:rPr>
              <a:t>that He might illustrate important truths of the kingdom of God, by the works of God in nature.</a:t>
            </a:r>
          </a:p>
          <a:p>
            <a:r>
              <a:rPr lang="en-GB" b="1" dirty="0">
                <a:latin typeface="Goudy Old Style" panose="02020502050305020303" pitchFamily="18" charset="77"/>
              </a:rPr>
              <a:t>The Review and Herald, July 25, 1871</a:t>
            </a:r>
          </a:p>
          <a:p>
            <a:pPr marL="0" indent="0">
              <a:buFont typeface="Arial" panose="020B0604020202020204" pitchFamily="34" charset="0"/>
              <a:buNone/>
            </a:pPr>
            <a:endParaRPr lang="en-GB" b="1" dirty="0"/>
          </a:p>
          <a:p>
            <a:r>
              <a:rPr lang="en-GB" dirty="0">
                <a:latin typeface="Goudy Old Style" panose="02020502050305020303" pitchFamily="18" charset="77"/>
              </a:rPr>
              <a:t>There is much to be learnt about the plan of salvation for mankind as seen in the workings of nature.</a:t>
            </a:r>
          </a:p>
          <a:p>
            <a:pPr marL="0" indent="0">
              <a:buFont typeface="Arial" panose="020B0604020202020204" pitchFamily="34" charset="0"/>
              <a:buNone/>
            </a:pPr>
            <a:endParaRPr lang="en-GB" sz="2200" dirty="0"/>
          </a:p>
        </p:txBody>
      </p:sp>
    </p:spTree>
    <p:custDataLst>
      <p:tags r:id="rId1"/>
    </p:custDataLst>
    <p:extLst>
      <p:ext uri="{BB962C8B-B14F-4D97-AF65-F5344CB8AC3E}">
        <p14:creationId xmlns:p14="http://schemas.microsoft.com/office/powerpoint/2010/main" val="412740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dissolve">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5E7F6-A5C9-0C91-CE45-834CE548CA01}"/>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992D53F-96E5-CE41-B7AC-7957C1E67E11}"/>
              </a:ext>
            </a:extLst>
          </p:cNvPr>
          <p:cNvSpPr>
            <a:spLocks noGrp="1"/>
          </p:cNvSpPr>
          <p:nvPr>
            <p:ph idx="1"/>
          </p:nvPr>
        </p:nvSpPr>
        <p:spPr/>
        <p:txBody>
          <a:bodyPr/>
          <a:lstStyle/>
          <a:p>
            <a:endParaRPr lang="en-GB" dirty="0"/>
          </a:p>
        </p:txBody>
      </p:sp>
      <p:sp useBgFill="1">
        <p:nvSpPr>
          <p:cNvPr id="4" name="Rectangle 3">
            <a:extLst>
              <a:ext uri="{FF2B5EF4-FFF2-40B4-BE49-F238E27FC236}">
                <a16:creationId xmlns:a16="http://schemas.microsoft.com/office/drawing/2014/main" id="{321836B5-62A3-800D-931E-4AAFC1AA6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5D41B-6C45-CFB5-AA88-E36937EA43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7D0F8627-DD98-6934-48F7-7110710477E1}"/>
              </a:ext>
            </a:extLst>
          </p:cNvPr>
          <p:cNvSpPr txBox="1">
            <a:spLocks/>
          </p:cNvSpPr>
          <p:nvPr/>
        </p:nvSpPr>
        <p:spPr>
          <a:xfrm>
            <a:off x="4743450" y="81671"/>
            <a:ext cx="6096000" cy="60412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latin typeface="Goudy Old Style" panose="02020502050305020303" pitchFamily="18" charset="77"/>
              </a:rPr>
              <a:t>Foundation</a:t>
            </a:r>
          </a:p>
        </p:txBody>
      </p:sp>
      <p:pic>
        <p:nvPicPr>
          <p:cNvPr id="7" name="Content Placeholder 4" descr="A painting of an angel writing on a book&#10;&#10;Description automatically generated">
            <a:extLst>
              <a:ext uri="{FF2B5EF4-FFF2-40B4-BE49-F238E27FC236}">
                <a16:creationId xmlns:a16="http://schemas.microsoft.com/office/drawing/2014/main" id="{A8633F0E-1BF7-03EA-0B6C-A74C5DFF6B69}"/>
              </a:ext>
            </a:extLst>
          </p:cNvPr>
          <p:cNvPicPr>
            <a:picLocks noChangeAspect="1"/>
          </p:cNvPicPr>
          <p:nvPr/>
        </p:nvPicPr>
        <p:blipFill rotWithShape="1">
          <a:blip r:embed="rId3"/>
          <a:srcRect l="13326" r="20967"/>
          <a:stretch/>
        </p:blipFill>
        <p:spPr>
          <a:xfrm>
            <a:off x="1" y="10"/>
            <a:ext cx="3390899" cy="6857990"/>
          </a:xfrm>
          <a:prstGeom prst="rect">
            <a:avLst/>
          </a:prstGeom>
        </p:spPr>
      </p:pic>
      <p:sp>
        <p:nvSpPr>
          <p:cNvPr id="8" name="Content Placeholder 8">
            <a:extLst>
              <a:ext uri="{FF2B5EF4-FFF2-40B4-BE49-F238E27FC236}">
                <a16:creationId xmlns:a16="http://schemas.microsoft.com/office/drawing/2014/main" id="{FCB3A148-9AFF-772B-73AB-75BBCE94D15E}"/>
              </a:ext>
            </a:extLst>
          </p:cNvPr>
          <p:cNvSpPr txBox="1">
            <a:spLocks/>
          </p:cNvSpPr>
          <p:nvPr/>
        </p:nvSpPr>
        <p:spPr>
          <a:xfrm>
            <a:off x="4199467" y="681037"/>
            <a:ext cx="7157155" cy="5486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dirty="0">
                <a:latin typeface="Goudy Old Style" panose="02020502050305020303" pitchFamily="18" charset="77"/>
              </a:rPr>
              <a:t>The entire system of the Sanctuary reveals Christ and His plan to save you and I.</a:t>
            </a:r>
          </a:p>
          <a:p>
            <a:r>
              <a:rPr lang="en-GB" sz="2200" dirty="0">
                <a:latin typeface="Goudy Old Style" panose="02020502050305020303" pitchFamily="18" charset="77"/>
              </a:rPr>
              <a:t>The tabernacle, the furniture, the sacrifices and the offerings, the work of the priests and the high priest as well as their clothing and the various feasts, all point to some aspect of </a:t>
            </a:r>
            <a:r>
              <a:rPr lang="en-GB" sz="2200" b="1" dirty="0">
                <a:latin typeface="Goudy Old Style" panose="02020502050305020303" pitchFamily="18" charset="77"/>
              </a:rPr>
              <a:t>The Plan of Redemption, </a:t>
            </a:r>
            <a:r>
              <a:rPr lang="en-GB" sz="2200" dirty="0">
                <a:latin typeface="Goudy Old Style" panose="02020502050305020303" pitchFamily="18" charset="77"/>
              </a:rPr>
              <a:t>from Christ’s 1</a:t>
            </a:r>
            <a:r>
              <a:rPr lang="en-GB" sz="2200" baseline="30000" dirty="0">
                <a:latin typeface="Goudy Old Style" panose="02020502050305020303" pitchFamily="18" charset="77"/>
              </a:rPr>
              <a:t>st</a:t>
            </a:r>
            <a:r>
              <a:rPr lang="en-GB" sz="2200" dirty="0">
                <a:latin typeface="Goudy Old Style" panose="02020502050305020303" pitchFamily="18" charset="77"/>
              </a:rPr>
              <a:t> Coming to His 2</a:t>
            </a:r>
            <a:r>
              <a:rPr lang="en-GB" sz="2200" baseline="30000" dirty="0">
                <a:latin typeface="Goudy Old Style" panose="02020502050305020303" pitchFamily="18" charset="77"/>
              </a:rPr>
              <a:t>nd</a:t>
            </a:r>
            <a:r>
              <a:rPr lang="en-GB" sz="2200" dirty="0">
                <a:latin typeface="Goudy Old Style" panose="02020502050305020303" pitchFamily="18" charset="77"/>
              </a:rPr>
              <a:t> Coming.</a:t>
            </a:r>
          </a:p>
          <a:p>
            <a:r>
              <a:rPr lang="en-GB" sz="2200" b="1" dirty="0">
                <a:latin typeface="Goudy Old Style" panose="02020502050305020303" pitchFamily="18" charset="77"/>
              </a:rPr>
              <a:t>Seven Feasts</a:t>
            </a:r>
            <a:r>
              <a:rPr lang="en-GB" sz="2200" dirty="0">
                <a:latin typeface="Goudy Old Style" panose="02020502050305020303" pitchFamily="18" charset="77"/>
              </a:rPr>
              <a:t>: Split between two seasons- </a:t>
            </a:r>
            <a:r>
              <a:rPr lang="en-GB" sz="2200" b="1" dirty="0">
                <a:latin typeface="Goudy Old Style" panose="02020502050305020303" pitchFamily="18" charset="77"/>
              </a:rPr>
              <a:t>Spring</a:t>
            </a:r>
            <a:r>
              <a:rPr lang="en-GB" sz="2200" dirty="0">
                <a:latin typeface="Goudy Old Style" panose="02020502050305020303" pitchFamily="18" charset="77"/>
              </a:rPr>
              <a:t> &amp; </a:t>
            </a:r>
            <a:r>
              <a:rPr lang="en-GB" sz="2200" b="1" dirty="0">
                <a:latin typeface="Goudy Old Style" panose="02020502050305020303" pitchFamily="18" charset="77"/>
              </a:rPr>
              <a:t>Autumn</a:t>
            </a:r>
          </a:p>
          <a:p>
            <a:pPr marL="457200" indent="-457200">
              <a:buFont typeface="+mj-lt"/>
              <a:buAutoNum type="arabicPeriod"/>
            </a:pPr>
            <a:r>
              <a:rPr lang="en-GB" sz="2200" dirty="0">
                <a:latin typeface="Goudy Old Style" panose="02020502050305020303" pitchFamily="18" charset="77"/>
              </a:rPr>
              <a:t>The Passover, Unleavened Bread, First-fruits, Pentecost</a:t>
            </a:r>
          </a:p>
          <a:p>
            <a:pPr marL="457200" indent="-457200">
              <a:buFont typeface="+mj-lt"/>
              <a:buAutoNum type="arabicPeriod"/>
            </a:pPr>
            <a:r>
              <a:rPr lang="en-GB" sz="2200" dirty="0">
                <a:latin typeface="Goudy Old Style" panose="02020502050305020303" pitchFamily="18" charset="77"/>
              </a:rPr>
              <a:t>Trumpets, Day of Atonement, Tabernacles</a:t>
            </a:r>
          </a:p>
          <a:p>
            <a:r>
              <a:rPr lang="en-GB" sz="2200" dirty="0">
                <a:latin typeface="Goudy Old Style" panose="02020502050305020303" pitchFamily="18" charset="77"/>
              </a:rPr>
              <a:t>God ordained these feasts to be </a:t>
            </a:r>
            <a:r>
              <a:rPr lang="en-GB" sz="2200" b="1" dirty="0">
                <a:latin typeface="Goudy Old Style" panose="02020502050305020303" pitchFamily="18" charset="77"/>
              </a:rPr>
              <a:t>object lessons </a:t>
            </a:r>
            <a:r>
              <a:rPr lang="en-GB" sz="2200" dirty="0">
                <a:latin typeface="Goudy Old Style" panose="02020502050305020303" pitchFamily="18" charset="77"/>
              </a:rPr>
              <a:t>for the children of Israel, but additionally, they were also </a:t>
            </a:r>
            <a:r>
              <a:rPr lang="en-GB" sz="2200" b="1" dirty="0">
                <a:latin typeface="Goudy Old Style" panose="02020502050305020303" pitchFamily="18" charset="77"/>
              </a:rPr>
              <a:t>prophecies of the work of the Messiah, </a:t>
            </a:r>
            <a:r>
              <a:rPr lang="en-GB" sz="2200" dirty="0">
                <a:latin typeface="Goudy Old Style" panose="02020502050305020303" pitchFamily="18" charset="77"/>
              </a:rPr>
              <a:t>fulfilled to the exact time.</a:t>
            </a:r>
            <a:endParaRPr lang="en-GB" sz="2200" b="1" dirty="0">
              <a:latin typeface="Goudy Old Style" panose="02020502050305020303" pitchFamily="18" charset="77"/>
            </a:endParaRPr>
          </a:p>
          <a:p>
            <a:r>
              <a:rPr lang="en-GB" sz="2200" b="1" dirty="0">
                <a:latin typeface="Goudy Old Style" panose="02020502050305020303" pitchFamily="18" charset="77"/>
              </a:rPr>
              <a:t>Today we will be studying the Autumn Feasts.</a:t>
            </a:r>
          </a:p>
        </p:txBody>
      </p:sp>
    </p:spTree>
    <p:custDataLst>
      <p:tags r:id="rId1"/>
    </p:custDataLst>
    <p:extLst>
      <p:ext uri="{BB962C8B-B14F-4D97-AF65-F5344CB8AC3E}">
        <p14:creationId xmlns:p14="http://schemas.microsoft.com/office/powerpoint/2010/main" val="30217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strips(downLeft)">
                                      <p:cBhvr>
                                        <p:cTn id="15" dur="5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strips(downLeft)">
                                      <p:cBhvr>
                                        <p:cTn id="20" dur="500"/>
                                        <p:tgtEl>
                                          <p:spTgt spid="8">
                                            <p:txEl>
                                              <p:pRg st="3" end="3"/>
                                            </p:txEl>
                                          </p:spTgt>
                                        </p:tgtEl>
                                      </p:cBhvr>
                                    </p:animEffect>
                                  </p:childTnLst>
                                </p:cTn>
                              </p:par>
                              <p:par>
                                <p:cTn id="21" presetID="18" presetClass="entr" presetSubtype="12"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strips(downLeft)">
                                      <p:cBhvr>
                                        <p:cTn id="23" dur="500"/>
                                        <p:tgtEl>
                                          <p:spTgt spid="8">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barn(inVertical)">
                                      <p:cBhvr>
                                        <p:cTn id="28" dur="500"/>
                                        <p:tgtEl>
                                          <p:spTgt spid="8">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barn(inVertical)">
                                      <p:cBhvr>
                                        <p:cTn id="33"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1B2D8-0EAA-0E00-F72D-C71D8422130D}"/>
              </a:ext>
            </a:extLst>
          </p:cNvPr>
          <p:cNvSpPr>
            <a:spLocks noGrp="1"/>
          </p:cNvSpPr>
          <p:nvPr>
            <p:ph type="title"/>
          </p:nvPr>
        </p:nvSpPr>
        <p:spPr/>
        <p:txBody>
          <a:bodyPr/>
          <a:lstStyle/>
          <a:p>
            <a:endParaRPr lang="en-GB" sz="4800" dirty="0">
              <a:latin typeface="Goudy Old Style" panose="02020502050305020303" pitchFamily="18" charset="77"/>
            </a:endParaRPr>
          </a:p>
        </p:txBody>
      </p:sp>
      <p:sp>
        <p:nvSpPr>
          <p:cNvPr id="3" name="Content Placeholder 2">
            <a:extLst>
              <a:ext uri="{FF2B5EF4-FFF2-40B4-BE49-F238E27FC236}">
                <a16:creationId xmlns:a16="http://schemas.microsoft.com/office/drawing/2014/main" id="{2B85D695-033C-F479-B5F6-63EB9591E634}"/>
              </a:ext>
            </a:extLst>
          </p:cNvPr>
          <p:cNvSpPr>
            <a:spLocks noGrp="1"/>
          </p:cNvSpPr>
          <p:nvPr>
            <p:ph idx="1"/>
          </p:nvPr>
        </p:nvSpPr>
        <p:spPr/>
        <p:txBody>
          <a:bodyPr/>
          <a:lstStyle/>
          <a:p>
            <a:endParaRPr lang="en-GB" sz="3200" dirty="0">
              <a:latin typeface="Goudy Old Style" panose="02020502050305020303" pitchFamily="18" charset="77"/>
            </a:endParaRPr>
          </a:p>
        </p:txBody>
      </p:sp>
      <p:sp useBgFill="1">
        <p:nvSpPr>
          <p:cNvPr id="4" name="Rectangle 3">
            <a:extLst>
              <a:ext uri="{FF2B5EF4-FFF2-40B4-BE49-F238E27FC236}">
                <a16:creationId xmlns:a16="http://schemas.microsoft.com/office/drawing/2014/main" id="{0D1086DE-6489-83F9-3E33-DD6FED9C95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oudy Old Style" panose="02020502050305020303" pitchFamily="18" charset="77"/>
            </a:endParaRPr>
          </a:p>
        </p:txBody>
      </p:sp>
      <p:sp>
        <p:nvSpPr>
          <p:cNvPr id="5" name="Rectangle 4">
            <a:extLst>
              <a:ext uri="{FF2B5EF4-FFF2-40B4-BE49-F238E27FC236}">
                <a16:creationId xmlns:a16="http://schemas.microsoft.com/office/drawing/2014/main" id="{82C529BF-B7A3-E0DF-9CCC-E7165C59E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oudy Old Style" panose="02020502050305020303" pitchFamily="18" charset="77"/>
            </a:endParaRPr>
          </a:p>
        </p:txBody>
      </p:sp>
      <p:pic>
        <p:nvPicPr>
          <p:cNvPr id="6" name="Picture 5" descr="A field of flowers and trees&#10;&#10;Description automatically generated">
            <a:extLst>
              <a:ext uri="{FF2B5EF4-FFF2-40B4-BE49-F238E27FC236}">
                <a16:creationId xmlns:a16="http://schemas.microsoft.com/office/drawing/2014/main" id="{4073B256-1FBA-A1E3-17A9-A4C34B69F7A9}"/>
              </a:ext>
            </a:extLst>
          </p:cNvPr>
          <p:cNvPicPr>
            <a:picLocks noChangeAspect="1"/>
          </p:cNvPicPr>
          <p:nvPr/>
        </p:nvPicPr>
        <p:blipFill rotWithShape="1">
          <a:blip r:embed="rId3"/>
          <a:srcRect t="4990" b="4869"/>
          <a:stretch/>
        </p:blipFill>
        <p:spPr>
          <a:xfrm>
            <a:off x="437410" y="1885246"/>
            <a:ext cx="5359103" cy="2778376"/>
          </a:xfrm>
          <a:prstGeom prst="rect">
            <a:avLst/>
          </a:prstGeom>
        </p:spPr>
      </p:pic>
      <p:pic>
        <p:nvPicPr>
          <p:cNvPr id="7" name="Picture 6" descr="A river with trees and leaves on it&#10;&#10;Description automatically generated">
            <a:extLst>
              <a:ext uri="{FF2B5EF4-FFF2-40B4-BE49-F238E27FC236}">
                <a16:creationId xmlns:a16="http://schemas.microsoft.com/office/drawing/2014/main" id="{258B2FC0-25CD-E574-98DF-8AE946D1CACD}"/>
              </a:ext>
            </a:extLst>
          </p:cNvPr>
          <p:cNvPicPr>
            <a:picLocks noChangeAspect="1"/>
          </p:cNvPicPr>
          <p:nvPr/>
        </p:nvPicPr>
        <p:blipFill>
          <a:blip r:embed="rId4"/>
          <a:stretch>
            <a:fillRect/>
          </a:stretch>
        </p:blipFill>
        <p:spPr>
          <a:xfrm>
            <a:off x="6304548" y="1885246"/>
            <a:ext cx="5379418" cy="2778376"/>
          </a:xfrm>
          <a:prstGeom prst="rect">
            <a:avLst/>
          </a:prstGeom>
        </p:spPr>
      </p:pic>
      <p:sp>
        <p:nvSpPr>
          <p:cNvPr id="8" name="TextBox 7">
            <a:extLst>
              <a:ext uri="{FF2B5EF4-FFF2-40B4-BE49-F238E27FC236}">
                <a16:creationId xmlns:a16="http://schemas.microsoft.com/office/drawing/2014/main" id="{558C25B3-0F22-D9A6-1F07-03E216E1A103}"/>
              </a:ext>
            </a:extLst>
          </p:cNvPr>
          <p:cNvSpPr txBox="1"/>
          <p:nvPr/>
        </p:nvSpPr>
        <p:spPr>
          <a:xfrm>
            <a:off x="1443790" y="5005136"/>
            <a:ext cx="2800951" cy="646331"/>
          </a:xfrm>
          <a:prstGeom prst="rect">
            <a:avLst/>
          </a:prstGeom>
          <a:noFill/>
        </p:spPr>
        <p:txBody>
          <a:bodyPr wrap="square" rtlCol="0">
            <a:spAutoFit/>
          </a:bodyPr>
          <a:lstStyle/>
          <a:p>
            <a:pPr algn="ctr"/>
            <a:r>
              <a:rPr lang="en-GB" sz="3600" b="1" i="1" dirty="0">
                <a:latin typeface="Goudy Old Style" panose="02020502050305020303" pitchFamily="18" charset="77"/>
              </a:rPr>
              <a:t>Spring (4)</a:t>
            </a:r>
            <a:endParaRPr lang="en-GB" sz="2000" b="1" i="1" dirty="0">
              <a:latin typeface="Goudy Old Style" panose="02020502050305020303" pitchFamily="18" charset="77"/>
            </a:endParaRPr>
          </a:p>
        </p:txBody>
      </p:sp>
      <p:sp>
        <p:nvSpPr>
          <p:cNvPr id="9" name="TextBox 8">
            <a:extLst>
              <a:ext uri="{FF2B5EF4-FFF2-40B4-BE49-F238E27FC236}">
                <a16:creationId xmlns:a16="http://schemas.microsoft.com/office/drawing/2014/main" id="{0DC9E948-1F0F-6F45-4951-AB7E0AA5F60E}"/>
              </a:ext>
            </a:extLst>
          </p:cNvPr>
          <p:cNvSpPr txBox="1"/>
          <p:nvPr/>
        </p:nvSpPr>
        <p:spPr>
          <a:xfrm>
            <a:off x="7792268" y="5005136"/>
            <a:ext cx="2800951" cy="646331"/>
          </a:xfrm>
          <a:prstGeom prst="rect">
            <a:avLst/>
          </a:prstGeom>
          <a:noFill/>
        </p:spPr>
        <p:txBody>
          <a:bodyPr wrap="square" rtlCol="0">
            <a:spAutoFit/>
          </a:bodyPr>
          <a:lstStyle/>
          <a:p>
            <a:pPr algn="ctr"/>
            <a:r>
              <a:rPr lang="en-GB" sz="3600" b="1" i="1" dirty="0">
                <a:latin typeface="Goudy Old Style" panose="02020502050305020303" pitchFamily="18" charset="77"/>
              </a:rPr>
              <a:t>Autumn (3)</a:t>
            </a:r>
            <a:endParaRPr lang="en-GB" sz="2000" b="1" i="1" dirty="0">
              <a:latin typeface="Goudy Old Style" panose="02020502050305020303" pitchFamily="18" charset="77"/>
            </a:endParaRPr>
          </a:p>
        </p:txBody>
      </p:sp>
      <p:cxnSp>
        <p:nvCxnSpPr>
          <p:cNvPr id="10" name="Straight Arrow Connector 9">
            <a:extLst>
              <a:ext uri="{FF2B5EF4-FFF2-40B4-BE49-F238E27FC236}">
                <a16:creationId xmlns:a16="http://schemas.microsoft.com/office/drawing/2014/main" id="{144B3AFC-0500-DE9D-B0C5-E5877B5D2EC5}"/>
              </a:ext>
            </a:extLst>
          </p:cNvPr>
          <p:cNvCxnSpPr/>
          <p:nvPr/>
        </p:nvCxnSpPr>
        <p:spPr>
          <a:xfrm>
            <a:off x="3878981" y="5310777"/>
            <a:ext cx="4196615" cy="0"/>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45F83FB1-D0D6-6855-64A0-BBB7FA75A77E}"/>
              </a:ext>
            </a:extLst>
          </p:cNvPr>
          <p:cNvSpPr txBox="1"/>
          <p:nvPr/>
        </p:nvSpPr>
        <p:spPr>
          <a:xfrm>
            <a:off x="4490185" y="5665545"/>
            <a:ext cx="2800951" cy="646331"/>
          </a:xfrm>
          <a:prstGeom prst="rect">
            <a:avLst/>
          </a:prstGeom>
          <a:noFill/>
        </p:spPr>
        <p:txBody>
          <a:bodyPr wrap="square">
            <a:spAutoFit/>
          </a:bodyPr>
          <a:lstStyle/>
          <a:p>
            <a:pPr algn="ctr"/>
            <a:r>
              <a:rPr lang="en-GB" sz="3600" b="1" i="1" dirty="0">
                <a:latin typeface="Goudy Old Style" panose="02020502050305020303" pitchFamily="18" charset="77"/>
              </a:rPr>
              <a:t>Seven (7)</a:t>
            </a:r>
          </a:p>
        </p:txBody>
      </p:sp>
    </p:spTree>
    <p:custDataLst>
      <p:tags r:id="rId1"/>
    </p:custDataLst>
    <p:extLst>
      <p:ext uri="{BB962C8B-B14F-4D97-AF65-F5344CB8AC3E}">
        <p14:creationId xmlns:p14="http://schemas.microsoft.com/office/powerpoint/2010/main" val="1271051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5E7F6-A5C9-0C91-CE45-834CE548CA01}"/>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992D53F-96E5-CE41-B7AC-7957C1E67E11}"/>
              </a:ext>
            </a:extLst>
          </p:cNvPr>
          <p:cNvSpPr>
            <a:spLocks noGrp="1"/>
          </p:cNvSpPr>
          <p:nvPr>
            <p:ph idx="1"/>
          </p:nvPr>
        </p:nvSpPr>
        <p:spPr/>
        <p:txBody>
          <a:bodyPr/>
          <a:lstStyle/>
          <a:p>
            <a:endParaRPr lang="en-GB" dirty="0"/>
          </a:p>
        </p:txBody>
      </p:sp>
      <p:sp useBgFill="1">
        <p:nvSpPr>
          <p:cNvPr id="4" name="Rectangle 3">
            <a:extLst>
              <a:ext uri="{FF2B5EF4-FFF2-40B4-BE49-F238E27FC236}">
                <a16:creationId xmlns:a16="http://schemas.microsoft.com/office/drawing/2014/main" id="{321836B5-62A3-800D-931E-4AAFC1AA6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5D41B-6C45-CFB5-AA88-E36937EA43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7D0F8627-DD98-6934-48F7-7110710477E1}"/>
              </a:ext>
            </a:extLst>
          </p:cNvPr>
          <p:cNvSpPr txBox="1">
            <a:spLocks/>
          </p:cNvSpPr>
          <p:nvPr/>
        </p:nvSpPr>
        <p:spPr>
          <a:xfrm>
            <a:off x="4743450" y="81671"/>
            <a:ext cx="6096000" cy="60412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latin typeface="Goudy Old Style" panose="02020502050305020303" pitchFamily="18" charset="77"/>
              </a:rPr>
              <a:t>Foundation</a:t>
            </a:r>
          </a:p>
        </p:txBody>
      </p:sp>
      <p:pic>
        <p:nvPicPr>
          <p:cNvPr id="7" name="Content Placeholder 4" descr="A painting of an angel writing on a book&#10;&#10;Description automatically generated">
            <a:extLst>
              <a:ext uri="{FF2B5EF4-FFF2-40B4-BE49-F238E27FC236}">
                <a16:creationId xmlns:a16="http://schemas.microsoft.com/office/drawing/2014/main" id="{A8633F0E-1BF7-03EA-0B6C-A74C5DFF6B69}"/>
              </a:ext>
            </a:extLst>
          </p:cNvPr>
          <p:cNvPicPr>
            <a:picLocks noChangeAspect="1"/>
          </p:cNvPicPr>
          <p:nvPr/>
        </p:nvPicPr>
        <p:blipFill rotWithShape="1">
          <a:blip r:embed="rId3"/>
          <a:srcRect l="13326" r="20967"/>
          <a:stretch/>
        </p:blipFill>
        <p:spPr>
          <a:xfrm>
            <a:off x="1" y="10"/>
            <a:ext cx="3390899" cy="6857990"/>
          </a:xfrm>
          <a:prstGeom prst="rect">
            <a:avLst/>
          </a:prstGeom>
        </p:spPr>
      </p:pic>
      <p:sp>
        <p:nvSpPr>
          <p:cNvPr id="8" name="Content Placeholder 8">
            <a:extLst>
              <a:ext uri="{FF2B5EF4-FFF2-40B4-BE49-F238E27FC236}">
                <a16:creationId xmlns:a16="http://schemas.microsoft.com/office/drawing/2014/main" id="{FCB3A148-9AFF-772B-73AB-75BBCE94D15E}"/>
              </a:ext>
            </a:extLst>
          </p:cNvPr>
          <p:cNvSpPr txBox="1">
            <a:spLocks/>
          </p:cNvSpPr>
          <p:nvPr/>
        </p:nvSpPr>
        <p:spPr>
          <a:xfrm>
            <a:off x="4076699" y="681037"/>
            <a:ext cx="7429501" cy="5486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dirty="0">
                <a:latin typeface="Goudy Old Style" panose="02020502050305020303" pitchFamily="18" charset="77"/>
              </a:rPr>
              <a:t>The entire system of the Sanctuary reveals Christ and His plan to save you and I.</a:t>
            </a:r>
          </a:p>
          <a:p>
            <a:r>
              <a:rPr lang="en-GB" sz="2200" dirty="0">
                <a:latin typeface="Goudy Old Style" panose="02020502050305020303" pitchFamily="18" charset="77"/>
              </a:rPr>
              <a:t>The tabernacle, the furniture, the sacrifices and the offerings, the work of the priests and the high priest as well as their clothing and the various feasts, all point to some aspect of </a:t>
            </a:r>
            <a:r>
              <a:rPr lang="en-GB" sz="2200" b="1" dirty="0">
                <a:latin typeface="Goudy Old Style" panose="02020502050305020303" pitchFamily="18" charset="77"/>
              </a:rPr>
              <a:t>The Plan of Redemption, </a:t>
            </a:r>
            <a:r>
              <a:rPr lang="en-GB" sz="2200" dirty="0">
                <a:latin typeface="Goudy Old Style" panose="02020502050305020303" pitchFamily="18" charset="77"/>
              </a:rPr>
              <a:t>from Christ’s 1</a:t>
            </a:r>
            <a:r>
              <a:rPr lang="en-GB" sz="2200" baseline="30000" dirty="0">
                <a:latin typeface="Goudy Old Style" panose="02020502050305020303" pitchFamily="18" charset="77"/>
              </a:rPr>
              <a:t>st</a:t>
            </a:r>
            <a:r>
              <a:rPr lang="en-GB" sz="2200" dirty="0">
                <a:latin typeface="Goudy Old Style" panose="02020502050305020303" pitchFamily="18" charset="77"/>
              </a:rPr>
              <a:t> Coming to His 2</a:t>
            </a:r>
            <a:r>
              <a:rPr lang="en-GB" sz="2200" baseline="30000" dirty="0">
                <a:latin typeface="Goudy Old Style" panose="02020502050305020303" pitchFamily="18" charset="77"/>
              </a:rPr>
              <a:t>nd</a:t>
            </a:r>
            <a:r>
              <a:rPr lang="en-GB" sz="2200" dirty="0">
                <a:latin typeface="Goudy Old Style" panose="02020502050305020303" pitchFamily="18" charset="77"/>
              </a:rPr>
              <a:t> Coming.</a:t>
            </a:r>
          </a:p>
          <a:p>
            <a:r>
              <a:rPr lang="en-GB" sz="2200" b="1" dirty="0">
                <a:latin typeface="Goudy Old Style" panose="02020502050305020303" pitchFamily="18" charset="77"/>
              </a:rPr>
              <a:t>Seven Feasts</a:t>
            </a:r>
            <a:r>
              <a:rPr lang="en-GB" sz="2200" dirty="0">
                <a:latin typeface="Goudy Old Style" panose="02020502050305020303" pitchFamily="18" charset="77"/>
              </a:rPr>
              <a:t>: Split between two seasons- </a:t>
            </a:r>
            <a:r>
              <a:rPr lang="en-GB" sz="2200" b="1" dirty="0">
                <a:latin typeface="Goudy Old Style" panose="02020502050305020303" pitchFamily="18" charset="77"/>
              </a:rPr>
              <a:t>Spring</a:t>
            </a:r>
            <a:r>
              <a:rPr lang="en-GB" sz="2200" dirty="0">
                <a:latin typeface="Goudy Old Style" panose="02020502050305020303" pitchFamily="18" charset="77"/>
              </a:rPr>
              <a:t> &amp; </a:t>
            </a:r>
            <a:r>
              <a:rPr lang="en-GB" sz="2200" b="1" dirty="0">
                <a:latin typeface="Goudy Old Style" panose="02020502050305020303" pitchFamily="18" charset="77"/>
              </a:rPr>
              <a:t>Autumn</a:t>
            </a:r>
          </a:p>
          <a:p>
            <a:pPr marL="457200" indent="-457200">
              <a:buFont typeface="+mj-lt"/>
              <a:buAutoNum type="arabicPeriod"/>
            </a:pPr>
            <a:r>
              <a:rPr lang="en-GB" sz="2200" dirty="0">
                <a:latin typeface="Goudy Old Style" panose="02020502050305020303" pitchFamily="18" charset="77"/>
              </a:rPr>
              <a:t>The Passover, Unleavened Bread, First-fruits, Pentecost</a:t>
            </a:r>
          </a:p>
          <a:p>
            <a:pPr marL="457200" indent="-457200">
              <a:buFont typeface="+mj-lt"/>
              <a:buAutoNum type="arabicPeriod"/>
            </a:pPr>
            <a:r>
              <a:rPr lang="en-GB" sz="2200" dirty="0">
                <a:latin typeface="Goudy Old Style" panose="02020502050305020303" pitchFamily="18" charset="77"/>
              </a:rPr>
              <a:t>Trumpets, Day of Atonement, Tabernacles</a:t>
            </a:r>
          </a:p>
          <a:p>
            <a:r>
              <a:rPr lang="en-GB" sz="2200" dirty="0">
                <a:latin typeface="Goudy Old Style" panose="02020502050305020303" pitchFamily="18" charset="77"/>
              </a:rPr>
              <a:t>God ordained these feasts to be </a:t>
            </a:r>
            <a:r>
              <a:rPr lang="en-GB" sz="2200" b="1" dirty="0">
                <a:latin typeface="Goudy Old Style" panose="02020502050305020303" pitchFamily="18" charset="77"/>
              </a:rPr>
              <a:t>object lessons </a:t>
            </a:r>
            <a:r>
              <a:rPr lang="en-GB" sz="2200" dirty="0">
                <a:latin typeface="Goudy Old Style" panose="02020502050305020303" pitchFamily="18" charset="77"/>
              </a:rPr>
              <a:t>for the children of Israel, but additionally, they were also </a:t>
            </a:r>
            <a:r>
              <a:rPr lang="en-GB" sz="2200" b="1" dirty="0">
                <a:latin typeface="Goudy Old Style" panose="02020502050305020303" pitchFamily="18" charset="77"/>
              </a:rPr>
              <a:t>prophecies of the work of the Messiah, </a:t>
            </a:r>
            <a:r>
              <a:rPr lang="en-GB" sz="2200" dirty="0">
                <a:latin typeface="Goudy Old Style" panose="02020502050305020303" pitchFamily="18" charset="77"/>
              </a:rPr>
              <a:t>fulfilled to the exact time.</a:t>
            </a:r>
            <a:endParaRPr lang="en-GB" sz="2200" b="1" dirty="0">
              <a:latin typeface="Goudy Old Style" panose="02020502050305020303" pitchFamily="18" charset="77"/>
            </a:endParaRPr>
          </a:p>
          <a:p>
            <a:r>
              <a:rPr lang="en-GB" sz="2200" b="1" dirty="0">
                <a:latin typeface="Goudy Old Style" panose="02020502050305020303" pitchFamily="18" charset="77"/>
              </a:rPr>
              <a:t>Today we will be studying the Autumn Feasts.</a:t>
            </a:r>
          </a:p>
        </p:txBody>
      </p:sp>
      <p:sp useBgFill="1">
        <p:nvSpPr>
          <p:cNvPr id="9" name="Rectangle 8">
            <a:extLst>
              <a:ext uri="{FF2B5EF4-FFF2-40B4-BE49-F238E27FC236}">
                <a16:creationId xmlns:a16="http://schemas.microsoft.com/office/drawing/2014/main" id="{5AB4CE2B-7D13-EE0F-1AA3-C777F466D3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A7642-7941-3F70-807B-3EDEF58E0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FC5DE639-346E-A1C5-31C1-98C53F6F5E9E}"/>
              </a:ext>
            </a:extLst>
          </p:cNvPr>
          <p:cNvSpPr txBox="1">
            <a:spLocks/>
          </p:cNvSpPr>
          <p:nvPr/>
        </p:nvSpPr>
        <p:spPr>
          <a:xfrm>
            <a:off x="4824210" y="-7012"/>
            <a:ext cx="6096000" cy="69281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latin typeface="Goudy Old Style" panose="02020502050305020303" pitchFamily="18" charset="77"/>
              </a:rPr>
              <a:t>Foundation</a:t>
            </a:r>
          </a:p>
        </p:txBody>
      </p:sp>
      <p:pic>
        <p:nvPicPr>
          <p:cNvPr id="12" name="Content Placeholder 4" descr="A painting of an angel writing on a book&#10;&#10;Description automatically generated">
            <a:extLst>
              <a:ext uri="{FF2B5EF4-FFF2-40B4-BE49-F238E27FC236}">
                <a16:creationId xmlns:a16="http://schemas.microsoft.com/office/drawing/2014/main" id="{CB04FD73-51EE-D86C-93FC-FF5821962ED8}"/>
              </a:ext>
            </a:extLst>
          </p:cNvPr>
          <p:cNvPicPr>
            <a:picLocks noChangeAspect="1"/>
          </p:cNvPicPr>
          <p:nvPr/>
        </p:nvPicPr>
        <p:blipFill rotWithShape="1">
          <a:blip r:embed="rId3"/>
          <a:srcRect l="13326" r="20967"/>
          <a:stretch/>
        </p:blipFill>
        <p:spPr>
          <a:xfrm>
            <a:off x="1" y="10"/>
            <a:ext cx="3390899" cy="6857990"/>
          </a:xfrm>
          <a:prstGeom prst="rect">
            <a:avLst/>
          </a:prstGeom>
        </p:spPr>
      </p:pic>
      <p:sp>
        <p:nvSpPr>
          <p:cNvPr id="13" name="Content Placeholder 8">
            <a:extLst>
              <a:ext uri="{FF2B5EF4-FFF2-40B4-BE49-F238E27FC236}">
                <a16:creationId xmlns:a16="http://schemas.microsoft.com/office/drawing/2014/main" id="{AF67500E-B978-F8AE-A2F1-3165134AF27E}"/>
              </a:ext>
            </a:extLst>
          </p:cNvPr>
          <p:cNvSpPr txBox="1">
            <a:spLocks/>
          </p:cNvSpPr>
          <p:nvPr/>
        </p:nvSpPr>
        <p:spPr>
          <a:xfrm>
            <a:off x="4244623" y="812800"/>
            <a:ext cx="7100710" cy="51477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latin typeface="Goudy Old Style" panose="02020502050305020303" pitchFamily="18" charset="77"/>
              </a:rPr>
              <a:t>“Now all these things happened unto them [</a:t>
            </a:r>
            <a:r>
              <a:rPr lang="en-GB" sz="2400" b="1" dirty="0">
                <a:latin typeface="Goudy Old Style" panose="02020502050305020303" pitchFamily="18" charset="77"/>
              </a:rPr>
              <a:t>Israel]</a:t>
            </a:r>
            <a:r>
              <a:rPr lang="en-GB" sz="2400" dirty="0">
                <a:latin typeface="Goudy Old Style" panose="02020502050305020303" pitchFamily="18" charset="77"/>
              </a:rPr>
              <a:t> </a:t>
            </a:r>
            <a:r>
              <a:rPr lang="en-GB" sz="2400" b="1" dirty="0">
                <a:latin typeface="Goudy Old Style" panose="02020502050305020303" pitchFamily="18" charset="77"/>
              </a:rPr>
              <a:t>for ensamples</a:t>
            </a:r>
            <a:r>
              <a:rPr lang="en-GB" sz="2400" dirty="0">
                <a:latin typeface="Goudy Old Style" panose="02020502050305020303" pitchFamily="18" charset="77"/>
              </a:rPr>
              <a:t>: and </a:t>
            </a:r>
            <a:r>
              <a:rPr lang="en-GB" sz="2400" b="1" dirty="0">
                <a:latin typeface="Goudy Old Style" panose="02020502050305020303" pitchFamily="18" charset="77"/>
              </a:rPr>
              <a:t>they are written for our admonition</a:t>
            </a:r>
            <a:r>
              <a:rPr lang="en-GB" sz="2400" dirty="0">
                <a:latin typeface="Goudy Old Style" panose="02020502050305020303" pitchFamily="18" charset="77"/>
              </a:rPr>
              <a:t>, upon </a:t>
            </a:r>
            <a:r>
              <a:rPr lang="en-GB" sz="2400" b="1" u="sng" dirty="0">
                <a:latin typeface="Goudy Old Style" panose="02020502050305020303" pitchFamily="18" charset="77"/>
              </a:rPr>
              <a:t>whom the ends of the world are come</a:t>
            </a:r>
            <a:r>
              <a:rPr lang="en-GB" sz="2400" dirty="0">
                <a:latin typeface="Goudy Old Style" panose="02020502050305020303" pitchFamily="18" charset="77"/>
              </a:rPr>
              <a:t>.”</a:t>
            </a:r>
            <a:r>
              <a:rPr lang="en-GB" sz="2400" b="1" dirty="0">
                <a:latin typeface="Goudy Old Style" panose="02020502050305020303" pitchFamily="18" charset="77"/>
              </a:rPr>
              <a:t> 1 Corinthians 10:11</a:t>
            </a:r>
          </a:p>
          <a:p>
            <a:r>
              <a:rPr lang="en-GB" sz="2400" dirty="0">
                <a:latin typeface="Goudy Old Style" panose="02020502050305020303" pitchFamily="18" charset="77"/>
              </a:rPr>
              <a:t>“For whatever things were written before </a:t>
            </a:r>
            <a:r>
              <a:rPr lang="en-GB" sz="2400" b="1" dirty="0">
                <a:latin typeface="Goudy Old Style" panose="02020502050305020303" pitchFamily="18" charset="77"/>
              </a:rPr>
              <a:t>were written for our learning</a:t>
            </a:r>
            <a:r>
              <a:rPr lang="en-GB" sz="2400" dirty="0">
                <a:latin typeface="Goudy Old Style" panose="02020502050305020303" pitchFamily="18" charset="77"/>
              </a:rPr>
              <a:t>...” </a:t>
            </a:r>
            <a:r>
              <a:rPr lang="en-GB" sz="2400" b="1" dirty="0">
                <a:latin typeface="Goudy Old Style" panose="02020502050305020303" pitchFamily="18" charset="77"/>
              </a:rPr>
              <a:t>Romans 15:4</a:t>
            </a:r>
          </a:p>
          <a:p>
            <a:r>
              <a:rPr lang="en-GB" sz="2400" dirty="0">
                <a:latin typeface="Goudy Old Style" panose="02020502050305020303" pitchFamily="18" charset="77"/>
              </a:rPr>
              <a:t>“The experiences of Israel were recorded for our instruction.” </a:t>
            </a:r>
            <a:r>
              <a:rPr lang="en-GB" sz="2400" b="1" dirty="0">
                <a:latin typeface="Goudy Old Style" panose="02020502050305020303" pitchFamily="18" charset="77"/>
              </a:rPr>
              <a:t>Education, pg. 50</a:t>
            </a:r>
          </a:p>
          <a:p>
            <a:r>
              <a:rPr lang="en-GB" sz="2400" dirty="0">
                <a:latin typeface="Goudy Old Style" panose="02020502050305020303" pitchFamily="18" charset="77"/>
              </a:rPr>
              <a:t>“</a:t>
            </a:r>
            <a:r>
              <a:rPr lang="en-GB" sz="2400" b="1" dirty="0">
                <a:latin typeface="Goudy Old Style" panose="02020502050305020303" pitchFamily="18" charset="77"/>
              </a:rPr>
              <a:t>The whole Jewish economy is a compacted prophecy of the gospel</a:t>
            </a:r>
            <a:r>
              <a:rPr lang="en-GB" sz="2400" dirty="0">
                <a:latin typeface="Goudy Old Style" panose="02020502050305020303" pitchFamily="18" charset="77"/>
              </a:rPr>
              <a:t>,” and </a:t>
            </a:r>
            <a:r>
              <a:rPr lang="en-GB" sz="2400" b="1" dirty="0">
                <a:latin typeface="Goudy Old Style" panose="02020502050305020303" pitchFamily="18" charset="77"/>
              </a:rPr>
              <a:t>every service </a:t>
            </a:r>
            <a:r>
              <a:rPr lang="en-GB" sz="2400" dirty="0">
                <a:latin typeface="Goudy Old Style" panose="02020502050305020303" pitchFamily="18" charset="77"/>
              </a:rPr>
              <a:t>commanded by God in the Jewish economy was… a [fore]shadow of the service of our High Priest in the heavenly sanctuary. </a:t>
            </a:r>
            <a:r>
              <a:rPr lang="en-GB" sz="2400" b="1" dirty="0">
                <a:latin typeface="Goudy Old Style" panose="02020502050305020303" pitchFamily="18" charset="77"/>
              </a:rPr>
              <a:t>The Cross &amp; Its Shadow, pg. 103.2</a:t>
            </a:r>
            <a:endParaRPr lang="en-GB" sz="2400" dirty="0">
              <a:latin typeface="Goudy Old Style" panose="02020502050305020303" pitchFamily="18" charset="77"/>
            </a:endParaRPr>
          </a:p>
          <a:p>
            <a:endParaRPr lang="en-GB" sz="1700" dirty="0"/>
          </a:p>
          <a:p>
            <a:endParaRPr lang="en-GB" sz="1700" b="1" dirty="0"/>
          </a:p>
          <a:p>
            <a:endParaRPr lang="en-GB" sz="1700" dirty="0"/>
          </a:p>
          <a:p>
            <a:endParaRPr lang="en-GB" sz="1700" dirty="0"/>
          </a:p>
        </p:txBody>
      </p:sp>
    </p:spTree>
    <p:custDataLst>
      <p:tags r:id="rId1"/>
    </p:custDataLst>
    <p:extLst>
      <p:ext uri="{BB962C8B-B14F-4D97-AF65-F5344CB8AC3E}">
        <p14:creationId xmlns:p14="http://schemas.microsoft.com/office/powerpoint/2010/main" val="3123121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strips(downLeft)">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barn(inVertical)">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barn(inVertical)">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strips(downLeft)">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7229" y="182564"/>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Trumpets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499915" y="814852"/>
            <a:ext cx="6550914" cy="5624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Goudy Old Style" panose="02020502050305020303" pitchFamily="18" charset="77"/>
              </a:rPr>
              <a:t>The trumpet as an instrument, was used extensively by the children of Israel for music, but it also had an important place in their </a:t>
            </a:r>
            <a:r>
              <a:rPr lang="en-GB" sz="2000" b="1" dirty="0">
                <a:latin typeface="Goudy Old Style" panose="02020502050305020303" pitchFamily="18" charset="77"/>
              </a:rPr>
              <a:t>religious &amp; civil worship</a:t>
            </a:r>
            <a:r>
              <a:rPr lang="en-GB" sz="2000" dirty="0">
                <a:latin typeface="Goudy Old Style" panose="02020502050305020303" pitchFamily="18" charset="77"/>
              </a:rPr>
              <a:t>.</a:t>
            </a:r>
          </a:p>
          <a:p>
            <a:r>
              <a:rPr lang="en-GB" sz="2000" dirty="0">
                <a:latin typeface="Goudy Old Style" panose="02020502050305020303" pitchFamily="18" charset="77"/>
              </a:rPr>
              <a:t>It was used on their joyful days and their solemn days and announced the beginning of each new month. </a:t>
            </a:r>
            <a:r>
              <a:rPr lang="en-GB" sz="2000" b="1" dirty="0">
                <a:latin typeface="Goudy Old Style" panose="02020502050305020303" pitchFamily="18" charset="77"/>
              </a:rPr>
              <a:t>Numbers 10:10</a:t>
            </a:r>
            <a:r>
              <a:rPr lang="en-GB" sz="2000" dirty="0">
                <a:latin typeface="Goudy Old Style" panose="02020502050305020303" pitchFamily="18" charset="77"/>
              </a:rPr>
              <a:t>.</a:t>
            </a:r>
          </a:p>
          <a:p>
            <a:r>
              <a:rPr lang="en-GB" sz="2000" dirty="0">
                <a:latin typeface="Goudy Old Style" panose="02020502050305020303" pitchFamily="18" charset="77"/>
              </a:rPr>
              <a:t>The trumpets were also used to gather the children of Israel and the leaders. </a:t>
            </a:r>
            <a:r>
              <a:rPr lang="en-GB" sz="2000" b="1" dirty="0">
                <a:latin typeface="Goudy Old Style" panose="02020502050305020303" pitchFamily="18" charset="77"/>
              </a:rPr>
              <a:t>Numbers 10:2-3; Exo.19:10-11,16,19</a:t>
            </a:r>
          </a:p>
          <a:p>
            <a:r>
              <a:rPr lang="en-GB" sz="2000" dirty="0">
                <a:latin typeface="Goudy Old Style" panose="02020502050305020303" pitchFamily="18" charset="77"/>
              </a:rPr>
              <a:t>While the trumpets were used often by the children of Israel, there was </a:t>
            </a:r>
            <a:r>
              <a:rPr lang="en-GB" sz="2000" b="1" dirty="0">
                <a:latin typeface="Goudy Old Style" panose="02020502050305020303" pitchFamily="18" charset="77"/>
              </a:rPr>
              <a:t>one day each year </a:t>
            </a:r>
            <a:r>
              <a:rPr lang="en-GB" sz="2000" dirty="0">
                <a:latin typeface="Goudy Old Style" panose="02020502050305020303" pitchFamily="18" charset="77"/>
              </a:rPr>
              <a:t>that the trumpets played a very important role throughout Israel---</a:t>
            </a:r>
            <a:r>
              <a:rPr lang="en-GB" sz="2000" b="1" dirty="0">
                <a:latin typeface="Goudy Old Style" panose="02020502050305020303" pitchFamily="18" charset="77"/>
              </a:rPr>
              <a:t>The Feast of Trumpets-</a:t>
            </a:r>
            <a:r>
              <a:rPr lang="en-GB" sz="2000" dirty="0">
                <a:latin typeface="Goudy Old Style" panose="02020502050305020303" pitchFamily="18" charset="77"/>
              </a:rPr>
              <a:t> the first day of the </a:t>
            </a:r>
            <a:r>
              <a:rPr lang="en-GB" sz="2000" b="1" dirty="0">
                <a:latin typeface="Goudy Old Style" panose="02020502050305020303" pitchFamily="18" charset="77"/>
              </a:rPr>
              <a:t>seventh month</a:t>
            </a:r>
            <a:r>
              <a:rPr lang="en-GB" sz="2000" dirty="0">
                <a:latin typeface="Goudy Old Style" panose="02020502050305020303" pitchFamily="18" charset="77"/>
              </a:rPr>
              <a:t>.</a:t>
            </a:r>
          </a:p>
          <a:p>
            <a:r>
              <a:rPr lang="en-GB" sz="2000" dirty="0">
                <a:latin typeface="Goudy Old Style" panose="02020502050305020303" pitchFamily="18" charset="77"/>
              </a:rPr>
              <a:t>‘And in the seventh month, on the first day of the month, you shall have a holy convocation. You shall do </a:t>
            </a:r>
            <a:r>
              <a:rPr lang="en-GB" sz="2000" u="sng" dirty="0">
                <a:latin typeface="Goudy Old Style" panose="02020502050305020303" pitchFamily="18" charset="77"/>
              </a:rPr>
              <a:t>no customary work</a:t>
            </a:r>
            <a:r>
              <a:rPr lang="en-GB" sz="2000" dirty="0">
                <a:latin typeface="Goudy Old Style" panose="02020502050305020303" pitchFamily="18" charset="77"/>
              </a:rPr>
              <a:t>. </a:t>
            </a:r>
            <a:r>
              <a:rPr lang="en-GB" sz="2000" b="1" dirty="0">
                <a:latin typeface="Goudy Old Style" panose="02020502050305020303" pitchFamily="18" charset="77"/>
              </a:rPr>
              <a:t>For you it is a day of blowing the trumpets</a:t>
            </a:r>
            <a:r>
              <a:rPr lang="en-GB" sz="2000" dirty="0">
                <a:latin typeface="Goudy Old Style" panose="02020502050305020303" pitchFamily="18" charset="77"/>
              </a:rPr>
              <a:t>.” </a:t>
            </a:r>
            <a:r>
              <a:rPr lang="en-GB" sz="2000" b="1" dirty="0">
                <a:latin typeface="Goudy Old Style" panose="02020502050305020303" pitchFamily="18" charset="77"/>
              </a:rPr>
              <a:t>Numbers 29:1 </a:t>
            </a:r>
          </a:p>
          <a:p>
            <a:r>
              <a:rPr lang="en-GB" sz="2000" b="1" dirty="0">
                <a:latin typeface="Goudy Old Style" panose="02020502050305020303" pitchFamily="18" charset="77"/>
              </a:rPr>
              <a:t>See also Leviticus 23:24</a:t>
            </a:r>
          </a:p>
          <a:p>
            <a:endParaRPr lang="en-GB" sz="2000" dirty="0"/>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5" name="Content Placeholder 14" descr="A person in a robe playing a horn&#10;&#10;Description automatically generated">
            <a:extLst>
              <a:ext uri="{FF2B5EF4-FFF2-40B4-BE49-F238E27FC236}">
                <a16:creationId xmlns:a16="http://schemas.microsoft.com/office/drawing/2014/main" id="{3482EE5B-605F-E8B4-5C77-B67BC88317EA}"/>
              </a:ext>
            </a:extLst>
          </p:cNvPr>
          <p:cNvPicPr>
            <a:picLocks noGrp="1" noChangeAspect="1"/>
          </p:cNvPicPr>
          <p:nvPr>
            <p:ph idx="1"/>
          </p:nvPr>
        </p:nvPicPr>
        <p:blipFill>
          <a:blip r:embed="rId3"/>
          <a:stretch>
            <a:fillRect/>
          </a:stretch>
        </p:blipFill>
        <p:spPr>
          <a:xfrm>
            <a:off x="53838" y="446988"/>
            <a:ext cx="5215191" cy="5964024"/>
          </a:xfrm>
        </p:spPr>
      </p:pic>
    </p:spTree>
    <p:custDataLst>
      <p:tags r:id="rId1"/>
    </p:custDataLst>
    <p:extLst>
      <p:ext uri="{BB962C8B-B14F-4D97-AF65-F5344CB8AC3E}">
        <p14:creationId xmlns:p14="http://schemas.microsoft.com/office/powerpoint/2010/main" val="2825230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p:cTn id="37"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7">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7229" y="182564"/>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Trumpets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499915" y="814852"/>
            <a:ext cx="6550914" cy="5624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Goudy Old Style" panose="02020502050305020303" pitchFamily="18" charset="77"/>
              </a:rPr>
              <a:t>The Feast of Trumpets fell </a:t>
            </a:r>
            <a:r>
              <a:rPr lang="en-GB" sz="2000" b="1" dirty="0">
                <a:latin typeface="Goudy Old Style" panose="02020502050305020303" pitchFamily="18" charset="77"/>
              </a:rPr>
              <a:t>10 days</a:t>
            </a:r>
            <a:r>
              <a:rPr lang="en-GB" sz="2000" dirty="0">
                <a:latin typeface="Goudy Old Style" panose="02020502050305020303" pitchFamily="18" charset="77"/>
              </a:rPr>
              <a:t> before the Day of Atonement, the sixth feast, and it was a warning to all the children of Israel that judgment and the cleansing of the sanctuary was near. </a:t>
            </a:r>
            <a:r>
              <a:rPr lang="en-GB" sz="2000" b="1" dirty="0">
                <a:latin typeface="Goudy Old Style" panose="02020502050305020303" pitchFamily="18" charset="77"/>
              </a:rPr>
              <a:t>Leviticus 24:24,27</a:t>
            </a:r>
          </a:p>
          <a:p>
            <a:r>
              <a:rPr lang="en-GB" sz="2000" dirty="0">
                <a:latin typeface="Goudy Old Style" panose="02020502050305020303" pitchFamily="18" charset="77"/>
              </a:rPr>
              <a:t>Just like all the other feasts that we have studied before, not only was the </a:t>
            </a:r>
            <a:r>
              <a:rPr lang="en-GB" sz="2000" b="1" dirty="0">
                <a:latin typeface="Goudy Old Style" panose="02020502050305020303" pitchFamily="18" charset="77"/>
              </a:rPr>
              <a:t>Feast of Trumpets </a:t>
            </a:r>
            <a:r>
              <a:rPr lang="en-GB" sz="2000" dirty="0">
                <a:latin typeface="Goudy Old Style" panose="02020502050305020303" pitchFamily="18" charset="77"/>
              </a:rPr>
              <a:t>commemorative but it was also </a:t>
            </a:r>
            <a:r>
              <a:rPr lang="en-GB" sz="2000" b="1" u="sng" dirty="0">
                <a:latin typeface="Goudy Old Style" panose="02020502050305020303" pitchFamily="18" charset="77"/>
              </a:rPr>
              <a:t>typical</a:t>
            </a:r>
            <a:r>
              <a:rPr lang="en-GB" sz="2000" dirty="0">
                <a:latin typeface="Goudy Old Style" panose="02020502050305020303" pitchFamily="18" charset="77"/>
              </a:rPr>
              <a:t>. In other words, it pointed to </a:t>
            </a:r>
            <a:r>
              <a:rPr lang="en-GB" sz="2000" b="1" dirty="0">
                <a:latin typeface="Goudy Old Style" panose="02020502050305020303" pitchFamily="18" charset="77"/>
              </a:rPr>
              <a:t>a greater, spiritual event</a:t>
            </a:r>
            <a:r>
              <a:rPr lang="en-GB" sz="2000" dirty="0">
                <a:latin typeface="Goudy Old Style" panose="02020502050305020303" pitchFamily="18" charset="77"/>
              </a:rPr>
              <a:t> connected to Christ and His Priestly work for humanity. </a:t>
            </a:r>
          </a:p>
          <a:p>
            <a:r>
              <a:rPr lang="en-GB" sz="2000" dirty="0">
                <a:latin typeface="Goudy Old Style" panose="02020502050305020303" pitchFamily="18" charset="77"/>
              </a:rPr>
              <a:t>Just like the literal feast of trumpets took place </a:t>
            </a:r>
            <a:r>
              <a:rPr lang="en-GB" sz="2000" b="1" dirty="0">
                <a:latin typeface="Goudy Old Style" panose="02020502050305020303" pitchFamily="18" charset="77"/>
              </a:rPr>
              <a:t>10 days </a:t>
            </a:r>
            <a:r>
              <a:rPr lang="en-GB" sz="2000" dirty="0">
                <a:latin typeface="Goudy Old Style" panose="02020502050305020303" pitchFamily="18" charset="77"/>
              </a:rPr>
              <a:t>before the literal day of atonement (</a:t>
            </a:r>
            <a:r>
              <a:rPr lang="en-GB" sz="2000" i="1" dirty="0">
                <a:latin typeface="Goudy Old Style" panose="02020502050305020303" pitchFamily="18" charset="77"/>
              </a:rPr>
              <a:t>the judgment of the children of Israel</a:t>
            </a:r>
            <a:r>
              <a:rPr lang="en-GB" sz="2000" dirty="0">
                <a:latin typeface="Goudy Old Style" panose="02020502050305020303" pitchFamily="18" charset="77"/>
              </a:rPr>
              <a:t>), likewise we see that before the Investigative Judgment or the </a:t>
            </a:r>
            <a:r>
              <a:rPr lang="en-GB" sz="2000" b="1" dirty="0">
                <a:latin typeface="Goudy Old Style" panose="02020502050305020303" pitchFamily="18" charset="77"/>
              </a:rPr>
              <a:t>antitypical Day of Atonement</a:t>
            </a:r>
            <a:r>
              <a:rPr lang="en-GB" sz="2000" dirty="0">
                <a:latin typeface="Goudy Old Style" panose="02020502050305020303" pitchFamily="18" charset="77"/>
              </a:rPr>
              <a:t>, which began at the end of the </a:t>
            </a:r>
            <a:r>
              <a:rPr lang="en-GB" sz="2000" b="1" dirty="0">
                <a:latin typeface="Goudy Old Style" panose="02020502050305020303" pitchFamily="18" charset="77"/>
              </a:rPr>
              <a:t>2300-year prophecy (1844) </a:t>
            </a:r>
            <a:r>
              <a:rPr lang="en-GB" sz="2000" dirty="0">
                <a:latin typeface="Goudy Old Style" panose="02020502050305020303" pitchFamily="18" charset="77"/>
              </a:rPr>
              <a:t>of </a:t>
            </a:r>
            <a:r>
              <a:rPr lang="en-GB" sz="2000" b="1" dirty="0">
                <a:latin typeface="Goudy Old Style" panose="02020502050305020303" pitchFamily="18" charset="77"/>
              </a:rPr>
              <a:t>Daniel 8:14</a:t>
            </a:r>
            <a:r>
              <a:rPr lang="en-GB" sz="2000" dirty="0">
                <a:latin typeface="Goudy Old Style" panose="02020502050305020303" pitchFamily="18" charset="77"/>
              </a:rPr>
              <a:t>, for </a:t>
            </a:r>
            <a:r>
              <a:rPr lang="en-GB" sz="2000" b="1" dirty="0">
                <a:latin typeface="Goudy Old Style" panose="02020502050305020303" pitchFamily="18" charset="77"/>
              </a:rPr>
              <a:t>10 years</a:t>
            </a:r>
            <a:r>
              <a:rPr lang="en-GB" sz="2000" dirty="0">
                <a:latin typeface="Goudy Old Style" panose="02020502050305020303" pitchFamily="18" charset="77"/>
              </a:rPr>
              <a:t>, a great message was preached across the world warning humanity of the soon Coming of Christ.</a:t>
            </a:r>
            <a:r>
              <a:rPr lang="en-GB" sz="2000" dirty="0"/>
              <a:t> </a:t>
            </a:r>
            <a:r>
              <a:rPr lang="en-GB" sz="2000" u="sng" dirty="0"/>
              <a:t>1834-1844</a:t>
            </a:r>
            <a:r>
              <a:rPr lang="en-GB" sz="2000" dirty="0"/>
              <a:t>.</a:t>
            </a:r>
          </a:p>
          <a:p>
            <a:r>
              <a:rPr lang="en-GB" sz="2000" dirty="0">
                <a:latin typeface="Goudy Old Style" panose="02020502050305020303" pitchFamily="18" charset="77"/>
              </a:rPr>
              <a:t>See our study on </a:t>
            </a:r>
            <a:r>
              <a:rPr lang="en-GB" sz="2000" b="1" dirty="0">
                <a:latin typeface="Goudy Old Style" panose="02020502050305020303" pitchFamily="18" charset="77"/>
              </a:rPr>
              <a:t>Daniel 8 &amp; 9, </a:t>
            </a:r>
            <a:r>
              <a:rPr lang="en-GB" sz="2000" dirty="0">
                <a:latin typeface="Goudy Old Style" panose="02020502050305020303" pitchFamily="18" charset="77"/>
              </a:rPr>
              <a:t>for more on this.</a:t>
            </a: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5" name="Content Placeholder 14" descr="A person in a robe playing a horn&#10;&#10;Description automatically generated">
            <a:extLst>
              <a:ext uri="{FF2B5EF4-FFF2-40B4-BE49-F238E27FC236}">
                <a16:creationId xmlns:a16="http://schemas.microsoft.com/office/drawing/2014/main" id="{3482EE5B-605F-E8B4-5C77-B67BC88317EA}"/>
              </a:ext>
            </a:extLst>
          </p:cNvPr>
          <p:cNvPicPr>
            <a:picLocks noGrp="1" noChangeAspect="1"/>
          </p:cNvPicPr>
          <p:nvPr>
            <p:ph idx="1"/>
          </p:nvPr>
        </p:nvPicPr>
        <p:blipFill>
          <a:blip r:embed="rId3"/>
          <a:stretch>
            <a:fillRect/>
          </a:stretch>
        </p:blipFill>
        <p:spPr>
          <a:xfrm>
            <a:off x="53838" y="446988"/>
            <a:ext cx="5215191" cy="5964024"/>
          </a:xfrm>
        </p:spPr>
      </p:pic>
    </p:spTree>
    <p:custDataLst>
      <p:tags r:id="rId1"/>
    </p:custDataLst>
    <p:extLst>
      <p:ext uri="{BB962C8B-B14F-4D97-AF65-F5344CB8AC3E}">
        <p14:creationId xmlns:p14="http://schemas.microsoft.com/office/powerpoint/2010/main" val="3073196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7229" y="182564"/>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Trumpets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499915" y="814852"/>
            <a:ext cx="6550914" cy="5624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“In the type the trumpets were blown throughout Israel, </a:t>
            </a:r>
            <a:r>
              <a:rPr lang="en-GB" sz="1800" b="1" dirty="0">
                <a:latin typeface="Goudy Old Style" panose="02020502050305020303" pitchFamily="18" charset="77"/>
              </a:rPr>
              <a:t>warning all of the near approach of the solemn day of atonement</a:t>
            </a:r>
            <a:r>
              <a:rPr lang="en-GB" sz="1800" dirty="0">
                <a:latin typeface="Goudy Old Style" panose="02020502050305020303" pitchFamily="18" charset="77"/>
              </a:rPr>
              <a:t>. In the antitype we should expect some </a:t>
            </a:r>
            <a:r>
              <a:rPr lang="en-GB" sz="1800" b="1" dirty="0">
                <a:latin typeface="Goudy Old Style" panose="02020502050305020303" pitchFamily="18" charset="77"/>
              </a:rPr>
              <a:t>world-wide message </a:t>
            </a:r>
            <a:r>
              <a:rPr lang="en-GB" sz="1800" dirty="0">
                <a:latin typeface="Goudy Old Style" panose="02020502050305020303" pitchFamily="18" charset="77"/>
              </a:rPr>
              <a:t>to be given in </a:t>
            </a:r>
            <a:r>
              <a:rPr lang="en-GB" sz="1800" b="1" dirty="0">
                <a:latin typeface="Goudy Old Style" panose="02020502050305020303" pitchFamily="18" charset="77"/>
              </a:rPr>
              <a:t>trumpet tones</a:t>
            </a:r>
            <a:r>
              <a:rPr lang="en-GB" sz="1800" dirty="0">
                <a:latin typeface="Goudy Old Style" panose="02020502050305020303" pitchFamily="18" charset="77"/>
              </a:rPr>
              <a:t>, announcing the time near when the great antitypical day of atonement, </a:t>
            </a:r>
            <a:r>
              <a:rPr lang="en-GB" sz="1800" b="1" dirty="0">
                <a:latin typeface="Goudy Old Style" panose="02020502050305020303" pitchFamily="18" charset="77"/>
              </a:rPr>
              <a:t>the investigative judgment would convene in the heavens</a:t>
            </a:r>
            <a:r>
              <a:rPr lang="en-GB" sz="1800" dirty="0">
                <a:latin typeface="Goudy Old Style" panose="02020502050305020303" pitchFamily="18" charset="77"/>
              </a:rPr>
              <a:t>.  Beginning with the years 1833-34 and extending down to 1844, such a message was given to the world in trumpet tones, announcing, “</a:t>
            </a:r>
            <a:r>
              <a:rPr lang="en-GB" sz="1800" b="1" u="sng" dirty="0">
                <a:latin typeface="Goudy Old Style" panose="02020502050305020303" pitchFamily="18" charset="77"/>
              </a:rPr>
              <a:t>The hour of His judgment is come</a:t>
            </a:r>
            <a:r>
              <a:rPr lang="en-GB" sz="1800" dirty="0">
                <a:latin typeface="Goudy Old Style" panose="02020502050305020303" pitchFamily="18" charset="77"/>
              </a:rPr>
              <a:t>.” </a:t>
            </a:r>
            <a:r>
              <a:rPr lang="en-GB" sz="1800" b="1" dirty="0">
                <a:latin typeface="Goudy Old Style" panose="02020502050305020303" pitchFamily="18" charset="77"/>
              </a:rPr>
              <a:t>Revelation 14:6-7.</a:t>
            </a:r>
          </a:p>
          <a:p>
            <a:r>
              <a:rPr lang="en-GB" sz="1800" dirty="0">
                <a:latin typeface="Goudy Old Style" panose="02020502050305020303" pitchFamily="18" charset="77"/>
              </a:rPr>
              <a:t>William Miller and others, in their study of the declaration in Dan. 8:14, “Unto two thousand and three hundred days; then shall the sanctuary be cleansed,” found that </a:t>
            </a:r>
            <a:r>
              <a:rPr lang="en-GB" sz="1800" b="1" dirty="0">
                <a:latin typeface="Goudy Old Style" panose="02020502050305020303" pitchFamily="18" charset="77"/>
              </a:rPr>
              <a:t>this long prophetic period would end in 1844</a:t>
            </a:r>
            <a:r>
              <a:rPr lang="en-GB" sz="1800" dirty="0">
                <a:latin typeface="Goudy Old Style" panose="02020502050305020303" pitchFamily="18" charset="77"/>
              </a:rPr>
              <a:t>. They failed to connect this text with the ancient typical sanctuary </a:t>
            </a:r>
            <a:r>
              <a:rPr lang="en-GB" sz="1800" b="1" dirty="0">
                <a:latin typeface="Goudy Old Style" panose="02020502050305020303" pitchFamily="18" charset="77"/>
              </a:rPr>
              <a:t>but applied the term “sanctuary” to this earth</a:t>
            </a:r>
            <a:r>
              <a:rPr lang="en-GB" sz="1800" dirty="0">
                <a:latin typeface="Goudy Old Style" panose="02020502050305020303" pitchFamily="18" charset="77"/>
              </a:rPr>
              <a:t> and taught that in 1844 Christ would come to the earth to cleanse it and judge the people.</a:t>
            </a:r>
          </a:p>
          <a:p>
            <a:r>
              <a:rPr lang="en-GB" sz="1800" dirty="0">
                <a:latin typeface="Goudy Old Style" panose="02020502050305020303" pitchFamily="18" charset="77"/>
              </a:rPr>
              <a:t>William Miller was joined by hundreds of other ministers in America, who proclaimed his message with great power. Edward Irving, with many other consecrated men, preached the same in England; while Joseph Wolff and others heralded it in Asia and other portions of the world.” </a:t>
            </a:r>
            <a:r>
              <a:rPr lang="en-GB" sz="1800" b="1" dirty="0">
                <a:latin typeface="Goudy Old Style" panose="02020502050305020303" pitchFamily="18" charset="77"/>
              </a:rPr>
              <a:t>The</a:t>
            </a:r>
            <a:r>
              <a:rPr lang="en-GB" sz="1800" dirty="0">
                <a:latin typeface="Goudy Old Style" panose="02020502050305020303" pitchFamily="18" charset="77"/>
              </a:rPr>
              <a:t> </a:t>
            </a:r>
            <a:r>
              <a:rPr lang="en-GB" sz="1800" b="1" dirty="0">
                <a:latin typeface="Goudy Old Style" panose="02020502050305020303" pitchFamily="18" charset="77"/>
              </a:rPr>
              <a:t>Cross &amp; its Shadow pg. 204</a:t>
            </a:r>
          </a:p>
          <a:p>
            <a:endParaRPr lang="en-GB" sz="20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5" name="Content Placeholder 14" descr="A person in a robe playing a horn&#10;&#10;Description automatically generated">
            <a:extLst>
              <a:ext uri="{FF2B5EF4-FFF2-40B4-BE49-F238E27FC236}">
                <a16:creationId xmlns:a16="http://schemas.microsoft.com/office/drawing/2014/main" id="{3482EE5B-605F-E8B4-5C77-B67BC88317EA}"/>
              </a:ext>
            </a:extLst>
          </p:cNvPr>
          <p:cNvPicPr>
            <a:picLocks noGrp="1" noChangeAspect="1"/>
          </p:cNvPicPr>
          <p:nvPr>
            <p:ph idx="1"/>
          </p:nvPr>
        </p:nvPicPr>
        <p:blipFill>
          <a:blip r:embed="rId3"/>
          <a:stretch>
            <a:fillRect/>
          </a:stretch>
        </p:blipFill>
        <p:spPr>
          <a:xfrm>
            <a:off x="53838" y="446988"/>
            <a:ext cx="5215191" cy="5964024"/>
          </a:xfrm>
        </p:spPr>
      </p:pic>
    </p:spTree>
    <p:custDataLst>
      <p:tags r:id="rId1"/>
    </p:custDataLst>
    <p:extLst>
      <p:ext uri="{BB962C8B-B14F-4D97-AF65-F5344CB8AC3E}">
        <p14:creationId xmlns:p14="http://schemas.microsoft.com/office/powerpoint/2010/main" val="2619475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7229" y="182564"/>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Trumpets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499915" y="814852"/>
            <a:ext cx="6550914" cy="5624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“The fact that the men who proclaimed this message </a:t>
            </a:r>
            <a:r>
              <a:rPr lang="en-GB" sz="1800" b="1" dirty="0">
                <a:latin typeface="Goudy Old Style" panose="02020502050305020303" pitchFamily="18" charset="77"/>
              </a:rPr>
              <a:t>misunderstood</a:t>
            </a:r>
            <a:r>
              <a:rPr lang="en-GB" sz="1800" dirty="0">
                <a:latin typeface="Goudy Old Style" panose="02020502050305020303" pitchFamily="18" charset="77"/>
              </a:rPr>
              <a:t> the full importance of it, </a:t>
            </a:r>
            <a:r>
              <a:rPr lang="en-GB" sz="1800" b="1" dirty="0">
                <a:latin typeface="Goudy Old Style" panose="02020502050305020303" pitchFamily="18" charset="77"/>
              </a:rPr>
              <a:t>did not prevent their fulfilling the antitype of the ancient type</a:t>
            </a:r>
            <a:r>
              <a:rPr lang="en-GB" sz="1800" dirty="0">
                <a:latin typeface="Goudy Old Style" panose="02020502050305020303" pitchFamily="18" charset="77"/>
              </a:rPr>
              <a:t>. When the followers of Christ cried before Him, “Blessed be the King that cometh in the name of the Lord,”  and spread palm branches in the way, </a:t>
            </a:r>
            <a:r>
              <a:rPr lang="en-GB" sz="1800" b="1" dirty="0">
                <a:latin typeface="Goudy Old Style" panose="02020502050305020303" pitchFamily="18" charset="77"/>
              </a:rPr>
              <a:t>believing that Jesus was entering Jerusalem to take the earthly kingdom</a:t>
            </a:r>
            <a:r>
              <a:rPr lang="en-GB" sz="1800" dirty="0">
                <a:latin typeface="Goudy Old Style" panose="02020502050305020303" pitchFamily="18" charset="77"/>
              </a:rPr>
              <a:t>, they fulfilled the prophecy of </a:t>
            </a:r>
            <a:r>
              <a:rPr lang="en-GB" sz="1800" b="1" dirty="0">
                <a:latin typeface="Goudy Old Style" panose="02020502050305020303" pitchFamily="18" charset="77"/>
              </a:rPr>
              <a:t>Zechariah 9:9</a:t>
            </a:r>
            <a:r>
              <a:rPr lang="en-GB" sz="1800" dirty="0">
                <a:latin typeface="Goudy Old Style" panose="02020502050305020303" pitchFamily="18" charset="77"/>
              </a:rPr>
              <a:t>. If they had known that in a few days their Lord would hang upon the accursed tree, they could not have fulfilled the prophecy; for it would have been impossible for them to “rejoice greatly.” </a:t>
            </a:r>
          </a:p>
          <a:p>
            <a:r>
              <a:rPr lang="en-GB" sz="1800" dirty="0">
                <a:latin typeface="Goudy Old Style" panose="02020502050305020303" pitchFamily="18" charset="77"/>
              </a:rPr>
              <a:t>In like manner the message due to the world between 1834 and 1844 could never have been given with the power and joyfulness demanded to fulfil the antitype, if those giving it had understood that the Saviour, instead of coming to this earth, was to enter the most holy apartment of the heavenly sanctuary and begin the work of the investigative judgment. </a:t>
            </a:r>
            <a:r>
              <a:rPr lang="en-GB" sz="1800" b="1" dirty="0">
                <a:latin typeface="Goudy Old Style" panose="02020502050305020303" pitchFamily="18" charset="77"/>
              </a:rPr>
              <a:t>God hid from their eyes the fact that there were </a:t>
            </a:r>
            <a:r>
              <a:rPr lang="en-GB" sz="1800" b="1" u="sng" dirty="0">
                <a:latin typeface="Goudy Old Style" panose="02020502050305020303" pitchFamily="18" charset="77"/>
              </a:rPr>
              <a:t>two other messages to be given to the world before the Lord should come to the earth in power and glory</a:t>
            </a:r>
            <a:r>
              <a:rPr lang="en-GB" sz="1800" b="1" dirty="0">
                <a:latin typeface="Goudy Old Style" panose="02020502050305020303" pitchFamily="18" charset="77"/>
              </a:rPr>
              <a:t>.</a:t>
            </a:r>
            <a:r>
              <a:rPr lang="en-GB" sz="1800" dirty="0">
                <a:latin typeface="Goudy Old Style" panose="02020502050305020303" pitchFamily="18" charset="77"/>
              </a:rPr>
              <a:t>”</a:t>
            </a:r>
          </a:p>
          <a:p>
            <a:r>
              <a:rPr lang="en-GB" sz="1800" b="1" dirty="0">
                <a:latin typeface="Goudy Old Style" panose="02020502050305020303" pitchFamily="18" charset="77"/>
              </a:rPr>
              <a:t>The Cross &amp; Its Shadow pg. 205-206</a:t>
            </a:r>
          </a:p>
          <a:p>
            <a:r>
              <a:rPr lang="en-GB" sz="1800" b="1" dirty="0">
                <a:latin typeface="Goudy Old Style" panose="02020502050305020303" pitchFamily="18" charset="77"/>
              </a:rPr>
              <a:t>Revelation 10:8-11; Revelation 14:6-12</a:t>
            </a: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5" name="Content Placeholder 14" descr="A person in a robe playing a horn&#10;&#10;Description automatically generated">
            <a:extLst>
              <a:ext uri="{FF2B5EF4-FFF2-40B4-BE49-F238E27FC236}">
                <a16:creationId xmlns:a16="http://schemas.microsoft.com/office/drawing/2014/main" id="{3482EE5B-605F-E8B4-5C77-B67BC88317EA}"/>
              </a:ext>
            </a:extLst>
          </p:cNvPr>
          <p:cNvPicPr>
            <a:picLocks noGrp="1" noChangeAspect="1"/>
          </p:cNvPicPr>
          <p:nvPr>
            <p:ph idx="1"/>
          </p:nvPr>
        </p:nvPicPr>
        <p:blipFill>
          <a:blip r:embed="rId3"/>
          <a:stretch>
            <a:fillRect/>
          </a:stretch>
        </p:blipFill>
        <p:spPr>
          <a:xfrm>
            <a:off x="53838" y="446988"/>
            <a:ext cx="5215191" cy="5964024"/>
          </a:xfrm>
        </p:spPr>
      </p:pic>
    </p:spTree>
    <p:custDataLst>
      <p:tags r:id="rId1"/>
    </p:custDataLst>
    <p:extLst>
      <p:ext uri="{BB962C8B-B14F-4D97-AF65-F5344CB8AC3E}">
        <p14:creationId xmlns:p14="http://schemas.microsoft.com/office/powerpoint/2010/main" val="2522793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343084"/>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Trumpets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1655064"/>
            <a:ext cx="6550914" cy="33284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“Cry aloud, spare not, </a:t>
            </a:r>
            <a:r>
              <a:rPr lang="en-GB" sz="1800" b="1" dirty="0">
                <a:latin typeface="Goudy Old Style" panose="02020502050305020303" pitchFamily="18" charset="77"/>
              </a:rPr>
              <a:t>lift up thy voice like a trumpet</a:t>
            </a:r>
            <a:r>
              <a:rPr lang="en-GB" sz="1800" dirty="0">
                <a:latin typeface="Goudy Old Style" panose="02020502050305020303" pitchFamily="18" charset="77"/>
              </a:rPr>
              <a:t>…” </a:t>
            </a:r>
            <a:r>
              <a:rPr lang="en-GB" sz="1800" b="1" dirty="0">
                <a:latin typeface="Goudy Old Style" panose="02020502050305020303" pitchFamily="18" charset="77"/>
              </a:rPr>
              <a:t>Isaiah 58:1</a:t>
            </a:r>
            <a:endParaRPr lang="en-GB" sz="1800" dirty="0">
              <a:latin typeface="Goudy Old Style" panose="02020502050305020303" pitchFamily="18" charset="77"/>
            </a:endParaRPr>
          </a:p>
          <a:p>
            <a:r>
              <a:rPr lang="en-GB" sz="1800" dirty="0">
                <a:latin typeface="Goudy Old Style" panose="02020502050305020303" pitchFamily="18" charset="77"/>
              </a:rPr>
              <a:t>“For if </a:t>
            </a:r>
            <a:r>
              <a:rPr lang="en-GB" sz="1800" b="1" dirty="0">
                <a:latin typeface="Goudy Old Style" panose="02020502050305020303" pitchFamily="18" charset="77"/>
              </a:rPr>
              <a:t>the trumpet </a:t>
            </a:r>
            <a:r>
              <a:rPr lang="en-GB" sz="1800" dirty="0">
                <a:latin typeface="Goudy Old Style" panose="02020502050305020303" pitchFamily="18" charset="77"/>
              </a:rPr>
              <a:t>give an </a:t>
            </a:r>
            <a:r>
              <a:rPr lang="en-GB" sz="1800" b="1" dirty="0">
                <a:latin typeface="Goudy Old Style" panose="02020502050305020303" pitchFamily="18" charset="77"/>
              </a:rPr>
              <a:t>uncertain sound</a:t>
            </a:r>
            <a:r>
              <a:rPr lang="en-GB" sz="1800" dirty="0">
                <a:latin typeface="Goudy Old Style" panose="02020502050305020303" pitchFamily="18" charset="77"/>
              </a:rPr>
              <a:t>, who shall prepare himself…? </a:t>
            </a:r>
            <a:r>
              <a:rPr lang="en-GB" sz="1800" b="1" dirty="0">
                <a:latin typeface="Goudy Old Style" panose="02020502050305020303" pitchFamily="18" charset="77"/>
              </a:rPr>
              <a:t>1 Corinthians 14:8</a:t>
            </a:r>
          </a:p>
          <a:p>
            <a:r>
              <a:rPr lang="en-GB" sz="1800" dirty="0">
                <a:latin typeface="Goudy Old Style" panose="02020502050305020303" pitchFamily="18" charset="77"/>
              </a:rPr>
              <a:t>“Blow ye </a:t>
            </a:r>
            <a:r>
              <a:rPr lang="en-GB" sz="1800" b="1" dirty="0">
                <a:latin typeface="Goudy Old Style" panose="02020502050305020303" pitchFamily="18" charset="77"/>
              </a:rPr>
              <a:t>the trumpet </a:t>
            </a:r>
            <a:r>
              <a:rPr lang="en-GB" sz="1800" dirty="0">
                <a:latin typeface="Goudy Old Style" panose="02020502050305020303" pitchFamily="18" charset="77"/>
              </a:rPr>
              <a:t>in Zion, and </a:t>
            </a:r>
            <a:r>
              <a:rPr lang="en-GB" sz="1800" b="1" dirty="0">
                <a:latin typeface="Goudy Old Style" panose="02020502050305020303" pitchFamily="18" charset="77"/>
              </a:rPr>
              <a:t>sound an alarm </a:t>
            </a:r>
            <a:r>
              <a:rPr lang="en-GB" sz="1800" dirty="0">
                <a:latin typeface="Goudy Old Style" panose="02020502050305020303" pitchFamily="18" charset="77"/>
              </a:rPr>
              <a:t>on my holy mountain…” </a:t>
            </a:r>
            <a:r>
              <a:rPr lang="en-GB" sz="1800" b="1" dirty="0">
                <a:latin typeface="Goudy Old Style" panose="02020502050305020303" pitchFamily="18" charset="77"/>
              </a:rPr>
              <a:t>Joel 2:1</a:t>
            </a:r>
          </a:p>
          <a:p>
            <a:r>
              <a:rPr lang="en-GB" sz="1800" dirty="0">
                <a:latin typeface="Goudy Old Style" panose="02020502050305020303" pitchFamily="18" charset="77"/>
              </a:rPr>
              <a:t>“Blow ye </a:t>
            </a:r>
            <a:r>
              <a:rPr lang="en-GB" sz="1800" b="1" dirty="0">
                <a:latin typeface="Goudy Old Style" panose="02020502050305020303" pitchFamily="18" charset="77"/>
              </a:rPr>
              <a:t>the trumpet </a:t>
            </a:r>
            <a:r>
              <a:rPr lang="en-GB" sz="1800" dirty="0">
                <a:latin typeface="Goudy Old Style" panose="02020502050305020303" pitchFamily="18" charset="77"/>
              </a:rPr>
              <a:t>in Zion, sanctify </a:t>
            </a:r>
            <a:r>
              <a:rPr lang="en-GB" sz="1800" b="1" dirty="0">
                <a:latin typeface="Goudy Old Style" panose="02020502050305020303" pitchFamily="18" charset="77"/>
              </a:rPr>
              <a:t>a fast</a:t>
            </a:r>
            <a:r>
              <a:rPr lang="en-GB" sz="1800" dirty="0">
                <a:latin typeface="Goudy Old Style" panose="02020502050305020303" pitchFamily="18" charset="77"/>
              </a:rPr>
              <a:t>, </a:t>
            </a:r>
            <a:r>
              <a:rPr lang="en-GB" sz="1800" b="1" dirty="0">
                <a:latin typeface="Goudy Old Style" panose="02020502050305020303" pitchFamily="18" charset="77"/>
              </a:rPr>
              <a:t>call a solemn assembly</a:t>
            </a:r>
            <a:r>
              <a:rPr lang="en-GB" sz="1800" dirty="0">
                <a:latin typeface="Goudy Old Style" panose="02020502050305020303" pitchFamily="18" charset="77"/>
              </a:rPr>
              <a:t>.” </a:t>
            </a:r>
            <a:r>
              <a:rPr lang="en-GB" sz="1800" b="1" dirty="0">
                <a:latin typeface="Goudy Old Style" panose="02020502050305020303" pitchFamily="18" charset="77"/>
              </a:rPr>
              <a:t>Joel 2:15</a:t>
            </a:r>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5" name="Content Placeholder 14" descr="A person in a robe playing a horn&#10;&#10;Description automatically generated">
            <a:extLst>
              <a:ext uri="{FF2B5EF4-FFF2-40B4-BE49-F238E27FC236}">
                <a16:creationId xmlns:a16="http://schemas.microsoft.com/office/drawing/2014/main" id="{3482EE5B-605F-E8B4-5C77-B67BC88317EA}"/>
              </a:ext>
            </a:extLst>
          </p:cNvPr>
          <p:cNvPicPr>
            <a:picLocks noGrp="1" noChangeAspect="1"/>
          </p:cNvPicPr>
          <p:nvPr>
            <p:ph idx="1"/>
          </p:nvPr>
        </p:nvPicPr>
        <p:blipFill>
          <a:blip r:embed="rId3"/>
          <a:stretch>
            <a:fillRect/>
          </a:stretch>
        </p:blipFill>
        <p:spPr>
          <a:xfrm>
            <a:off x="53838" y="446988"/>
            <a:ext cx="5215191" cy="5964024"/>
          </a:xfrm>
        </p:spPr>
      </p:pic>
    </p:spTree>
    <p:custDataLst>
      <p:tags r:id="rId1"/>
    </p:custDataLst>
    <p:extLst>
      <p:ext uri="{BB962C8B-B14F-4D97-AF65-F5344CB8AC3E}">
        <p14:creationId xmlns:p14="http://schemas.microsoft.com/office/powerpoint/2010/main" val="2289270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28827"/>
            <a:ext cx="6550914" cy="57462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The most solemn &amp; sacred of the feast days, </a:t>
            </a:r>
            <a:r>
              <a:rPr lang="en-GB" sz="1800" b="1" u="sng" dirty="0">
                <a:latin typeface="Goudy Old Style" panose="02020502050305020303" pitchFamily="18" charset="77"/>
              </a:rPr>
              <a:t>the Day of Atonement </a:t>
            </a:r>
            <a:r>
              <a:rPr lang="en-GB" sz="1800" dirty="0">
                <a:latin typeface="Goudy Old Style" panose="02020502050305020303" pitchFamily="18" charset="77"/>
              </a:rPr>
              <a:t>took place on the 10</a:t>
            </a:r>
            <a:r>
              <a:rPr lang="en-GB" sz="1800" baseline="30000" dirty="0">
                <a:latin typeface="Goudy Old Style" panose="02020502050305020303" pitchFamily="18" charset="77"/>
              </a:rPr>
              <a:t>th</a:t>
            </a:r>
            <a:r>
              <a:rPr lang="en-GB" sz="1800" dirty="0">
                <a:latin typeface="Goudy Old Style" panose="02020502050305020303" pitchFamily="18" charset="77"/>
              </a:rPr>
              <a:t> day of the 7</a:t>
            </a:r>
            <a:r>
              <a:rPr lang="en-GB" sz="1800" baseline="30000" dirty="0">
                <a:latin typeface="Goudy Old Style" panose="02020502050305020303" pitchFamily="18" charset="77"/>
              </a:rPr>
              <a:t>th</a:t>
            </a:r>
            <a:r>
              <a:rPr lang="en-GB" sz="1800" dirty="0">
                <a:latin typeface="Goudy Old Style" panose="02020502050305020303" pitchFamily="18" charset="77"/>
              </a:rPr>
              <a:t> Jewish month; called </a:t>
            </a:r>
            <a:r>
              <a:rPr lang="en-GB" sz="1800" b="1" dirty="0" err="1">
                <a:latin typeface="Goudy Old Style" panose="02020502050305020303" pitchFamily="18" charset="77"/>
              </a:rPr>
              <a:t>Tishrei</a:t>
            </a:r>
            <a:r>
              <a:rPr lang="en-GB" sz="1800" dirty="0">
                <a:latin typeface="Goudy Old Style" panose="02020502050305020303" pitchFamily="18" charset="77"/>
              </a:rPr>
              <a:t> or </a:t>
            </a:r>
            <a:r>
              <a:rPr lang="en-GB" sz="1800" b="1" dirty="0" err="1">
                <a:latin typeface="Goudy Old Style" panose="02020502050305020303" pitchFamily="18" charset="77"/>
              </a:rPr>
              <a:t>Ethanim</a:t>
            </a:r>
            <a:r>
              <a:rPr lang="en-GB" sz="1800" dirty="0">
                <a:latin typeface="Goudy Old Style" panose="02020502050305020303" pitchFamily="18" charset="77"/>
              </a:rPr>
              <a:t>. It took place </a:t>
            </a:r>
            <a:r>
              <a:rPr lang="en-GB" sz="1800" b="1" u="sng" dirty="0">
                <a:latin typeface="Goudy Old Style" panose="02020502050305020303" pitchFamily="18" charset="77"/>
              </a:rPr>
              <a:t>once a year</a:t>
            </a:r>
            <a:r>
              <a:rPr lang="en-GB" sz="1800" dirty="0">
                <a:latin typeface="Goudy Old Style" panose="02020502050305020303" pitchFamily="18" charset="77"/>
              </a:rPr>
              <a:t>, primarily in the Most Holy Place.</a:t>
            </a:r>
          </a:p>
          <a:p>
            <a:r>
              <a:rPr lang="en-GB" sz="1800" dirty="0">
                <a:latin typeface="Goudy Old Style" panose="02020502050305020303" pitchFamily="18" charset="77"/>
              </a:rPr>
              <a:t>It was a </a:t>
            </a:r>
            <a:r>
              <a:rPr lang="en-GB" sz="1800" b="1" dirty="0">
                <a:latin typeface="Goudy Old Style" panose="02020502050305020303" pitchFamily="18" charset="77"/>
              </a:rPr>
              <a:t>ceremonial or annual sabbath</a:t>
            </a:r>
            <a:r>
              <a:rPr lang="en-GB" sz="1800" dirty="0">
                <a:latin typeface="Goudy Old Style" panose="02020502050305020303" pitchFamily="18" charset="77"/>
              </a:rPr>
              <a:t>, and therefore no secular work was to take precedence on this day. It was a day of ‘</a:t>
            </a:r>
            <a:r>
              <a:rPr lang="en-GB" sz="1800" i="1" dirty="0">
                <a:latin typeface="Goudy Old Style" panose="02020502050305020303" pitchFamily="18" charset="77"/>
              </a:rPr>
              <a:t>afflicting’</a:t>
            </a:r>
            <a:r>
              <a:rPr lang="en-GB" sz="1800" dirty="0">
                <a:latin typeface="Goudy Old Style" panose="02020502050305020303" pitchFamily="18" charset="77"/>
              </a:rPr>
              <a:t> the soul, repenting of sin, forsaking evil, fasting &amp; praying. </a:t>
            </a:r>
          </a:p>
          <a:p>
            <a:r>
              <a:rPr lang="en-GB" sz="1800" dirty="0">
                <a:latin typeface="Goudy Old Style" panose="02020502050305020303" pitchFamily="18" charset="77"/>
              </a:rPr>
              <a:t>This was </a:t>
            </a:r>
            <a:r>
              <a:rPr lang="en-GB" sz="1800" b="1" dirty="0">
                <a:latin typeface="Goudy Old Style" panose="02020502050305020303" pitchFamily="18" charset="77"/>
              </a:rPr>
              <a:t>a day of judgment </a:t>
            </a:r>
            <a:r>
              <a:rPr lang="en-GB" sz="1800" dirty="0">
                <a:latin typeface="Goudy Old Style" panose="02020502050305020303" pitchFamily="18" charset="77"/>
              </a:rPr>
              <a:t>and all who were not found in this state of mind during this period, were to be </a:t>
            </a:r>
            <a:r>
              <a:rPr lang="en-GB" sz="1800" b="1" dirty="0">
                <a:latin typeface="Goudy Old Style" panose="02020502050305020303" pitchFamily="18" charset="77"/>
              </a:rPr>
              <a:t>cut off from the children of Israel.</a:t>
            </a:r>
          </a:p>
          <a:p>
            <a:r>
              <a:rPr lang="en-GB" sz="1800" dirty="0">
                <a:latin typeface="Goudy Old Style" panose="02020502050305020303" pitchFamily="18" charset="77"/>
              </a:rPr>
              <a:t>“Also, </a:t>
            </a:r>
            <a:r>
              <a:rPr lang="en-GB" sz="1800" b="1" dirty="0">
                <a:latin typeface="Goudy Old Style" panose="02020502050305020303" pitchFamily="18" charset="77"/>
              </a:rPr>
              <a:t>the tenth day of this seventh month </a:t>
            </a:r>
            <a:r>
              <a:rPr lang="en-GB" sz="1800" dirty="0">
                <a:latin typeface="Goudy Old Style" panose="02020502050305020303" pitchFamily="18" charset="77"/>
              </a:rPr>
              <a:t>shall be </a:t>
            </a:r>
            <a:r>
              <a:rPr lang="en-GB" sz="1800" b="1" dirty="0">
                <a:latin typeface="Goudy Old Style" panose="02020502050305020303" pitchFamily="18" charset="77"/>
              </a:rPr>
              <a:t>the Day of Atonement</a:t>
            </a:r>
            <a:r>
              <a:rPr lang="en-GB" sz="1800" dirty="0">
                <a:latin typeface="Goudy Old Style" panose="02020502050305020303" pitchFamily="18" charset="77"/>
              </a:rPr>
              <a:t>. It shall be </a:t>
            </a:r>
            <a:r>
              <a:rPr lang="en-GB" sz="1800" b="1" u="sng" dirty="0">
                <a:latin typeface="Goudy Old Style" panose="02020502050305020303" pitchFamily="18" charset="77"/>
              </a:rPr>
              <a:t>a holy convocation for you</a:t>
            </a:r>
            <a:r>
              <a:rPr lang="en-GB" sz="1800" dirty="0">
                <a:latin typeface="Goudy Old Style" panose="02020502050305020303" pitchFamily="18" charset="77"/>
              </a:rPr>
              <a:t>; you shall </a:t>
            </a:r>
            <a:r>
              <a:rPr lang="en-GB" sz="1800" b="1" u="sng" dirty="0">
                <a:latin typeface="Goudy Old Style" panose="02020502050305020303" pitchFamily="18" charset="77"/>
              </a:rPr>
              <a:t>afflict your souls</a:t>
            </a:r>
            <a:r>
              <a:rPr lang="en-GB" sz="1800" dirty="0">
                <a:latin typeface="Goudy Old Style" panose="02020502050305020303" pitchFamily="18" charset="77"/>
              </a:rPr>
              <a:t>, and </a:t>
            </a:r>
            <a:r>
              <a:rPr lang="en-GB" sz="1800" b="1" u="sng" dirty="0">
                <a:latin typeface="Goudy Old Style" panose="02020502050305020303" pitchFamily="18" charset="77"/>
              </a:rPr>
              <a:t>offer an offering made by fire to the LORD</a:t>
            </a:r>
            <a:r>
              <a:rPr lang="en-GB" sz="1800" dirty="0">
                <a:latin typeface="Goudy Old Style" panose="02020502050305020303" pitchFamily="18" charset="77"/>
              </a:rPr>
              <a:t>. And </a:t>
            </a:r>
            <a:r>
              <a:rPr lang="en-GB" sz="1800" b="1" u="sng" dirty="0">
                <a:latin typeface="Goudy Old Style" panose="02020502050305020303" pitchFamily="18" charset="77"/>
              </a:rPr>
              <a:t>you shall do no work on that same day</a:t>
            </a:r>
            <a:r>
              <a:rPr lang="en-GB" sz="1800" dirty="0">
                <a:latin typeface="Goudy Old Style" panose="02020502050305020303" pitchFamily="18" charset="77"/>
              </a:rPr>
              <a:t>, for it is the Day of Atonement, </a:t>
            </a:r>
            <a:r>
              <a:rPr lang="en-GB" sz="1800" b="1" dirty="0">
                <a:latin typeface="Goudy Old Style" panose="02020502050305020303" pitchFamily="18" charset="77"/>
              </a:rPr>
              <a:t>to make atonement for you before the LORD </a:t>
            </a:r>
            <a:r>
              <a:rPr lang="en-GB" sz="1800" dirty="0">
                <a:latin typeface="Goudy Old Style" panose="02020502050305020303" pitchFamily="18" charset="77"/>
              </a:rPr>
              <a:t>your God. For any person who is not afflicted in soul on that same day shall be </a:t>
            </a:r>
            <a:r>
              <a:rPr lang="en-GB" sz="1800" b="1" dirty="0">
                <a:latin typeface="Goudy Old Style" panose="02020502050305020303" pitchFamily="18" charset="77"/>
              </a:rPr>
              <a:t>cut off from his people</a:t>
            </a:r>
            <a:r>
              <a:rPr lang="en-GB" sz="1800" dirty="0">
                <a:latin typeface="Goudy Old Style" panose="02020502050305020303" pitchFamily="18" charset="77"/>
              </a:rPr>
              <a:t>.” </a:t>
            </a:r>
            <a:r>
              <a:rPr lang="en-GB" sz="1800" b="1" dirty="0">
                <a:latin typeface="Goudy Old Style" panose="02020502050305020303" pitchFamily="18" charset="77"/>
              </a:rPr>
              <a:t>Leviticus 23:27-29</a:t>
            </a:r>
          </a:p>
          <a:p>
            <a:r>
              <a:rPr lang="en-GB" sz="1800" dirty="0">
                <a:latin typeface="Goudy Old Style" panose="02020502050305020303" pitchFamily="18" charset="77"/>
              </a:rPr>
              <a:t>This was a time when </a:t>
            </a:r>
            <a:r>
              <a:rPr lang="en-GB" sz="1800" b="1" u="sng" dirty="0">
                <a:latin typeface="Goudy Old Style" panose="02020502050305020303" pitchFamily="18" charset="77"/>
              </a:rPr>
              <a:t>the sanctuary was to be cleansed </a:t>
            </a:r>
            <a:r>
              <a:rPr lang="en-GB" sz="1800" dirty="0">
                <a:latin typeface="Goudy Old Style" panose="02020502050305020303" pitchFamily="18" charset="77"/>
              </a:rPr>
              <a:t>symbolically, from all the record of sin that had been confessed and placed into the earthly sanctuary by </a:t>
            </a:r>
            <a:r>
              <a:rPr lang="en-GB" sz="1800" b="1" dirty="0">
                <a:latin typeface="Goudy Old Style" panose="02020502050305020303" pitchFamily="18" charset="77"/>
              </a:rPr>
              <a:t>faith</a:t>
            </a:r>
            <a:r>
              <a:rPr lang="en-GB" sz="1800" dirty="0">
                <a:latin typeface="Goudy Old Style" panose="02020502050305020303" pitchFamily="18" charset="77"/>
              </a:rPr>
              <a:t> through </a:t>
            </a:r>
            <a:r>
              <a:rPr lang="en-GB" sz="1800" b="1" dirty="0">
                <a:latin typeface="Goudy Old Style" panose="02020502050305020303" pitchFamily="18" charset="77"/>
              </a:rPr>
              <a:t>the sin-offering</a:t>
            </a:r>
            <a:r>
              <a:rPr lang="en-GB" sz="1800" dirty="0">
                <a:latin typeface="Goudy Old Style" panose="02020502050305020303" pitchFamily="18" charset="77"/>
              </a:rPr>
              <a:t>. </a:t>
            </a:r>
          </a:p>
          <a:p>
            <a:r>
              <a:rPr lang="en-GB" sz="1800" dirty="0">
                <a:latin typeface="Goudy Old Style" panose="02020502050305020303" pitchFamily="18" charset="77"/>
              </a:rPr>
              <a:t>Read </a:t>
            </a:r>
            <a:r>
              <a:rPr lang="en-GB" sz="1800" b="1" dirty="0">
                <a:latin typeface="Goudy Old Style" panose="02020502050305020303" pitchFamily="18" charset="77"/>
              </a:rPr>
              <a:t>Leviticus 16:16,19,30,33 </a:t>
            </a: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1" name="Content Placeholder 10" descr="A close-up of a judge's hand&#10;&#10;Description automatically generated">
            <a:extLst>
              <a:ext uri="{FF2B5EF4-FFF2-40B4-BE49-F238E27FC236}">
                <a16:creationId xmlns:a16="http://schemas.microsoft.com/office/drawing/2014/main" id="{24D9E9CB-FC5B-5EC6-9DDE-0A4EF04109C7}"/>
              </a:ext>
            </a:extLst>
          </p:cNvPr>
          <p:cNvPicPr>
            <a:picLocks noGrp="1" noChangeAspect="1"/>
          </p:cNvPicPr>
          <p:nvPr>
            <p:ph idx="1"/>
          </p:nvPr>
        </p:nvPicPr>
        <p:blipFill>
          <a:blip r:embed="rId3"/>
          <a:stretch>
            <a:fillRect/>
          </a:stretch>
        </p:blipFill>
        <p:spPr>
          <a:xfrm>
            <a:off x="291830" y="365125"/>
            <a:ext cx="4773946" cy="6103603"/>
          </a:xfrm>
        </p:spPr>
      </p:pic>
    </p:spTree>
    <p:custDataLst>
      <p:tags r:id="rId1"/>
    </p:custDataLst>
    <p:extLst>
      <p:ext uri="{BB962C8B-B14F-4D97-AF65-F5344CB8AC3E}">
        <p14:creationId xmlns:p14="http://schemas.microsoft.com/office/powerpoint/2010/main" val="1481506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p:cTn id="37"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7">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28827"/>
            <a:ext cx="6550914" cy="5746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On this sacred day, the priest would first make atonement for himself and his family and then for the </a:t>
            </a:r>
            <a:r>
              <a:rPr lang="en-GB" sz="1800" b="1" u="sng" dirty="0">
                <a:latin typeface="Goudy Old Style" panose="02020502050305020303" pitchFamily="18" charset="77"/>
              </a:rPr>
              <a:t>repentant</a:t>
            </a:r>
            <a:r>
              <a:rPr lang="en-GB" sz="1800" dirty="0">
                <a:latin typeface="Goudy Old Style" panose="02020502050305020303" pitchFamily="18" charset="77"/>
              </a:rPr>
              <a:t> congregation. </a:t>
            </a:r>
            <a:r>
              <a:rPr lang="en-GB" sz="1800" b="1" dirty="0">
                <a:latin typeface="Goudy Old Style" panose="02020502050305020303" pitchFamily="18" charset="77"/>
              </a:rPr>
              <a:t>Leviticus 16:11,15</a:t>
            </a:r>
          </a:p>
          <a:p>
            <a:r>
              <a:rPr lang="en-GB" sz="1800" dirty="0">
                <a:latin typeface="Goudy Old Style" panose="02020502050305020303" pitchFamily="18" charset="77"/>
              </a:rPr>
              <a:t>No atonement could be made for the individual who did not see his true spiritual condition before God. If there was no </a:t>
            </a:r>
            <a:r>
              <a:rPr lang="en-GB" sz="1800" i="1" dirty="0">
                <a:latin typeface="Goudy Old Style" panose="02020502050305020303" pitchFamily="18" charset="77"/>
              </a:rPr>
              <a:t>afflicting </a:t>
            </a:r>
            <a:r>
              <a:rPr lang="en-GB" sz="1800" dirty="0">
                <a:latin typeface="Goudy Old Style" panose="02020502050305020303" pitchFamily="18" charset="77"/>
              </a:rPr>
              <a:t>of the soul, no atonement could be made and at the end of this solemn day, the individual would be cut off. </a:t>
            </a:r>
          </a:p>
          <a:p>
            <a:r>
              <a:rPr lang="en-GB" sz="1800" b="1" dirty="0">
                <a:latin typeface="Goudy Old Style" panose="02020502050305020303" pitchFamily="18" charset="77"/>
              </a:rPr>
              <a:t>Read Leviticus 16:5,7-10,15-16,19</a:t>
            </a:r>
          </a:p>
          <a:p>
            <a:r>
              <a:rPr lang="en-GB" sz="1800" dirty="0">
                <a:latin typeface="Goudy Old Style" panose="02020502050305020303" pitchFamily="18" charset="77"/>
              </a:rPr>
              <a:t>“The chief service of the day was the offering of the goats. Two goats were brought to the door of the sanctuary, where lots were cast upon them, </a:t>
            </a:r>
            <a:r>
              <a:rPr lang="en-GB" sz="1800" b="1" dirty="0">
                <a:latin typeface="Goudy Old Style" panose="02020502050305020303" pitchFamily="18" charset="77"/>
              </a:rPr>
              <a:t>one for the Lord</a:t>
            </a:r>
            <a:r>
              <a:rPr lang="en-GB" sz="1800" dirty="0">
                <a:latin typeface="Goudy Old Style" panose="02020502050305020303" pitchFamily="18" charset="77"/>
              </a:rPr>
              <a:t>, </a:t>
            </a:r>
            <a:r>
              <a:rPr lang="en-GB" sz="1800" b="1" dirty="0">
                <a:latin typeface="Goudy Old Style" panose="02020502050305020303" pitchFamily="18" charset="77"/>
              </a:rPr>
              <a:t>the other for the scapegoat</a:t>
            </a:r>
            <a:r>
              <a:rPr lang="en-GB" sz="1800" dirty="0">
                <a:latin typeface="Goudy Old Style" panose="02020502050305020303" pitchFamily="18" charset="77"/>
              </a:rPr>
              <a:t>. The high priest killed the Lord’s goat, and then, clad in his gorgeous robes, with </a:t>
            </a:r>
            <a:r>
              <a:rPr lang="en-GB" sz="1800" b="1" dirty="0">
                <a:latin typeface="Goudy Old Style" panose="02020502050305020303" pitchFamily="18" charset="77"/>
              </a:rPr>
              <a:t>the breastplate of judgment bearing the names of the twelve tribes of Israel over his heart</a:t>
            </a:r>
            <a:r>
              <a:rPr lang="en-GB" sz="1800" dirty="0">
                <a:latin typeface="Goudy Old Style" panose="02020502050305020303" pitchFamily="18" charset="77"/>
              </a:rPr>
              <a:t>, and </a:t>
            </a:r>
            <a:r>
              <a:rPr lang="en-GB" sz="1800" b="1" dirty="0">
                <a:latin typeface="Goudy Old Style" panose="02020502050305020303" pitchFamily="18" charset="77"/>
              </a:rPr>
              <a:t>the sacred onyx stones with the names of the tribes on his shoulders</a:t>
            </a:r>
            <a:r>
              <a:rPr lang="en-GB" sz="1800" dirty="0">
                <a:latin typeface="Goudy Old Style" panose="02020502050305020303" pitchFamily="18" charset="77"/>
              </a:rPr>
              <a:t>, he passed with the blood of the goat into the most holy place…. With his fingers he sprinkled the blood upon the mercy-seat above the broken law of God. Then going out into the first apartment, he touched the horns of the golden altar with the blood.” </a:t>
            </a:r>
            <a:r>
              <a:rPr lang="en-GB" sz="1800" b="1" dirty="0">
                <a:latin typeface="Goudy Old Style" panose="02020502050305020303" pitchFamily="18" charset="77"/>
              </a:rPr>
              <a:t>The Cross &amp; its Shadow pg. 210</a:t>
            </a:r>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b="1"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pic>
        <p:nvPicPr>
          <p:cNvPr id="12" name="Content Placeholder 11" descr="A person wearing a garment&#10;&#10;Description automatically generated">
            <a:extLst>
              <a:ext uri="{FF2B5EF4-FFF2-40B4-BE49-F238E27FC236}">
                <a16:creationId xmlns:a16="http://schemas.microsoft.com/office/drawing/2014/main" id="{5AA03D4B-01DB-82BB-E8B6-16EC0448DDEE}"/>
              </a:ext>
            </a:extLst>
          </p:cNvPr>
          <p:cNvPicPr>
            <a:picLocks noGrp="1" noChangeAspect="1"/>
          </p:cNvPicPr>
          <p:nvPr>
            <p:ph idx="1"/>
          </p:nvPr>
        </p:nvPicPr>
        <p:blipFill>
          <a:blip r:embed="rId3"/>
          <a:stretch>
            <a:fillRect/>
          </a:stretch>
        </p:blipFill>
        <p:spPr>
          <a:xfrm>
            <a:off x="16569" y="237109"/>
            <a:ext cx="5376563" cy="6438011"/>
          </a:xfrm>
        </p:spPr>
      </p:pic>
    </p:spTree>
    <p:custDataLst>
      <p:tags r:id="rId1"/>
    </p:custDataLst>
    <p:extLst>
      <p:ext uri="{BB962C8B-B14F-4D97-AF65-F5344CB8AC3E}">
        <p14:creationId xmlns:p14="http://schemas.microsoft.com/office/powerpoint/2010/main" val="735664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28827"/>
            <a:ext cx="6550914" cy="5746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After the high priest finished making </a:t>
            </a:r>
            <a:r>
              <a:rPr lang="en-GB" sz="1800" b="1" dirty="0">
                <a:latin typeface="Goudy Old Style" panose="02020502050305020303" pitchFamily="18" charset="77"/>
              </a:rPr>
              <a:t>atonement for the children of Israel</a:t>
            </a:r>
            <a:r>
              <a:rPr lang="en-GB" sz="1800" dirty="0">
                <a:latin typeface="Goudy Old Style" panose="02020502050305020303" pitchFamily="18" charset="77"/>
              </a:rPr>
              <a:t> by ‘cleansing the sanctuary’, he now bore the sins of the repentant children of Israel upon himself </a:t>
            </a:r>
            <a:r>
              <a:rPr lang="en-GB" sz="1800" b="1" dirty="0">
                <a:latin typeface="Goudy Old Style" panose="02020502050305020303" pitchFamily="18" charset="77"/>
              </a:rPr>
              <a:t>symbolically</a:t>
            </a:r>
            <a:r>
              <a:rPr lang="en-GB" sz="1800" dirty="0">
                <a:latin typeface="Goudy Old Style" panose="02020502050305020303" pitchFamily="18" charset="77"/>
              </a:rPr>
              <a:t>. He would then </a:t>
            </a:r>
            <a:r>
              <a:rPr lang="en-GB" sz="1800" b="1" dirty="0">
                <a:latin typeface="Goudy Old Style" panose="02020502050305020303" pitchFamily="18" charset="77"/>
              </a:rPr>
              <a:t>confess these sins upon the head of the of the living goat</a:t>
            </a:r>
            <a:r>
              <a:rPr lang="en-GB" sz="1800" dirty="0">
                <a:latin typeface="Goudy Old Style" panose="02020502050305020303" pitchFamily="18" charset="77"/>
              </a:rPr>
              <a:t> (</a:t>
            </a:r>
            <a:r>
              <a:rPr lang="en-GB" sz="1800" i="1" dirty="0">
                <a:latin typeface="Goudy Old Style" panose="02020502050305020303" pitchFamily="18" charset="77"/>
              </a:rPr>
              <a:t>goat #2, which was not slain</a:t>
            </a:r>
            <a:r>
              <a:rPr lang="en-GB" sz="1800" dirty="0">
                <a:latin typeface="Goudy Old Style" panose="02020502050305020303" pitchFamily="18" charset="77"/>
              </a:rPr>
              <a:t>). As a result, this goat, called </a:t>
            </a:r>
            <a:r>
              <a:rPr lang="en-GB" sz="1800" b="1" dirty="0">
                <a:latin typeface="Goudy Old Style" panose="02020502050305020303" pitchFamily="18" charset="77"/>
              </a:rPr>
              <a:t>the scapegoat</a:t>
            </a:r>
            <a:r>
              <a:rPr lang="en-GB" sz="1800" dirty="0">
                <a:latin typeface="Goudy Old Style" panose="02020502050305020303" pitchFamily="18" charset="77"/>
              </a:rPr>
              <a:t>, now </a:t>
            </a:r>
            <a:r>
              <a:rPr lang="en-GB" sz="1800" b="1" dirty="0">
                <a:latin typeface="Goudy Old Style" panose="02020502050305020303" pitchFamily="18" charset="77"/>
              </a:rPr>
              <a:t>bore all the sins of the repentant children of Israel at the end of the Day of Atonement</a:t>
            </a:r>
            <a:r>
              <a:rPr lang="en-GB" sz="1800" dirty="0">
                <a:latin typeface="Goudy Old Style" panose="02020502050305020303" pitchFamily="18" charset="77"/>
              </a:rPr>
              <a:t>. This scapegoat, in other words, was the one responsible for all the sins of the repenting children of Israel. </a:t>
            </a:r>
          </a:p>
          <a:p>
            <a:r>
              <a:rPr lang="en-GB" sz="1800" dirty="0">
                <a:latin typeface="Goudy Old Style" panose="02020502050305020303" pitchFamily="18" charset="77"/>
              </a:rPr>
              <a:t>If an individual refused to confess and repent of their sins, </a:t>
            </a:r>
            <a:r>
              <a:rPr lang="en-GB" sz="1800" b="1" dirty="0">
                <a:latin typeface="Goudy Old Style" panose="02020502050305020303" pitchFamily="18" charset="77"/>
              </a:rPr>
              <a:t>they bore their own sins, and no atonement was made for them</a:t>
            </a:r>
            <a:r>
              <a:rPr lang="en-GB" sz="1800" dirty="0">
                <a:latin typeface="Goudy Old Style" panose="02020502050305020303" pitchFamily="18" charset="77"/>
              </a:rPr>
              <a:t>.</a:t>
            </a:r>
          </a:p>
          <a:p>
            <a:r>
              <a:rPr lang="en-GB" sz="1800" dirty="0">
                <a:latin typeface="Goudy Old Style" panose="02020502050305020303" pitchFamily="18" charset="77"/>
              </a:rPr>
              <a:t>“In type </a:t>
            </a:r>
            <a:r>
              <a:rPr lang="en-GB" sz="1800" b="1" dirty="0">
                <a:latin typeface="Goudy Old Style" panose="02020502050305020303" pitchFamily="18" charset="77"/>
              </a:rPr>
              <a:t>the high priest now bore in his person all the sins of the children of Israel which had been confessed and transferred to the sanctuary. </a:t>
            </a:r>
            <a:r>
              <a:rPr lang="en-GB" sz="1800" dirty="0">
                <a:latin typeface="Goudy Old Style" panose="02020502050305020303" pitchFamily="18" charset="77"/>
              </a:rPr>
              <a:t>He then laid his hands upon the head of the scape-goat, and confessed “over him </a:t>
            </a:r>
            <a:r>
              <a:rPr lang="en-GB" sz="1800" b="1" dirty="0">
                <a:latin typeface="Goudy Old Style" panose="02020502050305020303" pitchFamily="18" charset="77"/>
              </a:rPr>
              <a:t>all the iniquities of the children of Israel</a:t>
            </a:r>
            <a:r>
              <a:rPr lang="en-GB" sz="1800" dirty="0">
                <a:latin typeface="Goudy Old Style" panose="02020502050305020303" pitchFamily="18" charset="77"/>
              </a:rPr>
              <a:t>, and all their transgressions in all their sins, </a:t>
            </a:r>
            <a:r>
              <a:rPr lang="en-GB" sz="1800" b="1" dirty="0">
                <a:latin typeface="Goudy Old Style" panose="02020502050305020303" pitchFamily="18" charset="77"/>
              </a:rPr>
              <a:t>putting them upon the head of the goat</a:t>
            </a:r>
            <a:r>
              <a:rPr lang="en-GB" sz="1800" dirty="0">
                <a:latin typeface="Goudy Old Style" panose="02020502050305020303" pitchFamily="18" charset="77"/>
              </a:rPr>
              <a:t>,” and the goat was sent away, “by the hand of a fit man </a:t>
            </a:r>
            <a:r>
              <a:rPr lang="en-GB" sz="1800" b="1" dirty="0">
                <a:latin typeface="Goudy Old Style" panose="02020502050305020303" pitchFamily="18" charset="77"/>
              </a:rPr>
              <a:t>into the wilderness</a:t>
            </a:r>
            <a:r>
              <a:rPr lang="en-GB" sz="1800" dirty="0">
                <a:latin typeface="Goudy Old Style" panose="02020502050305020303" pitchFamily="18" charset="77"/>
              </a:rPr>
              <a:t>.” The goat bore upon him all the iniquities </a:t>
            </a:r>
            <a:r>
              <a:rPr lang="en-GB" sz="1800" b="1" dirty="0">
                <a:latin typeface="Goudy Old Style" panose="02020502050305020303" pitchFamily="18" charset="77"/>
              </a:rPr>
              <a:t>unto a land “not inhabited</a:t>
            </a:r>
            <a:r>
              <a:rPr lang="en-GB" sz="1800" dirty="0">
                <a:latin typeface="Goudy Old Style" panose="02020502050305020303" pitchFamily="18" charset="77"/>
              </a:rPr>
              <a:t>,” a “land of separation.” </a:t>
            </a:r>
            <a:r>
              <a:rPr lang="en-GB" sz="1800" b="1" dirty="0">
                <a:latin typeface="Goudy Old Style" panose="02020502050305020303" pitchFamily="18" charset="77"/>
              </a:rPr>
              <a:t>Ibid. pg. 210.</a:t>
            </a:r>
          </a:p>
          <a:p>
            <a:r>
              <a:rPr lang="en-GB" sz="1800" dirty="0">
                <a:latin typeface="Goudy Old Style" panose="02020502050305020303" pitchFamily="18" charset="77"/>
              </a:rPr>
              <a:t>See </a:t>
            </a:r>
            <a:r>
              <a:rPr lang="en-GB" sz="1800" b="1" dirty="0">
                <a:latin typeface="Goudy Old Style" panose="02020502050305020303" pitchFamily="18" charset="77"/>
              </a:rPr>
              <a:t>Leviticus 16:20-22</a:t>
            </a:r>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descr="A close-up of a judge's hand&#10;&#10;Description automatically generated">
            <a:extLst>
              <a:ext uri="{FF2B5EF4-FFF2-40B4-BE49-F238E27FC236}">
                <a16:creationId xmlns:a16="http://schemas.microsoft.com/office/drawing/2014/main" id="{8D73776F-93B9-1D23-B30D-017B935FF9C4}"/>
              </a:ext>
            </a:extLst>
          </p:cNvPr>
          <p:cNvPicPr>
            <a:picLocks noChangeAspect="1"/>
          </p:cNvPicPr>
          <p:nvPr/>
        </p:nvPicPr>
        <p:blipFill>
          <a:blip r:embed="rId3"/>
          <a:stretch>
            <a:fillRect/>
          </a:stretch>
        </p:blipFill>
        <p:spPr>
          <a:xfrm>
            <a:off x="115443" y="69544"/>
            <a:ext cx="5179313" cy="6438011"/>
          </a:xfrm>
          <a:prstGeom prst="rect">
            <a:avLst/>
          </a:prstGeom>
        </p:spPr>
      </p:pic>
    </p:spTree>
    <p:custDataLst>
      <p:tags r:id="rId1"/>
    </p:custDataLst>
    <p:extLst>
      <p:ext uri="{BB962C8B-B14F-4D97-AF65-F5344CB8AC3E}">
        <p14:creationId xmlns:p14="http://schemas.microsoft.com/office/powerpoint/2010/main" val="199270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28827"/>
            <a:ext cx="6550914" cy="5746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Going back into the tabernacle of the congregation, the high priest </a:t>
            </a:r>
            <a:r>
              <a:rPr lang="en-GB" sz="1800" b="1" u="sng" dirty="0">
                <a:latin typeface="Goudy Old Style" panose="02020502050305020303" pitchFamily="18" charset="77"/>
              </a:rPr>
              <a:t>laid aside his gorgeous priestly robes</a:t>
            </a:r>
            <a:r>
              <a:rPr lang="en-GB" sz="1800" dirty="0">
                <a:latin typeface="Goudy Old Style" panose="02020502050305020303" pitchFamily="18" charset="77"/>
              </a:rPr>
              <a:t>, and </a:t>
            </a:r>
            <a:r>
              <a:rPr lang="en-GB" sz="1800" b="1" u="sng" dirty="0">
                <a:latin typeface="Goudy Old Style" panose="02020502050305020303" pitchFamily="18" charset="77"/>
              </a:rPr>
              <a:t>put on his other garments</a:t>
            </a:r>
            <a:r>
              <a:rPr lang="en-GB" sz="1800" dirty="0">
                <a:latin typeface="Goudy Old Style" panose="02020502050305020303" pitchFamily="18" charset="77"/>
              </a:rPr>
              <a:t>; then coming again into the court, </a:t>
            </a:r>
            <a:r>
              <a:rPr lang="en-GB" sz="1800" b="1" u="sng" dirty="0">
                <a:latin typeface="Goudy Old Style" panose="02020502050305020303" pitchFamily="18" charset="77"/>
              </a:rPr>
              <a:t>he cleansed the court from its defilement of sin</a:t>
            </a:r>
            <a:r>
              <a:rPr lang="en-GB" sz="1800" dirty="0">
                <a:latin typeface="Goudy Old Style" panose="02020502050305020303" pitchFamily="18" charset="77"/>
              </a:rPr>
              <a:t>. The bodies of the animals whose blood had been taken within the sanctuary, </a:t>
            </a:r>
            <a:r>
              <a:rPr lang="en-GB" sz="1800" b="1" dirty="0">
                <a:latin typeface="Goudy Old Style" panose="02020502050305020303" pitchFamily="18" charset="77"/>
              </a:rPr>
              <a:t>were carried out of the camp and burned</a:t>
            </a:r>
            <a:r>
              <a:rPr lang="en-GB" sz="1800" dirty="0">
                <a:latin typeface="Goudy Old Style" panose="02020502050305020303" pitchFamily="18" charset="77"/>
              </a:rPr>
              <a:t>. </a:t>
            </a:r>
            <a:r>
              <a:rPr lang="en-GB" sz="1800" b="1" u="sng" dirty="0">
                <a:latin typeface="Goudy Old Style" panose="02020502050305020303" pitchFamily="18" charset="77"/>
              </a:rPr>
              <a:t>When the sun set on the day of atonement, the sins were all gone into the “land of separation,” and nothing but ashes remained as a reminder of them</a:t>
            </a:r>
            <a:r>
              <a:rPr lang="en-GB" sz="1800" dirty="0">
                <a:latin typeface="Goudy Old Style" panose="02020502050305020303" pitchFamily="18" charset="77"/>
              </a:rPr>
              <a:t>. </a:t>
            </a:r>
            <a:r>
              <a:rPr lang="en-GB" sz="1800" b="1" dirty="0">
                <a:latin typeface="Goudy Old Style" panose="02020502050305020303" pitchFamily="18" charset="77"/>
              </a:rPr>
              <a:t>Ibid pg. 211; Leviticus 16:23-28</a:t>
            </a:r>
          </a:p>
          <a:p>
            <a:r>
              <a:rPr lang="en-GB" sz="1800" b="1" dirty="0">
                <a:latin typeface="Goudy Old Style" panose="02020502050305020303" pitchFamily="18" charset="77"/>
              </a:rPr>
              <a:t>In type</a:t>
            </a:r>
            <a:r>
              <a:rPr lang="en-GB" sz="1800" dirty="0">
                <a:latin typeface="Goudy Old Style" panose="02020502050305020303" pitchFamily="18" charset="77"/>
              </a:rPr>
              <a:t>, all the sins of the repentant children of Israel, which had been cast into the sanctuary and had been covered under the blood of the sin-offering, were now </a:t>
            </a:r>
            <a:r>
              <a:rPr lang="en-GB" sz="1800" b="1" dirty="0">
                <a:latin typeface="Goudy Old Style" panose="02020502050305020303" pitchFamily="18" charset="77"/>
              </a:rPr>
              <a:t>completely cleansed from the sanctuary and blotted out, never to be remembered</a:t>
            </a:r>
            <a:r>
              <a:rPr lang="en-GB" sz="1800" dirty="0">
                <a:latin typeface="Goudy Old Style" panose="02020502050305020303" pitchFamily="18" charset="77"/>
              </a:rPr>
              <a:t>. </a:t>
            </a:r>
          </a:p>
          <a:p>
            <a:r>
              <a:rPr lang="en-GB" sz="1800" dirty="0">
                <a:latin typeface="Goudy Old Style" panose="02020502050305020303" pitchFamily="18" charset="77"/>
              </a:rPr>
              <a:t>Jesus Christ, </a:t>
            </a:r>
            <a:r>
              <a:rPr lang="en-GB" sz="1800" b="1" dirty="0">
                <a:latin typeface="Goudy Old Style" panose="02020502050305020303" pitchFamily="18" charset="77"/>
              </a:rPr>
              <a:t>the Great High Priest</a:t>
            </a:r>
            <a:r>
              <a:rPr lang="en-GB" sz="1800" dirty="0">
                <a:latin typeface="Goudy Old Style" panose="02020502050305020303" pitchFamily="18" charset="77"/>
              </a:rPr>
              <a:t>, who ministers in the sanctuary not made by human hands, but that which was pitched by the Lord, likewise must fulfil the antitype, </a:t>
            </a:r>
            <a:r>
              <a:rPr lang="en-GB" sz="1800" b="1" dirty="0">
                <a:latin typeface="Goudy Old Style" panose="02020502050305020303" pitchFamily="18" charset="77"/>
              </a:rPr>
              <a:t>for the earthly sanctuary and its services were mere foreshadows of the true Heavenly Sanctuary under the Priesthood of Christ Himself</a:t>
            </a:r>
            <a:r>
              <a:rPr lang="en-GB" sz="1800" dirty="0">
                <a:latin typeface="Goudy Old Style" panose="02020502050305020303" pitchFamily="18" charset="77"/>
              </a:rPr>
              <a:t>. All these earthly ceremonies under the </a:t>
            </a:r>
            <a:r>
              <a:rPr lang="en-GB" sz="1800" b="1" dirty="0">
                <a:latin typeface="Goudy Old Style" panose="02020502050305020303" pitchFamily="18" charset="77"/>
              </a:rPr>
              <a:t>old covenant </a:t>
            </a:r>
            <a:r>
              <a:rPr lang="en-GB" sz="1800" dirty="0">
                <a:latin typeface="Goudy Old Style" panose="02020502050305020303" pitchFamily="18" charset="77"/>
              </a:rPr>
              <a:t>were nailed to the Cross at the death of Christ, and under the new covenant, Christ fulfils all these Sanctuary services in the Heavenly Sanctuary. </a:t>
            </a:r>
          </a:p>
          <a:p>
            <a:r>
              <a:rPr lang="en-GB" sz="1800" dirty="0">
                <a:latin typeface="Goudy Old Style" panose="02020502050305020303" pitchFamily="18" charset="77"/>
              </a:rPr>
              <a:t>See </a:t>
            </a:r>
            <a:r>
              <a:rPr lang="en-GB" sz="1800" b="1" dirty="0">
                <a:latin typeface="Goudy Old Style" panose="02020502050305020303" pitchFamily="18" charset="77"/>
              </a:rPr>
              <a:t>Hebrews 8:1-2, 7-13; Hebrews 9:11; Colossians 2:16</a:t>
            </a:r>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descr="A close-up of a judge's hand&#10;&#10;Description automatically generated">
            <a:extLst>
              <a:ext uri="{FF2B5EF4-FFF2-40B4-BE49-F238E27FC236}">
                <a16:creationId xmlns:a16="http://schemas.microsoft.com/office/drawing/2014/main" id="{8D73776F-93B9-1D23-B30D-017B935FF9C4}"/>
              </a:ext>
            </a:extLst>
          </p:cNvPr>
          <p:cNvPicPr>
            <a:picLocks noChangeAspect="1"/>
          </p:cNvPicPr>
          <p:nvPr/>
        </p:nvPicPr>
        <p:blipFill>
          <a:blip r:embed="rId3"/>
          <a:stretch>
            <a:fillRect/>
          </a:stretch>
        </p:blipFill>
        <p:spPr>
          <a:xfrm>
            <a:off x="115443" y="69544"/>
            <a:ext cx="5179313" cy="6438011"/>
          </a:xfrm>
          <a:prstGeom prst="rect">
            <a:avLst/>
          </a:prstGeom>
        </p:spPr>
      </p:pic>
    </p:spTree>
    <p:custDataLst>
      <p:tags r:id="rId1"/>
    </p:custDataLst>
    <p:extLst>
      <p:ext uri="{BB962C8B-B14F-4D97-AF65-F5344CB8AC3E}">
        <p14:creationId xmlns:p14="http://schemas.microsoft.com/office/powerpoint/2010/main" val="1471250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2112169"/>
            <a:ext cx="6550914" cy="38045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The earthly sanctuary was cleansed on the tenth day of the seventh month </a:t>
            </a:r>
            <a:r>
              <a:rPr lang="en-GB" sz="1800" b="1" u="sng" dirty="0">
                <a:latin typeface="Goudy Old Style" panose="02020502050305020303" pitchFamily="18" charset="77"/>
              </a:rPr>
              <a:t>of each year</a:t>
            </a:r>
            <a:r>
              <a:rPr lang="en-GB" sz="1800" dirty="0">
                <a:latin typeface="Goudy Old Style" panose="02020502050305020303" pitchFamily="18" charset="77"/>
              </a:rPr>
              <a:t>; </a:t>
            </a:r>
            <a:r>
              <a:rPr lang="en-GB" sz="1800" b="1" u="sng" dirty="0">
                <a:latin typeface="Goudy Old Style" panose="02020502050305020303" pitchFamily="18" charset="77"/>
              </a:rPr>
              <a:t>the heavenly will be cleansed once for all</a:t>
            </a:r>
            <a:r>
              <a:rPr lang="en-GB" sz="1800" dirty="0">
                <a:latin typeface="Goudy Old Style" panose="02020502050305020303" pitchFamily="18" charset="77"/>
              </a:rPr>
              <a:t>. This work began in </a:t>
            </a:r>
            <a:r>
              <a:rPr lang="en-GB" sz="1800" b="1" dirty="0">
                <a:latin typeface="Goudy Old Style" panose="02020502050305020303" pitchFamily="18" charset="77"/>
              </a:rPr>
              <a:t>1844</a:t>
            </a:r>
            <a:r>
              <a:rPr lang="en-GB" sz="1800" dirty="0">
                <a:latin typeface="Goudy Old Style" panose="02020502050305020303" pitchFamily="18" charset="77"/>
              </a:rPr>
              <a:t>, at the end of the prophetic period of </a:t>
            </a:r>
            <a:r>
              <a:rPr lang="en-GB" sz="1800" b="1" dirty="0">
                <a:latin typeface="Goudy Old Style" panose="02020502050305020303" pitchFamily="18" charset="77"/>
              </a:rPr>
              <a:t>the two thousand three hundred days</a:t>
            </a:r>
            <a:r>
              <a:rPr lang="en-GB" sz="1800" dirty="0">
                <a:latin typeface="Goudy Old Style" panose="02020502050305020303" pitchFamily="18" charset="77"/>
              </a:rPr>
              <a:t> in </a:t>
            </a:r>
            <a:r>
              <a:rPr lang="en-GB" sz="1800" b="1" dirty="0">
                <a:latin typeface="Goudy Old Style" panose="02020502050305020303" pitchFamily="18" charset="77"/>
              </a:rPr>
              <a:t>Daniel 8:14</a:t>
            </a:r>
          </a:p>
          <a:p>
            <a:r>
              <a:rPr lang="en-GB" sz="1800" dirty="0">
                <a:latin typeface="Goudy Old Style" panose="02020502050305020303" pitchFamily="18" charset="77"/>
              </a:rPr>
              <a:t>For a more in-depth study on the Cleansing of the Sanctuary and 1844, please refer to our </a:t>
            </a:r>
            <a:r>
              <a:rPr lang="en-GB" sz="1800" b="1" dirty="0">
                <a:latin typeface="Goudy Old Style" panose="02020502050305020303" pitchFamily="18" charset="77"/>
              </a:rPr>
              <a:t>Daniel 8 Bible Study: “Within the Veil: the 2300 days of Daniel 8” and “Divine Time-Table: The Countdown to Messiah the Prince, Daniel 9”. </a:t>
            </a:r>
            <a:r>
              <a:rPr lang="en-GB" sz="1800" dirty="0">
                <a:latin typeface="Goudy Old Style" panose="02020502050305020303" pitchFamily="18" charset="77"/>
              </a:rPr>
              <a:t>It is imperative that you fully understand these two prophetic chapters of Daniel, to understand fully the Day of Atonement.</a:t>
            </a: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descr="A close-up of a judge's hand&#10;&#10;Description automatically generated">
            <a:extLst>
              <a:ext uri="{FF2B5EF4-FFF2-40B4-BE49-F238E27FC236}">
                <a16:creationId xmlns:a16="http://schemas.microsoft.com/office/drawing/2014/main" id="{8D73776F-93B9-1D23-B30D-017B935FF9C4}"/>
              </a:ext>
            </a:extLst>
          </p:cNvPr>
          <p:cNvPicPr>
            <a:picLocks noChangeAspect="1"/>
          </p:cNvPicPr>
          <p:nvPr/>
        </p:nvPicPr>
        <p:blipFill>
          <a:blip r:embed="rId3"/>
          <a:stretch>
            <a:fillRect/>
          </a:stretch>
        </p:blipFill>
        <p:spPr>
          <a:xfrm>
            <a:off x="115443" y="69544"/>
            <a:ext cx="5179313" cy="6438011"/>
          </a:xfrm>
          <a:prstGeom prst="rect">
            <a:avLst/>
          </a:prstGeom>
        </p:spPr>
      </p:pic>
    </p:spTree>
    <p:custDataLst>
      <p:tags r:id="rId1"/>
    </p:custDataLst>
    <p:extLst>
      <p:ext uri="{BB962C8B-B14F-4D97-AF65-F5344CB8AC3E}">
        <p14:creationId xmlns:p14="http://schemas.microsoft.com/office/powerpoint/2010/main" val="1953381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28827"/>
            <a:ext cx="6550914" cy="57462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b="1" dirty="0">
                <a:latin typeface="Goudy Old Style" panose="02020502050305020303" pitchFamily="18" charset="77"/>
              </a:rPr>
              <a:t>Recap of Day of Atonement</a:t>
            </a:r>
            <a:r>
              <a:rPr lang="en-GB" sz="1800" dirty="0">
                <a:latin typeface="Goudy Old Style" panose="02020502050305020303" pitchFamily="18" charset="77"/>
              </a:rPr>
              <a:t>:</a:t>
            </a:r>
          </a:p>
          <a:p>
            <a:r>
              <a:rPr lang="en-GB" sz="1800" dirty="0">
                <a:latin typeface="Goudy Old Style" panose="02020502050305020303" pitchFamily="18" charset="77"/>
              </a:rPr>
              <a:t>Fasting &amp; prayer and affliction of the heart. The people must see their need. No work to be done.</a:t>
            </a:r>
          </a:p>
          <a:p>
            <a:r>
              <a:rPr lang="en-GB" sz="1800" dirty="0">
                <a:latin typeface="Goudy Old Style" panose="02020502050305020303" pitchFamily="18" charset="77"/>
              </a:rPr>
              <a:t>Confession and forsaking of all sin.</a:t>
            </a:r>
          </a:p>
          <a:p>
            <a:r>
              <a:rPr lang="en-GB" sz="1800" dirty="0">
                <a:latin typeface="Goudy Old Style" panose="02020502050305020303" pitchFamily="18" charset="77"/>
              </a:rPr>
              <a:t>Sin offering for the people and the blood applied on their behalf by </a:t>
            </a:r>
            <a:r>
              <a:rPr lang="en-GB" sz="1800" b="1" dirty="0">
                <a:latin typeface="Goudy Old Style" panose="02020502050305020303" pitchFamily="18" charset="77"/>
              </a:rPr>
              <a:t>the high priest</a:t>
            </a:r>
            <a:r>
              <a:rPr lang="en-GB" sz="1800" dirty="0">
                <a:latin typeface="Goudy Old Style" panose="02020502050305020303" pitchFamily="18" charset="77"/>
              </a:rPr>
              <a:t>.</a:t>
            </a:r>
          </a:p>
          <a:p>
            <a:r>
              <a:rPr lang="en-GB" sz="1800" dirty="0">
                <a:latin typeface="Goudy Old Style" panose="02020502050305020303" pitchFamily="18" charset="77"/>
              </a:rPr>
              <a:t>At the end of the day of atonement, all of the sins of the repentant children of Israel had been completely blotted out, never to be remembered, and the sanctuary had been cleansed symbolically from all the record of sin. </a:t>
            </a:r>
          </a:p>
          <a:p>
            <a:r>
              <a:rPr lang="en-GB" sz="1800" dirty="0">
                <a:latin typeface="Goudy Old Style" panose="02020502050305020303" pitchFamily="18" charset="77"/>
              </a:rPr>
              <a:t>The high priest took all those sins and placed them upon the head of the scape-goat, and it became responsible for the sins of the children of Israel. The scapegoat was then led into the wilderness and was left to wander in a desolate wasteland and would eventually die. </a:t>
            </a:r>
          </a:p>
          <a:p>
            <a:r>
              <a:rPr lang="en-GB" sz="1800" dirty="0">
                <a:latin typeface="Goudy Old Style" panose="02020502050305020303" pitchFamily="18" charset="77"/>
              </a:rPr>
              <a:t>The </a:t>
            </a:r>
            <a:r>
              <a:rPr lang="en-GB" sz="1800" b="1" dirty="0">
                <a:latin typeface="Goudy Old Style" panose="02020502050305020303" pitchFamily="18" charset="77"/>
              </a:rPr>
              <a:t>unrepentant sinner</a:t>
            </a:r>
            <a:r>
              <a:rPr lang="en-GB" sz="1800" dirty="0">
                <a:latin typeface="Goudy Old Style" panose="02020502050305020303" pitchFamily="18" charset="77"/>
              </a:rPr>
              <a:t>, who refused to confess and forsake sin, was cast out from the children of Israel and left to perish in the wilderness.</a:t>
            </a:r>
          </a:p>
          <a:p>
            <a:r>
              <a:rPr lang="en-GB" sz="1800" dirty="0">
                <a:latin typeface="Goudy Old Style" panose="02020502050305020303" pitchFamily="18" charset="77"/>
              </a:rPr>
              <a:t>The animals that were offered in the sanctuary, were burnt and the ashes left outside of the camp of the Israelites.</a:t>
            </a:r>
          </a:p>
          <a:p>
            <a:endParaRPr lang="en-GB" sz="18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descr="A close-up of a judge's hand&#10;&#10;Description automatically generated">
            <a:extLst>
              <a:ext uri="{FF2B5EF4-FFF2-40B4-BE49-F238E27FC236}">
                <a16:creationId xmlns:a16="http://schemas.microsoft.com/office/drawing/2014/main" id="{8D73776F-93B9-1D23-B30D-017B935FF9C4}"/>
              </a:ext>
            </a:extLst>
          </p:cNvPr>
          <p:cNvPicPr>
            <a:picLocks noChangeAspect="1"/>
          </p:cNvPicPr>
          <p:nvPr/>
        </p:nvPicPr>
        <p:blipFill>
          <a:blip r:embed="rId3"/>
          <a:stretch>
            <a:fillRect/>
          </a:stretch>
        </p:blipFill>
        <p:spPr>
          <a:xfrm>
            <a:off x="115443" y="69544"/>
            <a:ext cx="5179313" cy="6438011"/>
          </a:xfrm>
          <a:prstGeom prst="rect">
            <a:avLst/>
          </a:prstGeom>
        </p:spPr>
      </p:pic>
    </p:spTree>
    <p:custDataLst>
      <p:tags r:id="rId1"/>
    </p:custDataLst>
    <p:extLst>
      <p:ext uri="{BB962C8B-B14F-4D97-AF65-F5344CB8AC3E}">
        <p14:creationId xmlns:p14="http://schemas.microsoft.com/office/powerpoint/2010/main" val="3956293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p:cTn id="37"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7">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p:cTn id="43"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7">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p:cTn id="49" dur="500" fill="hold"/>
                                        <p:tgtEl>
                                          <p:spTgt spid="7">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7">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102364" y="237109"/>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Day of At-One-</a:t>
            </a:r>
            <a:r>
              <a:rPr lang="en-GB" b="1" dirty="0" err="1"/>
              <a:t>Ment</a:t>
            </a:r>
            <a:endParaRPr lang="en-GB" b="1" dirty="0"/>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28827"/>
            <a:ext cx="6550914" cy="57462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b="1" dirty="0">
                <a:latin typeface="Goudy Old Style" panose="02020502050305020303" pitchFamily="18" charset="77"/>
              </a:rPr>
              <a:t>Fulfilment of the Day of Atonement</a:t>
            </a:r>
            <a:r>
              <a:rPr lang="en-GB" sz="1800" dirty="0">
                <a:latin typeface="Goudy Old Style" panose="02020502050305020303" pitchFamily="18" charset="77"/>
              </a:rPr>
              <a:t>:</a:t>
            </a:r>
          </a:p>
          <a:p>
            <a:r>
              <a:rPr lang="en-GB" sz="1800" dirty="0">
                <a:latin typeface="Goudy Old Style" panose="02020502050305020303" pitchFamily="18" charset="77"/>
              </a:rPr>
              <a:t>We are now living in the </a:t>
            </a:r>
            <a:r>
              <a:rPr lang="en-GB" sz="1800" b="1" dirty="0">
                <a:latin typeface="Goudy Old Style" panose="02020502050305020303" pitchFamily="18" charset="77"/>
              </a:rPr>
              <a:t>Antitypical Day of Atonement,</a:t>
            </a:r>
            <a:r>
              <a:rPr lang="en-GB" sz="1800" dirty="0">
                <a:latin typeface="Goudy Old Style" panose="02020502050305020303" pitchFamily="18" charset="77"/>
              </a:rPr>
              <a:t> and we must also see our need, we must forsake and put away all sin, placing them into the Heavenly Sanctuary by faith so that Christ, </a:t>
            </a:r>
            <a:r>
              <a:rPr lang="en-GB" sz="1800" b="1" dirty="0">
                <a:latin typeface="Goudy Old Style" panose="02020502050305020303" pitchFamily="18" charset="77"/>
              </a:rPr>
              <a:t>The Great High Priest</a:t>
            </a:r>
            <a:r>
              <a:rPr lang="en-GB" sz="1800" dirty="0">
                <a:latin typeface="Goudy Old Style" panose="02020502050305020303" pitchFamily="18" charset="77"/>
              </a:rPr>
              <a:t>, can take our sins. If we refuse this great work, then we will surely  be cut off when Christ comes the Second Time to receive His own.</a:t>
            </a:r>
          </a:p>
          <a:p>
            <a:r>
              <a:rPr lang="en-GB" sz="1800" dirty="0">
                <a:latin typeface="Goudy Old Style" panose="02020502050305020303" pitchFamily="18" charset="77"/>
              </a:rPr>
              <a:t> </a:t>
            </a:r>
            <a:r>
              <a:rPr lang="en-GB" sz="1800" b="1" dirty="0">
                <a:latin typeface="Goudy Old Style" panose="02020502050305020303" pitchFamily="18" charset="77"/>
              </a:rPr>
              <a:t>We must put God’s work first, and all other work second</a:t>
            </a:r>
            <a:r>
              <a:rPr lang="en-GB" sz="1800" dirty="0">
                <a:latin typeface="Goudy Old Style" panose="02020502050305020303" pitchFamily="18" charset="77"/>
              </a:rPr>
              <a:t>. The Day of Atonement was a day where all were to be fully focused on God and the work of cleansing. There must be total member involvement in the work of God.</a:t>
            </a:r>
          </a:p>
          <a:p>
            <a:r>
              <a:rPr lang="en-GB" sz="1800" dirty="0">
                <a:latin typeface="Goudy Old Style" panose="02020502050305020303" pitchFamily="18" charset="77"/>
              </a:rPr>
              <a:t>At the end of the Day of Atonement, Christ will place all of our sins, </a:t>
            </a:r>
            <a:r>
              <a:rPr lang="en-GB" sz="1800" b="1" dirty="0">
                <a:latin typeface="Goudy Old Style" panose="02020502050305020303" pitchFamily="18" charset="77"/>
              </a:rPr>
              <a:t>if we forsake them and repent</a:t>
            </a:r>
            <a:r>
              <a:rPr lang="en-GB" sz="1800" dirty="0">
                <a:latin typeface="Goudy Old Style" panose="02020502050305020303" pitchFamily="18" charset="77"/>
              </a:rPr>
              <a:t>, upon the head of the scapegoat, </a:t>
            </a:r>
            <a:r>
              <a:rPr lang="en-GB" sz="1800" dirty="0" err="1">
                <a:latin typeface="Goudy Old Style" panose="02020502050305020303" pitchFamily="18" charset="77"/>
              </a:rPr>
              <a:t>satan</a:t>
            </a:r>
            <a:r>
              <a:rPr lang="en-GB" sz="1800" dirty="0">
                <a:latin typeface="Goudy Old Style" panose="02020502050305020303" pitchFamily="18" charset="77"/>
              </a:rPr>
              <a:t> himself. He will be bound in ‘a desolate land’, at the Second Coming of Christ, along with all the fallen angels, to await their punishment in the Lake of Fire. </a:t>
            </a:r>
            <a:r>
              <a:rPr lang="en-GB" sz="1800" b="1" dirty="0">
                <a:latin typeface="Goudy Old Style" panose="02020502050305020303" pitchFamily="18" charset="77"/>
              </a:rPr>
              <a:t>More on this in our Study called “Our Blessed Hope: 1000 years &amp; beyond”.</a:t>
            </a:r>
          </a:p>
          <a:p>
            <a:r>
              <a:rPr lang="en-GB" sz="1800" dirty="0">
                <a:latin typeface="Goudy Old Style" panose="02020502050305020303" pitchFamily="18" charset="77"/>
              </a:rPr>
              <a:t>If we refuse to forsake sin, and continue to live for this world, we like the devil shall be cast into the lake of fire, </a:t>
            </a:r>
            <a:r>
              <a:rPr lang="en-GB" sz="1800" i="1" dirty="0">
                <a:latin typeface="Goudy Old Style" panose="02020502050305020303" pitchFamily="18" charset="77"/>
              </a:rPr>
              <a:t>‘which is the second death’.</a:t>
            </a:r>
            <a:r>
              <a:rPr lang="en-GB" sz="1800" b="1" i="1" dirty="0">
                <a:latin typeface="Goudy Old Style" panose="02020502050305020303" pitchFamily="18" charset="77"/>
              </a:rPr>
              <a:t> </a:t>
            </a:r>
            <a:r>
              <a:rPr lang="en-GB" sz="1800" b="1" dirty="0">
                <a:latin typeface="Goudy Old Style" panose="02020502050305020303" pitchFamily="18" charset="77"/>
              </a:rPr>
              <a:t>Revelation 20:15; Malachi 4:1-3</a:t>
            </a:r>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descr="A close-up of a judge's hand&#10;&#10;Description automatically generated">
            <a:extLst>
              <a:ext uri="{FF2B5EF4-FFF2-40B4-BE49-F238E27FC236}">
                <a16:creationId xmlns:a16="http://schemas.microsoft.com/office/drawing/2014/main" id="{8D73776F-93B9-1D23-B30D-017B935FF9C4}"/>
              </a:ext>
            </a:extLst>
          </p:cNvPr>
          <p:cNvPicPr>
            <a:picLocks noChangeAspect="1"/>
          </p:cNvPicPr>
          <p:nvPr/>
        </p:nvPicPr>
        <p:blipFill>
          <a:blip r:embed="rId3"/>
          <a:stretch>
            <a:fillRect/>
          </a:stretch>
        </p:blipFill>
        <p:spPr>
          <a:xfrm>
            <a:off x="115443" y="69544"/>
            <a:ext cx="5179313" cy="6438011"/>
          </a:xfrm>
          <a:prstGeom prst="rect">
            <a:avLst/>
          </a:prstGeom>
        </p:spPr>
      </p:pic>
    </p:spTree>
    <p:custDataLst>
      <p:tags r:id="rId1"/>
    </p:custDataLst>
    <p:extLst>
      <p:ext uri="{BB962C8B-B14F-4D97-AF65-F5344CB8AC3E}">
        <p14:creationId xmlns:p14="http://schemas.microsoft.com/office/powerpoint/2010/main" val="1025967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096000" y="182880"/>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Tabernacles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797349"/>
            <a:ext cx="6550914" cy="58777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b="1" dirty="0">
                <a:latin typeface="Goudy Old Style" panose="02020502050305020303" pitchFamily="18" charset="77"/>
              </a:rPr>
              <a:t>The final feast in the yearly round of sanctuary services</a:t>
            </a:r>
            <a:r>
              <a:rPr lang="en-GB" sz="1800" dirty="0">
                <a:latin typeface="Goudy Old Style" panose="02020502050305020303" pitchFamily="18" charset="77"/>
              </a:rPr>
              <a:t>. It foreshadowed </a:t>
            </a:r>
            <a:r>
              <a:rPr lang="en-GB" sz="1800" b="1" dirty="0">
                <a:latin typeface="Goudy Old Style" panose="02020502050305020303" pitchFamily="18" charset="77"/>
              </a:rPr>
              <a:t>the final ingathering of the saints of God </a:t>
            </a:r>
            <a:r>
              <a:rPr lang="en-GB" sz="1800" dirty="0">
                <a:latin typeface="Goudy Old Style" panose="02020502050305020303" pitchFamily="18" charset="77"/>
              </a:rPr>
              <a:t>throughout all ages and the great rejoicing of the saints. </a:t>
            </a:r>
            <a:r>
              <a:rPr lang="en-GB" sz="1800" b="1" dirty="0">
                <a:latin typeface="Goudy Old Style" panose="02020502050305020303" pitchFamily="18" charset="77"/>
              </a:rPr>
              <a:t>It typified the end of the plan of redemption</a:t>
            </a:r>
            <a:r>
              <a:rPr lang="en-GB" sz="1800" dirty="0">
                <a:latin typeface="Goudy Old Style" panose="02020502050305020303" pitchFamily="18" charset="77"/>
              </a:rPr>
              <a:t>.</a:t>
            </a:r>
          </a:p>
          <a:p>
            <a:r>
              <a:rPr lang="en-GB" sz="1800" dirty="0">
                <a:latin typeface="Goudy Old Style" panose="02020502050305020303" pitchFamily="18" charset="77"/>
              </a:rPr>
              <a:t>It began on the 15</a:t>
            </a:r>
            <a:r>
              <a:rPr lang="en-GB" sz="1800" baseline="30000" dirty="0">
                <a:latin typeface="Goudy Old Style" panose="02020502050305020303" pitchFamily="18" charset="77"/>
              </a:rPr>
              <a:t>th</a:t>
            </a:r>
            <a:r>
              <a:rPr lang="en-GB" sz="1800" dirty="0">
                <a:latin typeface="Goudy Old Style" panose="02020502050305020303" pitchFamily="18" charset="77"/>
              </a:rPr>
              <a:t> day of the 7</a:t>
            </a:r>
            <a:r>
              <a:rPr lang="en-GB" sz="1800" baseline="30000" dirty="0">
                <a:latin typeface="Goudy Old Style" panose="02020502050305020303" pitchFamily="18" charset="77"/>
              </a:rPr>
              <a:t>th</a:t>
            </a:r>
            <a:r>
              <a:rPr lang="en-GB" sz="1800" dirty="0">
                <a:latin typeface="Goudy Old Style" panose="02020502050305020303" pitchFamily="18" charset="77"/>
              </a:rPr>
              <a:t> month, </a:t>
            </a:r>
            <a:r>
              <a:rPr lang="en-GB" sz="1800" b="1" dirty="0">
                <a:latin typeface="Goudy Old Style" panose="02020502050305020303" pitchFamily="18" charset="77"/>
              </a:rPr>
              <a:t>when the harvests were all gathered in </a:t>
            </a:r>
            <a:r>
              <a:rPr lang="en-GB" sz="1800" dirty="0">
                <a:latin typeface="Goudy Old Style" panose="02020502050305020303" pitchFamily="18" charset="77"/>
              </a:rPr>
              <a:t>from the field, vineyards and olive groves. </a:t>
            </a:r>
            <a:r>
              <a:rPr lang="en-GB" sz="1800" b="1" dirty="0">
                <a:latin typeface="Goudy Old Style" panose="02020502050305020303" pitchFamily="18" charset="77"/>
              </a:rPr>
              <a:t>Leviticus 23:33-34</a:t>
            </a:r>
            <a:endParaRPr lang="en-GB" sz="1800" dirty="0">
              <a:latin typeface="Goudy Old Style" panose="02020502050305020303" pitchFamily="18" charset="77"/>
            </a:endParaRPr>
          </a:p>
          <a:p>
            <a:r>
              <a:rPr lang="en-GB" sz="1800" dirty="0">
                <a:latin typeface="Goudy Old Style" panose="02020502050305020303" pitchFamily="18" charset="77"/>
              </a:rPr>
              <a:t>The Lord required all men to attend this feast, but many times women and children also attended. It was a time when the Jews from Israel and those who were scattered across the known world would all come together </a:t>
            </a:r>
            <a:r>
              <a:rPr lang="en-GB" sz="1800" b="1" dirty="0">
                <a:latin typeface="Goudy Old Style" panose="02020502050305020303" pitchFamily="18" charset="77"/>
              </a:rPr>
              <a:t>to meet in Jerusalem </a:t>
            </a:r>
            <a:r>
              <a:rPr lang="en-GB" sz="1800" dirty="0">
                <a:latin typeface="Goudy Old Style" panose="02020502050305020303" pitchFamily="18" charset="77"/>
              </a:rPr>
              <a:t>to rejoice and celebrate the end of the year and the fact that they lived through the day of atonement thus being reconciled to God. </a:t>
            </a:r>
            <a:r>
              <a:rPr lang="en-GB" sz="1800" b="1" dirty="0">
                <a:latin typeface="Goudy Old Style" panose="02020502050305020303" pitchFamily="18" charset="77"/>
              </a:rPr>
              <a:t>Exodus 23:16-17</a:t>
            </a:r>
            <a:endParaRPr lang="en-GB" sz="1800" dirty="0">
              <a:latin typeface="Goudy Old Style" panose="02020502050305020303" pitchFamily="18" charset="77"/>
            </a:endParaRPr>
          </a:p>
          <a:p>
            <a:r>
              <a:rPr lang="en-GB" sz="1800" dirty="0">
                <a:latin typeface="Goudy Old Style" panose="02020502050305020303" pitchFamily="18" charset="77"/>
              </a:rPr>
              <a:t>It is </a:t>
            </a:r>
            <a:r>
              <a:rPr lang="en-GB" sz="1800" b="1" dirty="0">
                <a:latin typeface="Goudy Old Style" panose="02020502050305020303" pitchFamily="18" charset="77"/>
              </a:rPr>
              <a:t>at the end of the antitypical day of atonement</a:t>
            </a:r>
            <a:r>
              <a:rPr lang="en-GB" sz="1800" dirty="0">
                <a:latin typeface="Goudy Old Style" panose="02020502050305020303" pitchFamily="18" charset="77"/>
              </a:rPr>
              <a:t>, where Christ now intercedes for all of His people </a:t>
            </a:r>
            <a:r>
              <a:rPr lang="en-GB" sz="1800" b="1" dirty="0">
                <a:latin typeface="Goudy Old Style" panose="02020502050305020303" pitchFamily="18" charset="77"/>
              </a:rPr>
              <a:t>throughout all ages</a:t>
            </a:r>
            <a:r>
              <a:rPr lang="en-GB" sz="1800" dirty="0">
                <a:latin typeface="Goudy Old Style" panose="02020502050305020303" pitchFamily="18" charset="77"/>
              </a:rPr>
              <a:t>, that He shall come the Second time to gather ‘</a:t>
            </a:r>
            <a:r>
              <a:rPr lang="en-GB" sz="1800" i="1" dirty="0">
                <a:latin typeface="Goudy Old Style" panose="02020502050305020303" pitchFamily="18" charset="77"/>
              </a:rPr>
              <a:t>His elect from the four winds, from the four corners of the earth, </a:t>
            </a:r>
            <a:r>
              <a:rPr lang="en-GB" sz="1800" b="1" i="1" dirty="0">
                <a:latin typeface="Goudy Old Style" panose="02020502050305020303" pitchFamily="18" charset="77"/>
              </a:rPr>
              <a:t>Matthew 24:31</a:t>
            </a:r>
            <a:r>
              <a:rPr lang="en-GB" sz="1800" i="1" dirty="0">
                <a:latin typeface="Goudy Old Style" panose="02020502050305020303" pitchFamily="18" charset="77"/>
              </a:rPr>
              <a:t>’. </a:t>
            </a:r>
            <a:r>
              <a:rPr lang="en-GB" sz="1800" b="1" dirty="0">
                <a:latin typeface="Goudy Old Style" panose="02020502050305020303" pitchFamily="18" charset="77"/>
              </a:rPr>
              <a:t>Those who were once scattered shall now be gathered</a:t>
            </a:r>
            <a:r>
              <a:rPr lang="en-GB" sz="1800" dirty="0">
                <a:latin typeface="Goudy Old Style" panose="02020502050305020303" pitchFamily="18" charset="77"/>
              </a:rPr>
              <a:t> together to meet Christ in the air and be taken to the </a:t>
            </a:r>
            <a:r>
              <a:rPr lang="en-GB" sz="1800" b="1" dirty="0">
                <a:latin typeface="Goudy Old Style" panose="02020502050305020303" pitchFamily="18" charset="77"/>
              </a:rPr>
              <a:t>New Jerusalem</a:t>
            </a:r>
            <a:r>
              <a:rPr lang="en-GB" sz="1800" dirty="0">
                <a:latin typeface="Goudy Old Style" panose="02020502050305020303" pitchFamily="18" charset="77"/>
              </a:rPr>
              <a:t>. </a:t>
            </a:r>
            <a:r>
              <a:rPr lang="en-GB" sz="1800" b="1" dirty="0">
                <a:latin typeface="Goudy Old Style" panose="02020502050305020303" pitchFamily="18" charset="77"/>
              </a:rPr>
              <a:t>1 Thessalonians 4:16-17.</a:t>
            </a:r>
          </a:p>
          <a:p>
            <a:r>
              <a:rPr lang="en-GB" sz="1800" b="1" dirty="0">
                <a:latin typeface="Goudy Old Style" panose="02020502050305020303" pitchFamily="18" charset="77"/>
              </a:rPr>
              <a:t>Leviticus 23:39; Revelation 14:14-16; Joel 3:13</a:t>
            </a: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a:extLst>
              <a:ext uri="{FF2B5EF4-FFF2-40B4-BE49-F238E27FC236}">
                <a16:creationId xmlns:a16="http://schemas.microsoft.com/office/drawing/2014/main" id="{8D73776F-93B9-1D23-B30D-017B935FF9C4}"/>
              </a:ext>
            </a:extLst>
          </p:cNvPr>
          <p:cNvPicPr>
            <a:picLocks noChangeAspect="1"/>
          </p:cNvPicPr>
          <p:nvPr/>
        </p:nvPicPr>
        <p:blipFill>
          <a:blip r:embed="rId3"/>
          <a:srcRect/>
          <a:stretch/>
        </p:blipFill>
        <p:spPr>
          <a:xfrm>
            <a:off x="115443" y="146305"/>
            <a:ext cx="5179313" cy="6346570"/>
          </a:xfrm>
          <a:prstGeom prst="rect">
            <a:avLst/>
          </a:prstGeom>
        </p:spPr>
      </p:pic>
    </p:spTree>
    <p:custDataLst>
      <p:tags r:id="rId1"/>
    </p:custDataLst>
    <p:extLst>
      <p:ext uri="{BB962C8B-B14F-4D97-AF65-F5344CB8AC3E}">
        <p14:creationId xmlns:p14="http://schemas.microsoft.com/office/powerpoint/2010/main" val="3133281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096000" y="182880"/>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Tabernacles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797349"/>
            <a:ext cx="6550914" cy="587777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This feast also was a </a:t>
            </a:r>
            <a:r>
              <a:rPr lang="en-GB" sz="1800" b="1" dirty="0">
                <a:latin typeface="Goudy Old Style" panose="02020502050305020303" pitchFamily="18" charset="77"/>
              </a:rPr>
              <a:t>memorial of the fact that the children of Israel </a:t>
            </a:r>
            <a:r>
              <a:rPr lang="en-GB" sz="1800" dirty="0">
                <a:latin typeface="Goudy Old Style" panose="02020502050305020303" pitchFamily="18" charset="77"/>
              </a:rPr>
              <a:t>were strangers and pilgrims on their wilderness journey to the promised land, as </a:t>
            </a:r>
            <a:r>
              <a:rPr lang="en-GB" sz="1800" b="1" dirty="0">
                <a:latin typeface="Goudy Old Style" panose="02020502050305020303" pitchFamily="18" charset="77"/>
              </a:rPr>
              <a:t>they dwelt in tents</a:t>
            </a:r>
            <a:r>
              <a:rPr lang="en-GB" sz="1800" dirty="0">
                <a:latin typeface="Goudy Old Style" panose="02020502050305020303" pitchFamily="18" charset="77"/>
              </a:rPr>
              <a:t> in the wilderness. </a:t>
            </a:r>
          </a:p>
          <a:p>
            <a:r>
              <a:rPr lang="en-GB" sz="1800" b="1" dirty="0">
                <a:latin typeface="Goudy Old Style" panose="02020502050305020303" pitchFamily="18" charset="77"/>
              </a:rPr>
              <a:t>Leviticus 23:40,43; Nehemiah 8:14-15</a:t>
            </a:r>
          </a:p>
          <a:p>
            <a:r>
              <a:rPr lang="en-GB" sz="1800" dirty="0">
                <a:latin typeface="Goudy Old Style" panose="02020502050305020303" pitchFamily="18" charset="77"/>
              </a:rPr>
              <a:t>In the same way, we, </a:t>
            </a:r>
            <a:r>
              <a:rPr lang="en-GB" sz="1800" b="1" dirty="0">
                <a:latin typeface="Goudy Old Style" panose="02020502050305020303" pitchFamily="18" charset="77"/>
              </a:rPr>
              <a:t>antitypical Israel</a:t>
            </a:r>
            <a:r>
              <a:rPr lang="en-GB" sz="1800" dirty="0">
                <a:latin typeface="Goudy Old Style" panose="02020502050305020303" pitchFamily="18" charset="77"/>
              </a:rPr>
              <a:t>, who are now currently dwelling as strangers and pilgrims upon this earth, in these temporary, earthly homes, shall at the last day, receive eternal life with Christ, to dwell in the </a:t>
            </a:r>
            <a:r>
              <a:rPr lang="en-GB" sz="1800" b="1" dirty="0">
                <a:latin typeface="Goudy Old Style" panose="02020502050305020303" pitchFamily="18" charset="77"/>
              </a:rPr>
              <a:t>mansions</a:t>
            </a:r>
            <a:r>
              <a:rPr lang="en-GB" sz="1800" dirty="0">
                <a:latin typeface="Goudy Old Style" panose="02020502050305020303" pitchFamily="18" charset="77"/>
              </a:rPr>
              <a:t> that He has gone to prepare for us. We shall go from dwelling in earthly tents to heavenly mansions.</a:t>
            </a:r>
          </a:p>
          <a:p>
            <a:r>
              <a:rPr lang="en-GB" sz="1800" b="1" dirty="0">
                <a:latin typeface="Goudy Old Style" panose="02020502050305020303" pitchFamily="18" charset="77"/>
              </a:rPr>
              <a:t>Hebrews 11:13; 1 Peter 2:11; Ephesians 2:19-20; John 14:1-2</a:t>
            </a:r>
          </a:p>
          <a:p>
            <a:r>
              <a:rPr lang="en-GB" sz="1800" dirty="0">
                <a:latin typeface="Goudy Old Style" panose="02020502050305020303" pitchFamily="18" charset="77"/>
              </a:rPr>
              <a:t>“For our </a:t>
            </a:r>
            <a:r>
              <a:rPr lang="en-GB" sz="1800" b="1" u="sng" dirty="0">
                <a:latin typeface="Goudy Old Style" panose="02020502050305020303" pitchFamily="18" charset="77"/>
              </a:rPr>
              <a:t>citizenship</a:t>
            </a:r>
            <a:r>
              <a:rPr lang="en-GB" sz="1800" dirty="0">
                <a:latin typeface="Goudy Old Style" panose="02020502050305020303" pitchFamily="18" charset="77"/>
              </a:rPr>
              <a:t> is in heaven…” </a:t>
            </a:r>
            <a:r>
              <a:rPr lang="en-GB" sz="1800" b="1" dirty="0">
                <a:latin typeface="Goudy Old Style" panose="02020502050305020303" pitchFamily="18" charset="77"/>
              </a:rPr>
              <a:t>Philippians 3:20</a:t>
            </a:r>
            <a:endParaRPr lang="en-GB" sz="1800" dirty="0">
              <a:latin typeface="Goudy Old Style" panose="02020502050305020303" pitchFamily="18" charset="77"/>
            </a:endParaRPr>
          </a:p>
          <a:p>
            <a:r>
              <a:rPr lang="en-GB" sz="1800" dirty="0">
                <a:latin typeface="Goudy Old Style" panose="02020502050305020303" pitchFamily="18" charset="77"/>
              </a:rPr>
              <a:t>Some very interesting Bible scenes are connected with this feast. Solomon’s temple was dedicated at the Feast of Tabernacles, </a:t>
            </a:r>
            <a:r>
              <a:rPr lang="en-GB" sz="1800" b="1" dirty="0">
                <a:latin typeface="Goudy Old Style" panose="02020502050305020303" pitchFamily="18" charset="77"/>
              </a:rPr>
              <a:t>1 Kings 8:2,65-66.</a:t>
            </a:r>
            <a:r>
              <a:rPr lang="en-GB" sz="1800" dirty="0">
                <a:latin typeface="Goudy Old Style" panose="02020502050305020303" pitchFamily="18" charset="77"/>
              </a:rPr>
              <a:t> When Israel returned from the Babylonian captivity, this was the first feast celebrated after the wall of Jerusalem was restored, and was a time of </a:t>
            </a:r>
            <a:r>
              <a:rPr lang="en-GB" sz="1800" b="1" dirty="0">
                <a:latin typeface="Goudy Old Style" panose="02020502050305020303" pitchFamily="18" charset="77"/>
              </a:rPr>
              <a:t>great rejoicing</a:t>
            </a:r>
            <a:r>
              <a:rPr lang="en-GB" sz="1800" dirty="0">
                <a:latin typeface="Goudy Old Style" panose="02020502050305020303" pitchFamily="18" charset="77"/>
              </a:rPr>
              <a:t>, </a:t>
            </a:r>
            <a:r>
              <a:rPr lang="en-GB" sz="1800" b="1" dirty="0">
                <a:latin typeface="Goudy Old Style" panose="02020502050305020303" pitchFamily="18" charset="77"/>
              </a:rPr>
              <a:t>Nehemiah 8:17-18</a:t>
            </a:r>
            <a:r>
              <a:rPr lang="en-GB" sz="1800" dirty="0">
                <a:latin typeface="Goudy Old Style" panose="02020502050305020303" pitchFamily="18" charset="77"/>
              </a:rPr>
              <a:t>.</a:t>
            </a:r>
          </a:p>
          <a:p>
            <a:r>
              <a:rPr lang="en-GB" sz="1800" dirty="0">
                <a:latin typeface="Goudy Old Style" panose="02020502050305020303" pitchFamily="18" charset="77"/>
              </a:rPr>
              <a:t>Likewise, we “</a:t>
            </a:r>
            <a:r>
              <a:rPr lang="en-GB" sz="1800" b="1" dirty="0">
                <a:latin typeface="Goudy Old Style" panose="02020502050305020303" pitchFamily="18" charset="77"/>
              </a:rPr>
              <a:t>the temple of God</a:t>
            </a:r>
            <a:r>
              <a:rPr lang="en-GB" sz="1800" dirty="0">
                <a:latin typeface="Goudy Old Style" panose="02020502050305020303" pitchFamily="18" charset="77"/>
              </a:rPr>
              <a:t>”, shall be dedicated to the Father as the faithful saints who have overcome, with Christ Jesus being the Chief Cornerstone. We shall celebrate greatly in Heaven for we have been delivered and saved from Babylon.</a:t>
            </a: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a:extLst>
              <a:ext uri="{FF2B5EF4-FFF2-40B4-BE49-F238E27FC236}">
                <a16:creationId xmlns:a16="http://schemas.microsoft.com/office/drawing/2014/main" id="{8D73776F-93B9-1D23-B30D-017B935FF9C4}"/>
              </a:ext>
            </a:extLst>
          </p:cNvPr>
          <p:cNvPicPr>
            <a:picLocks noChangeAspect="1"/>
          </p:cNvPicPr>
          <p:nvPr/>
        </p:nvPicPr>
        <p:blipFill>
          <a:blip r:embed="rId3"/>
          <a:srcRect/>
          <a:stretch/>
        </p:blipFill>
        <p:spPr>
          <a:xfrm>
            <a:off x="115443" y="146305"/>
            <a:ext cx="5179313" cy="6346570"/>
          </a:xfrm>
          <a:prstGeom prst="rect">
            <a:avLst/>
          </a:prstGeom>
        </p:spPr>
      </p:pic>
    </p:spTree>
    <p:custDataLst>
      <p:tags r:id="rId1"/>
    </p:custDataLst>
    <p:extLst>
      <p:ext uri="{BB962C8B-B14F-4D97-AF65-F5344CB8AC3E}">
        <p14:creationId xmlns:p14="http://schemas.microsoft.com/office/powerpoint/2010/main" val="2523967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p:cTn id="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p:cTn id="37"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7">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p:cTn id="43"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7">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052503" y="165061"/>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Tabernacles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962411"/>
            <a:ext cx="6550914" cy="54018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The feast of tabernacles followed the day of atonement or the judgement in ancient times; therefore, we must expect that after Christ finishes His work in the Heavenly Sanctuary as the Great High Priest at the end of the Day of Atonement, </a:t>
            </a:r>
            <a:r>
              <a:rPr lang="en-GB" sz="1800" b="1" dirty="0">
                <a:latin typeface="Goudy Old Style" panose="02020502050305020303" pitchFamily="18" charset="77"/>
              </a:rPr>
              <a:t>probation shall close for all humanity</a:t>
            </a:r>
            <a:r>
              <a:rPr lang="en-GB" sz="1800" dirty="0">
                <a:latin typeface="Goudy Old Style" panose="02020502050305020303" pitchFamily="18" charset="77"/>
              </a:rPr>
              <a:t>, and a short time after that, He shall come as King of kings and Lord of lords, to gather His faithful elect.</a:t>
            </a:r>
          </a:p>
          <a:p>
            <a:r>
              <a:rPr lang="en-GB" sz="1800" dirty="0">
                <a:latin typeface="Goudy Old Style" panose="02020502050305020303" pitchFamily="18" charset="77"/>
              </a:rPr>
              <a:t>“They </a:t>
            </a:r>
            <a:r>
              <a:rPr lang="en-GB" sz="1800" b="1" dirty="0">
                <a:latin typeface="Goudy Old Style" panose="02020502050305020303" pitchFamily="18" charset="77"/>
              </a:rPr>
              <a:t>overcame</a:t>
            </a:r>
            <a:r>
              <a:rPr lang="en-GB" sz="1800" dirty="0">
                <a:latin typeface="Goudy Old Style" panose="02020502050305020303" pitchFamily="18" charset="77"/>
              </a:rPr>
              <a:t> him (</a:t>
            </a:r>
            <a:r>
              <a:rPr lang="en-GB" sz="1800" dirty="0" err="1">
                <a:latin typeface="Goudy Old Style" panose="02020502050305020303" pitchFamily="18" charset="77"/>
              </a:rPr>
              <a:t>satan</a:t>
            </a:r>
            <a:r>
              <a:rPr lang="en-GB" sz="1800" dirty="0">
                <a:latin typeface="Goudy Old Style" panose="02020502050305020303" pitchFamily="18" charset="77"/>
              </a:rPr>
              <a:t>) by the blood of the Lamb and by the word of their testimony, and they did not love their lives to the death.” </a:t>
            </a:r>
            <a:r>
              <a:rPr lang="en-GB" sz="1800" b="1" dirty="0">
                <a:latin typeface="Goudy Old Style" panose="02020502050305020303" pitchFamily="18" charset="77"/>
              </a:rPr>
              <a:t>Revelation 12:11</a:t>
            </a:r>
          </a:p>
          <a:p>
            <a:r>
              <a:rPr lang="en-GB" sz="1800" dirty="0">
                <a:latin typeface="Goudy Old Style" panose="02020502050305020303" pitchFamily="18" charset="77"/>
              </a:rPr>
              <a:t>“He who </a:t>
            </a:r>
            <a:r>
              <a:rPr lang="en-GB" sz="1800" b="1" dirty="0">
                <a:latin typeface="Goudy Old Style" panose="02020502050305020303" pitchFamily="18" charset="77"/>
              </a:rPr>
              <a:t>overcomes</a:t>
            </a:r>
            <a:r>
              <a:rPr lang="en-GB" sz="1800" dirty="0">
                <a:latin typeface="Goudy Old Style" panose="02020502050305020303" pitchFamily="18" charset="77"/>
              </a:rPr>
              <a:t> shall be clothed in white garments, and I will not blot out his name from the Book of Life; but I will confess his name before My Father and before His angels.” </a:t>
            </a:r>
            <a:r>
              <a:rPr lang="en-GB" sz="1800" b="1" dirty="0">
                <a:latin typeface="Goudy Old Style" panose="02020502050305020303" pitchFamily="18" charset="77"/>
              </a:rPr>
              <a:t>Revelation 3:5</a:t>
            </a:r>
            <a:endParaRPr lang="en-GB" sz="1800" dirty="0">
              <a:latin typeface="Goudy Old Style" panose="02020502050305020303" pitchFamily="18" charset="77"/>
            </a:endParaRPr>
          </a:p>
          <a:p>
            <a:r>
              <a:rPr lang="en-GB" sz="1800" dirty="0">
                <a:latin typeface="Goudy Old Style" panose="02020502050305020303" pitchFamily="18" charset="77"/>
              </a:rPr>
              <a:t>In ancient times, the branches of various ‘goodly trees’ were used in connection with the feast of Tabernacles. </a:t>
            </a:r>
            <a:r>
              <a:rPr lang="en-GB" sz="1800" b="1" dirty="0">
                <a:latin typeface="Goudy Old Style" panose="02020502050305020303" pitchFamily="18" charset="77"/>
              </a:rPr>
              <a:t>In the same way, all those who overcome, shall have the branches of goodly palm trees in their hands and celebrating the King in His glory</a:t>
            </a:r>
            <a:r>
              <a:rPr lang="en-GB" sz="1800" dirty="0">
                <a:latin typeface="Goudy Old Style" panose="02020502050305020303" pitchFamily="18" charset="77"/>
              </a:rPr>
              <a:t>. </a:t>
            </a:r>
          </a:p>
          <a:p>
            <a:endParaRPr lang="en-GB" sz="18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a:extLst>
              <a:ext uri="{FF2B5EF4-FFF2-40B4-BE49-F238E27FC236}">
                <a16:creationId xmlns:a16="http://schemas.microsoft.com/office/drawing/2014/main" id="{8D73776F-93B9-1D23-B30D-017B935FF9C4}"/>
              </a:ext>
            </a:extLst>
          </p:cNvPr>
          <p:cNvPicPr>
            <a:picLocks noChangeAspect="1"/>
          </p:cNvPicPr>
          <p:nvPr/>
        </p:nvPicPr>
        <p:blipFill>
          <a:blip r:embed="rId3"/>
          <a:srcRect/>
          <a:stretch/>
        </p:blipFill>
        <p:spPr>
          <a:xfrm>
            <a:off x="115443" y="146305"/>
            <a:ext cx="5179313" cy="6346570"/>
          </a:xfrm>
          <a:prstGeom prst="rect">
            <a:avLst/>
          </a:prstGeom>
        </p:spPr>
      </p:pic>
    </p:spTree>
    <p:custDataLst>
      <p:tags r:id="rId1"/>
    </p:custDataLst>
    <p:extLst>
      <p:ext uri="{BB962C8B-B14F-4D97-AF65-F5344CB8AC3E}">
        <p14:creationId xmlns:p14="http://schemas.microsoft.com/office/powerpoint/2010/main" val="3673088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p:cTn id="1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p:cTn id="2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096000" y="182880"/>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Tabernacles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797349"/>
            <a:ext cx="6550914" cy="59799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Goudy Old Style" panose="02020502050305020303" pitchFamily="18" charset="77"/>
              </a:rPr>
              <a:t>‘Also, on the fifteenth day of the seventh month, when you have </a:t>
            </a:r>
            <a:r>
              <a:rPr lang="en-GB" sz="1800" b="1" dirty="0">
                <a:latin typeface="Goudy Old Style" panose="02020502050305020303" pitchFamily="18" charset="77"/>
              </a:rPr>
              <a:t>gathered in the fruit of the land</a:t>
            </a:r>
            <a:r>
              <a:rPr lang="en-GB" sz="1800" dirty="0">
                <a:latin typeface="Goudy Old Style" panose="02020502050305020303" pitchFamily="18" charset="77"/>
              </a:rPr>
              <a:t>, you shall keep the feast of the LORD for seven days…. And you shall take for yourselves on the first day the fruit of beautiful trees, </a:t>
            </a:r>
            <a:r>
              <a:rPr lang="en-GB" sz="1800" b="1" u="sng" dirty="0">
                <a:latin typeface="Goudy Old Style" panose="02020502050305020303" pitchFamily="18" charset="77"/>
              </a:rPr>
              <a:t>branches of palm trees</a:t>
            </a:r>
            <a:r>
              <a:rPr lang="en-GB" sz="1800" dirty="0">
                <a:latin typeface="Goudy Old Style" panose="02020502050305020303" pitchFamily="18" charset="77"/>
              </a:rPr>
              <a:t>, the boughs of leafy trees, and willows of the brook; and </a:t>
            </a:r>
            <a:r>
              <a:rPr lang="en-GB" sz="1800" b="1" dirty="0">
                <a:latin typeface="Goudy Old Style" panose="02020502050305020303" pitchFamily="18" charset="77"/>
              </a:rPr>
              <a:t>you shall rejoice before the LORD your God </a:t>
            </a:r>
            <a:r>
              <a:rPr lang="en-GB" sz="1800" dirty="0">
                <a:latin typeface="Goudy Old Style" panose="02020502050305020303" pitchFamily="18" charset="77"/>
              </a:rPr>
              <a:t>for seven days. </a:t>
            </a:r>
            <a:r>
              <a:rPr lang="en-GB" sz="1800" b="1" dirty="0">
                <a:latin typeface="Goudy Old Style" panose="02020502050305020303" pitchFamily="18" charset="77"/>
              </a:rPr>
              <a:t>Leviticus 23:39-40</a:t>
            </a:r>
            <a:endParaRPr lang="en-GB" sz="1800" dirty="0">
              <a:latin typeface="Goudy Old Style" panose="02020502050305020303" pitchFamily="18" charset="77"/>
            </a:endParaRPr>
          </a:p>
          <a:p>
            <a:r>
              <a:rPr lang="en-GB" sz="1800" dirty="0">
                <a:latin typeface="Goudy Old Style" panose="02020502050305020303" pitchFamily="18" charset="77"/>
              </a:rPr>
              <a:t>“After these things I looked, and behold, </a:t>
            </a:r>
            <a:r>
              <a:rPr lang="en-GB" sz="1800" b="1" dirty="0">
                <a:latin typeface="Goudy Old Style" panose="02020502050305020303" pitchFamily="18" charset="77"/>
              </a:rPr>
              <a:t>a great multitude </a:t>
            </a:r>
            <a:r>
              <a:rPr lang="en-GB" sz="1800" dirty="0">
                <a:latin typeface="Goudy Old Style" panose="02020502050305020303" pitchFamily="18" charset="77"/>
              </a:rPr>
              <a:t>which no one could number, of </a:t>
            </a:r>
            <a:r>
              <a:rPr lang="en-GB" sz="1800" b="1" dirty="0">
                <a:latin typeface="Goudy Old Style" panose="02020502050305020303" pitchFamily="18" charset="77"/>
              </a:rPr>
              <a:t>all nations, tribes, peoples, and tongues</a:t>
            </a:r>
            <a:r>
              <a:rPr lang="en-GB" sz="1800" dirty="0">
                <a:latin typeface="Goudy Old Style" panose="02020502050305020303" pitchFamily="18" charset="77"/>
              </a:rPr>
              <a:t>, standing before the throne and before the Lamb, clothed with white robes, </a:t>
            </a:r>
            <a:r>
              <a:rPr lang="en-GB" sz="1800" b="1" u="sng" dirty="0">
                <a:latin typeface="Goudy Old Style" panose="02020502050305020303" pitchFamily="18" charset="77"/>
              </a:rPr>
              <a:t>with palm branches in their hands</a:t>
            </a:r>
            <a:r>
              <a:rPr lang="en-GB" sz="1800" dirty="0">
                <a:latin typeface="Goudy Old Style" panose="02020502050305020303" pitchFamily="18" charset="77"/>
              </a:rPr>
              <a:t>, and crying out with a loud voice (</a:t>
            </a:r>
            <a:r>
              <a:rPr lang="en-GB" sz="1800" b="1" dirty="0">
                <a:latin typeface="Goudy Old Style" panose="02020502050305020303" pitchFamily="18" charset="77"/>
              </a:rPr>
              <a:t>rejoicing</a:t>
            </a:r>
            <a:r>
              <a:rPr lang="en-GB" sz="1800" dirty="0">
                <a:latin typeface="Goudy Old Style" panose="02020502050305020303" pitchFamily="18" charset="77"/>
              </a:rPr>
              <a:t>), saying, “Salvation belongs to our God who sits on the throne, and to the Lamb!”…These are the ones who come out of the great tribulation, and washed their robes and made them white in the blood of the Lamb. Therefore, they are before the throne of God, and serve Him day and night in His temple. And He who sits on the throne will dwell (</a:t>
            </a:r>
            <a:r>
              <a:rPr lang="en-GB" sz="1800" b="1" dirty="0">
                <a:latin typeface="Goudy Old Style" panose="02020502050305020303" pitchFamily="18" charset="77"/>
              </a:rPr>
              <a:t>tabernacle</a:t>
            </a:r>
            <a:r>
              <a:rPr lang="en-GB" sz="1800" dirty="0">
                <a:latin typeface="Goudy Old Style" panose="02020502050305020303" pitchFamily="18" charset="77"/>
              </a:rPr>
              <a:t>) among them.” </a:t>
            </a:r>
            <a:r>
              <a:rPr lang="en-GB" sz="1800" b="1" dirty="0">
                <a:latin typeface="Goudy Old Style" panose="02020502050305020303" pitchFamily="18" charset="77"/>
              </a:rPr>
              <a:t>Revelation 7:9,14-15</a:t>
            </a:r>
            <a:endParaRPr lang="en-GB" sz="1800" dirty="0">
              <a:latin typeface="Goudy Old Style" panose="02020502050305020303" pitchFamily="18" charset="77"/>
            </a:endParaRPr>
          </a:p>
          <a:p>
            <a:r>
              <a:rPr lang="en-GB" sz="1800" dirty="0">
                <a:latin typeface="Goudy Old Style" panose="02020502050305020303" pitchFamily="18" charset="77"/>
              </a:rPr>
              <a:t>“And I heard a loud voice from heaven saying, “Behold, </a:t>
            </a:r>
            <a:r>
              <a:rPr lang="en-GB" sz="1800" b="1" dirty="0">
                <a:latin typeface="Goudy Old Style" panose="02020502050305020303" pitchFamily="18" charset="77"/>
              </a:rPr>
              <a:t>the tabernacle of God is with men</a:t>
            </a:r>
            <a:r>
              <a:rPr lang="en-GB" sz="1800" dirty="0">
                <a:latin typeface="Goudy Old Style" panose="02020502050305020303" pitchFamily="18" charset="77"/>
              </a:rPr>
              <a:t>, and He will dwell (</a:t>
            </a:r>
            <a:r>
              <a:rPr lang="en-GB" sz="1800" b="1" dirty="0">
                <a:latin typeface="Goudy Old Style" panose="02020502050305020303" pitchFamily="18" charset="77"/>
              </a:rPr>
              <a:t>tabernacle</a:t>
            </a:r>
            <a:r>
              <a:rPr lang="en-GB" sz="1800" dirty="0">
                <a:latin typeface="Goudy Old Style" panose="02020502050305020303" pitchFamily="18" charset="77"/>
              </a:rPr>
              <a:t>) with them, and they shall be His people. </a:t>
            </a:r>
            <a:r>
              <a:rPr lang="en-GB" sz="1800" b="1" dirty="0">
                <a:latin typeface="Goudy Old Style" panose="02020502050305020303" pitchFamily="18" charset="77"/>
              </a:rPr>
              <a:t>God Himself will be with them and be their God</a:t>
            </a:r>
            <a:r>
              <a:rPr lang="en-GB" sz="1800" dirty="0">
                <a:latin typeface="Goudy Old Style" panose="02020502050305020303" pitchFamily="18" charset="77"/>
              </a:rPr>
              <a:t>.” </a:t>
            </a:r>
            <a:r>
              <a:rPr lang="en-GB" sz="1800" b="1" dirty="0">
                <a:latin typeface="Goudy Old Style" panose="02020502050305020303" pitchFamily="18" charset="77"/>
              </a:rPr>
              <a:t>Revelation 21:3</a:t>
            </a:r>
            <a:endParaRPr lang="en-GB" sz="18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a:extLst>
              <a:ext uri="{FF2B5EF4-FFF2-40B4-BE49-F238E27FC236}">
                <a16:creationId xmlns:a16="http://schemas.microsoft.com/office/drawing/2014/main" id="{8D73776F-93B9-1D23-B30D-017B935FF9C4}"/>
              </a:ext>
            </a:extLst>
          </p:cNvPr>
          <p:cNvPicPr>
            <a:picLocks noChangeAspect="1"/>
          </p:cNvPicPr>
          <p:nvPr/>
        </p:nvPicPr>
        <p:blipFill>
          <a:blip r:embed="rId3"/>
          <a:srcRect/>
          <a:stretch/>
        </p:blipFill>
        <p:spPr>
          <a:xfrm>
            <a:off x="115443" y="146305"/>
            <a:ext cx="5179313" cy="6346570"/>
          </a:xfrm>
          <a:prstGeom prst="rect">
            <a:avLst/>
          </a:prstGeom>
        </p:spPr>
      </p:pic>
    </p:spTree>
    <p:custDataLst>
      <p:tags r:id="rId1"/>
    </p:custDataLst>
    <p:extLst>
      <p:ext uri="{BB962C8B-B14F-4D97-AF65-F5344CB8AC3E}">
        <p14:creationId xmlns:p14="http://schemas.microsoft.com/office/powerpoint/2010/main" val="2667641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096000" y="182880"/>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Closing Thoughts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1117389"/>
            <a:ext cx="6550914" cy="52376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dirty="0">
                <a:latin typeface="Goudy Old Style" panose="02020502050305020303" pitchFamily="18" charset="77"/>
              </a:rPr>
              <a:t>“</a:t>
            </a:r>
            <a:r>
              <a:rPr lang="en-GB" sz="1900" b="1" dirty="0">
                <a:latin typeface="Goudy Old Style" panose="02020502050305020303" pitchFamily="18" charset="77"/>
              </a:rPr>
              <a:t>The entire system of Judaism was the gospel</a:t>
            </a:r>
            <a:r>
              <a:rPr lang="en-GB" sz="1900" dirty="0">
                <a:latin typeface="Goudy Old Style" panose="02020502050305020303" pitchFamily="18" charset="77"/>
              </a:rPr>
              <a:t>. True, it was veiled in types and symbols, but </a:t>
            </a:r>
            <a:r>
              <a:rPr lang="en-GB" sz="1900" b="1" dirty="0">
                <a:latin typeface="Goudy Old Style" panose="02020502050305020303" pitchFamily="18" charset="77"/>
              </a:rPr>
              <a:t>the light from Calvary illuminates the entire Jewish economy</a:t>
            </a:r>
            <a:r>
              <a:rPr lang="en-GB" sz="1900" dirty="0">
                <a:latin typeface="Goudy Old Style" panose="02020502050305020303" pitchFamily="18" charset="77"/>
              </a:rPr>
              <a:t>; and the one who will study it </a:t>
            </a:r>
            <a:r>
              <a:rPr lang="en-GB" sz="1900" b="1" dirty="0">
                <a:latin typeface="Goudy Old Style" panose="02020502050305020303" pitchFamily="18" charset="77"/>
              </a:rPr>
              <a:t>in the light of the cross</a:t>
            </a:r>
            <a:r>
              <a:rPr lang="en-GB" sz="1900" dirty="0">
                <a:latin typeface="Goudy Old Style" panose="02020502050305020303" pitchFamily="18" charset="77"/>
              </a:rPr>
              <a:t>, will gain such an intimate acquaintance with Him who is the Antitype (</a:t>
            </a:r>
            <a:r>
              <a:rPr lang="en-GB" sz="1900" b="1" dirty="0">
                <a:latin typeface="Goudy Old Style" panose="02020502050305020303" pitchFamily="18" charset="77"/>
              </a:rPr>
              <a:t>fulfilment</a:t>
            </a:r>
            <a:r>
              <a:rPr lang="en-GB" sz="1900" dirty="0">
                <a:latin typeface="Goudy Old Style" panose="02020502050305020303" pitchFamily="18" charset="77"/>
              </a:rPr>
              <a:t>) of every service, that by beholding, they will become changed into His image, from glory to glory.” </a:t>
            </a:r>
            <a:r>
              <a:rPr lang="en-GB" sz="1900" b="1" dirty="0">
                <a:latin typeface="Goudy Old Style" panose="02020502050305020303" pitchFamily="18" charset="77"/>
              </a:rPr>
              <a:t>2 Corinthians 3:18 </a:t>
            </a:r>
            <a:endParaRPr lang="en-GB" sz="1900" dirty="0">
              <a:latin typeface="Goudy Old Style" panose="02020502050305020303" pitchFamily="18" charset="77"/>
            </a:endParaRPr>
          </a:p>
          <a:p>
            <a:r>
              <a:rPr lang="en-GB" sz="1900" dirty="0">
                <a:latin typeface="Goudy Old Style" panose="02020502050305020303" pitchFamily="18" charset="77"/>
              </a:rPr>
              <a:t>“The typical service shines the brightest when placed by the side of the Antitype (Christ)…. a study of </a:t>
            </a:r>
            <a:r>
              <a:rPr lang="en-GB" sz="1900" b="1" dirty="0">
                <a:latin typeface="Goudy Old Style" panose="02020502050305020303" pitchFamily="18" charset="77"/>
              </a:rPr>
              <a:t>the entire system of Judaism</a:t>
            </a:r>
            <a:r>
              <a:rPr lang="en-GB" sz="1900" dirty="0">
                <a:latin typeface="Goudy Old Style" panose="02020502050305020303" pitchFamily="18" charset="77"/>
              </a:rPr>
              <a:t> more nearly reveals the fullness of His character than any other portions of the Scriptures. The entire Bible is full of it. </a:t>
            </a:r>
            <a:r>
              <a:rPr lang="en-GB" sz="1900" b="1" dirty="0">
                <a:latin typeface="Goudy Old Style" panose="02020502050305020303" pitchFamily="18" charset="77"/>
              </a:rPr>
              <a:t>Every Bible writer refers to the Levitical service to illustrate divine truth</a:t>
            </a:r>
            <a:r>
              <a:rPr lang="en-GB" sz="1900" dirty="0">
                <a:latin typeface="Goudy Old Style" panose="02020502050305020303" pitchFamily="18" charset="77"/>
              </a:rPr>
              <a:t>; and the person </a:t>
            </a:r>
            <a:r>
              <a:rPr lang="en-GB" sz="1900" b="1" u="sng" dirty="0">
                <a:latin typeface="Goudy Old Style" panose="02020502050305020303" pitchFamily="18" charset="77"/>
              </a:rPr>
              <a:t>who is familiar with the entire sanctuary service</a:t>
            </a:r>
            <a:r>
              <a:rPr lang="en-GB" sz="1900" dirty="0">
                <a:latin typeface="Goudy Old Style" panose="02020502050305020303" pitchFamily="18" charset="77"/>
              </a:rPr>
              <a:t>, not only, receives a blessing from the study, but also </a:t>
            </a:r>
            <a:r>
              <a:rPr lang="en-GB" sz="1900" b="1" u="sng" dirty="0">
                <a:latin typeface="Goudy Old Style" panose="02020502050305020303" pitchFamily="18" charset="77"/>
              </a:rPr>
              <a:t>understands more fully other portions of the Sacred Book</a:t>
            </a:r>
            <a:r>
              <a:rPr lang="en-GB" sz="1900" dirty="0">
                <a:latin typeface="Goudy Old Style" panose="02020502050305020303" pitchFamily="18" charset="77"/>
              </a:rPr>
              <a:t>, for the different feasts and sacrifices are referred to frequently all through the Bible.” </a:t>
            </a:r>
          </a:p>
          <a:p>
            <a:r>
              <a:rPr lang="en-GB" sz="1900" b="1" dirty="0">
                <a:latin typeface="Goudy Old Style" panose="02020502050305020303" pitchFamily="18" charset="77"/>
              </a:rPr>
              <a:t>The Cross &amp; its Shadow pg. 243-244</a:t>
            </a:r>
            <a:endParaRPr lang="en-GB" sz="19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pPr marL="0" indent="0">
              <a:buNone/>
            </a:pPr>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a:extLst>
              <a:ext uri="{FF2B5EF4-FFF2-40B4-BE49-F238E27FC236}">
                <a16:creationId xmlns:a16="http://schemas.microsoft.com/office/drawing/2014/main" id="{8D73776F-93B9-1D23-B30D-017B935FF9C4}"/>
              </a:ext>
            </a:extLst>
          </p:cNvPr>
          <p:cNvPicPr>
            <a:picLocks noChangeAspect="1"/>
          </p:cNvPicPr>
          <p:nvPr/>
        </p:nvPicPr>
        <p:blipFill>
          <a:blip r:embed="rId3"/>
          <a:srcRect/>
          <a:stretch/>
        </p:blipFill>
        <p:spPr>
          <a:xfrm>
            <a:off x="115443" y="146305"/>
            <a:ext cx="5179313" cy="6346570"/>
          </a:xfrm>
          <a:prstGeom prst="rect">
            <a:avLst/>
          </a:prstGeom>
        </p:spPr>
      </p:pic>
    </p:spTree>
    <p:custDataLst>
      <p:tags r:id="rId1"/>
    </p:custDataLst>
    <p:extLst>
      <p:ext uri="{BB962C8B-B14F-4D97-AF65-F5344CB8AC3E}">
        <p14:creationId xmlns:p14="http://schemas.microsoft.com/office/powerpoint/2010/main" val="2183131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 calcmode="lin" valueType="num">
                                      <p:cBhvr>
                                        <p:cTn id="12"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7">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p:cTn id="17"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1" name="Content Placeholder 10" descr="A group of people in white robes&#10;&#10;Description automatically generated">
            <a:extLst>
              <a:ext uri="{FF2B5EF4-FFF2-40B4-BE49-F238E27FC236}">
                <a16:creationId xmlns:a16="http://schemas.microsoft.com/office/drawing/2014/main" id="{5CBA6E77-F370-4B7C-D8DE-CB8AE74C1F69}"/>
              </a:ext>
            </a:extLst>
          </p:cNvPr>
          <p:cNvPicPr>
            <a:picLocks noGrp="1" noChangeAspect="1"/>
          </p:cNvPicPr>
          <p:nvPr>
            <p:ph idx="1"/>
          </p:nvPr>
        </p:nvPicPr>
        <p:blipFill rotWithShape="1">
          <a:blip r:embed="rId2"/>
          <a:srcRect t="19"/>
          <a:stretch/>
        </p:blipFill>
        <p:spPr>
          <a:xfrm>
            <a:off x="-1504" y="0"/>
            <a:ext cx="12191980" cy="6856718"/>
          </a:xfrm>
          <a:prstGeom prst="rect">
            <a:avLst/>
          </a:prstGeom>
        </p:spPr>
      </p:pic>
    </p:spTree>
    <p:extLst>
      <p:ext uri="{BB962C8B-B14F-4D97-AF65-F5344CB8AC3E}">
        <p14:creationId xmlns:p14="http://schemas.microsoft.com/office/powerpoint/2010/main" val="71153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8)">
                                      <p:cBhvr>
                                        <p:cTn id="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8054-99B0-6FCE-CFC9-B3AFAE5A6F8B}"/>
              </a:ext>
            </a:extLst>
          </p:cNvPr>
          <p:cNvSpPr>
            <a:spLocks noGrp="1"/>
          </p:cNvSpPr>
          <p:nvPr>
            <p:ph type="title"/>
          </p:nvPr>
        </p:nvSpPr>
        <p:spPr>
          <a:xfrm>
            <a:off x="768392" y="365125"/>
            <a:ext cx="254540" cy="81863"/>
          </a:xfrm>
        </p:spPr>
        <p:txBody>
          <a:bodyPr>
            <a:normAutofit fontScale="90000"/>
          </a:bodyPr>
          <a:lstStyle/>
          <a:p>
            <a:endParaRPr lang="en-GB" dirty="0"/>
          </a:p>
        </p:txBody>
      </p:sp>
      <p:sp useBgFill="1">
        <p:nvSpPr>
          <p:cNvPr id="4" name="Rectangle 3">
            <a:extLst>
              <a:ext uri="{FF2B5EF4-FFF2-40B4-BE49-F238E27FC236}">
                <a16:creationId xmlns:a16="http://schemas.microsoft.com/office/drawing/2014/main" id="{3FF11BEC-CD07-CCF8-A6E2-BC6FCDDE3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5644043-4F34-DF8B-E1B7-C8D24DE1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061C7A2-C4A8-CD70-CD0C-B79EE5FDAD9C}"/>
              </a:ext>
            </a:extLst>
          </p:cNvPr>
          <p:cNvSpPr txBox="1">
            <a:spLocks/>
          </p:cNvSpPr>
          <p:nvPr/>
        </p:nvSpPr>
        <p:spPr>
          <a:xfrm>
            <a:off x="6096000" y="182880"/>
            <a:ext cx="5397472" cy="6322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Closing Thoughts</a:t>
            </a:r>
          </a:p>
        </p:txBody>
      </p:sp>
      <p:sp>
        <p:nvSpPr>
          <p:cNvPr id="7" name="Content Placeholder 8">
            <a:extLst>
              <a:ext uri="{FF2B5EF4-FFF2-40B4-BE49-F238E27FC236}">
                <a16:creationId xmlns:a16="http://schemas.microsoft.com/office/drawing/2014/main" id="{76BDD0BC-412D-7AB2-FEC4-9EBA6B61D584}"/>
              </a:ext>
            </a:extLst>
          </p:cNvPr>
          <p:cNvSpPr txBox="1">
            <a:spLocks/>
          </p:cNvSpPr>
          <p:nvPr/>
        </p:nvSpPr>
        <p:spPr>
          <a:xfrm>
            <a:off x="5525643" y="1117389"/>
            <a:ext cx="6550914" cy="52376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dirty="0">
                <a:latin typeface="Goudy Old Style" panose="02020502050305020303" pitchFamily="18" charset="77"/>
              </a:rPr>
              <a:t>“</a:t>
            </a:r>
            <a:r>
              <a:rPr lang="en-GB" sz="1900" b="1" dirty="0">
                <a:latin typeface="Goudy Old Style" panose="02020502050305020303" pitchFamily="18" charset="77"/>
              </a:rPr>
              <a:t>The entire system of Judaism was the gospel</a:t>
            </a:r>
            <a:r>
              <a:rPr lang="en-GB" sz="1900" dirty="0">
                <a:latin typeface="Goudy Old Style" panose="02020502050305020303" pitchFamily="18" charset="77"/>
              </a:rPr>
              <a:t>. True, it was veiled in types and symbols, but </a:t>
            </a:r>
            <a:r>
              <a:rPr lang="en-GB" sz="1900" b="1" dirty="0">
                <a:latin typeface="Goudy Old Style" panose="02020502050305020303" pitchFamily="18" charset="77"/>
              </a:rPr>
              <a:t>the light from Calvary illuminates the entire Jewish economy</a:t>
            </a:r>
            <a:r>
              <a:rPr lang="en-GB" sz="1900" dirty="0">
                <a:latin typeface="Goudy Old Style" panose="02020502050305020303" pitchFamily="18" charset="77"/>
              </a:rPr>
              <a:t>; and the one who will study it in the light of the cross, will gain such an intimate acquaintance with Him who is the Antitype (</a:t>
            </a:r>
            <a:r>
              <a:rPr lang="en-GB" sz="1900" b="1" dirty="0">
                <a:latin typeface="Goudy Old Style" panose="02020502050305020303" pitchFamily="18" charset="77"/>
              </a:rPr>
              <a:t>fulfilment</a:t>
            </a:r>
            <a:r>
              <a:rPr lang="en-GB" sz="1900" dirty="0">
                <a:latin typeface="Goudy Old Style" panose="02020502050305020303" pitchFamily="18" charset="77"/>
              </a:rPr>
              <a:t>) of every service, that by beholding, they will become changed into His image, from glory to glory.” </a:t>
            </a:r>
          </a:p>
          <a:p>
            <a:r>
              <a:rPr lang="en-GB" sz="1900" dirty="0">
                <a:latin typeface="Goudy Old Style" panose="02020502050305020303" pitchFamily="18" charset="77"/>
              </a:rPr>
              <a:t>“The typical service shines the brightest when placed by the side of the Antitype (Christ)…. a study of </a:t>
            </a:r>
            <a:r>
              <a:rPr lang="en-GB" sz="1900" b="1" dirty="0">
                <a:latin typeface="Goudy Old Style" panose="02020502050305020303" pitchFamily="18" charset="77"/>
              </a:rPr>
              <a:t>the entire system of Judaism</a:t>
            </a:r>
            <a:r>
              <a:rPr lang="en-GB" sz="1900" dirty="0">
                <a:latin typeface="Goudy Old Style" panose="02020502050305020303" pitchFamily="18" charset="77"/>
              </a:rPr>
              <a:t> more nearly reveals the fullness of His character than any other portions of the Scriptures. The entire Bible is full of it. </a:t>
            </a:r>
            <a:r>
              <a:rPr lang="en-GB" sz="1900" b="1" dirty="0">
                <a:latin typeface="Goudy Old Style" panose="02020502050305020303" pitchFamily="18" charset="77"/>
              </a:rPr>
              <a:t>Every Bible writer refers to the Levitical service to illustrate divine truth</a:t>
            </a:r>
            <a:r>
              <a:rPr lang="en-GB" sz="1900" dirty="0">
                <a:latin typeface="Goudy Old Style" panose="02020502050305020303" pitchFamily="18" charset="77"/>
              </a:rPr>
              <a:t>; and the person </a:t>
            </a:r>
            <a:r>
              <a:rPr lang="en-GB" sz="1900" b="1" u="sng" dirty="0">
                <a:latin typeface="Goudy Old Style" panose="02020502050305020303" pitchFamily="18" charset="77"/>
              </a:rPr>
              <a:t>who is familiar with the entire sanctuary service</a:t>
            </a:r>
            <a:r>
              <a:rPr lang="en-GB" sz="1900" dirty="0">
                <a:latin typeface="Goudy Old Style" panose="02020502050305020303" pitchFamily="18" charset="77"/>
              </a:rPr>
              <a:t>, not only, receives a blessing from the study, but also </a:t>
            </a:r>
            <a:r>
              <a:rPr lang="en-GB" sz="1900" b="1" u="sng" dirty="0">
                <a:latin typeface="Goudy Old Style" panose="02020502050305020303" pitchFamily="18" charset="77"/>
              </a:rPr>
              <a:t>understands more fully other portions of the Sacred Book</a:t>
            </a:r>
            <a:r>
              <a:rPr lang="en-GB" sz="1900" dirty="0">
                <a:latin typeface="Goudy Old Style" panose="02020502050305020303" pitchFamily="18" charset="77"/>
              </a:rPr>
              <a:t>, for the different feasts and sacrifices are referred to frequently all through the Bible.” </a:t>
            </a:r>
            <a:r>
              <a:rPr lang="en-GB" sz="1900" b="1" dirty="0">
                <a:latin typeface="Goudy Old Style" panose="02020502050305020303" pitchFamily="18" charset="77"/>
              </a:rPr>
              <a:t>The Cross &amp; its Shadow</a:t>
            </a:r>
            <a:endParaRPr lang="en-GB" sz="1900" dirty="0">
              <a:latin typeface="Goudy Old Style" panose="02020502050305020303" pitchFamily="18" charset="77"/>
            </a:endParaRPr>
          </a:p>
          <a:p>
            <a:endParaRPr lang="en-GB" sz="1800" b="1" dirty="0">
              <a:latin typeface="Goudy Old Style" panose="02020502050305020303" pitchFamily="18" charset="77"/>
            </a:endParaRPr>
          </a:p>
          <a:p>
            <a:endParaRPr lang="en-GB" sz="1800" dirty="0">
              <a:latin typeface="Goudy Old Style" panose="02020502050305020303" pitchFamily="18" charset="77"/>
            </a:endParaRPr>
          </a:p>
          <a:p>
            <a:pPr marL="0" indent="0">
              <a:buNone/>
            </a:pPr>
            <a:endParaRPr lang="en-GB" sz="1800" dirty="0">
              <a:latin typeface="Goudy Old Style" panose="02020502050305020303" pitchFamily="18" charset="77"/>
            </a:endParaRPr>
          </a:p>
          <a:p>
            <a:endParaRPr lang="en-GB" sz="1800" dirty="0">
              <a:latin typeface="Goudy Old Style" panose="02020502050305020303" pitchFamily="18" charset="77"/>
            </a:endParaRPr>
          </a:p>
        </p:txBody>
      </p:sp>
      <p:sp>
        <p:nvSpPr>
          <p:cNvPr id="9" name="TextBox 8">
            <a:extLst>
              <a:ext uri="{FF2B5EF4-FFF2-40B4-BE49-F238E27FC236}">
                <a16:creationId xmlns:a16="http://schemas.microsoft.com/office/drawing/2014/main" id="{45F2E105-D630-4480-DAD5-4C8FAF045E63}"/>
              </a:ext>
            </a:extLst>
          </p:cNvPr>
          <p:cNvSpPr txBox="1"/>
          <p:nvPr/>
        </p:nvSpPr>
        <p:spPr>
          <a:xfrm>
            <a:off x="291830" y="428017"/>
            <a:ext cx="184731" cy="369332"/>
          </a:xfrm>
          <a:prstGeom prst="rect">
            <a:avLst/>
          </a:prstGeom>
          <a:noFill/>
        </p:spPr>
        <p:txBody>
          <a:bodyPr wrap="none" rtlCol="0">
            <a:spAutoFit/>
          </a:bodyPr>
          <a:lstStyle/>
          <a:p>
            <a:endParaRPr lang="en-GB" dirty="0"/>
          </a:p>
        </p:txBody>
      </p:sp>
      <p:sp>
        <p:nvSpPr>
          <p:cNvPr id="14" name="Content Placeholder 13">
            <a:extLst>
              <a:ext uri="{FF2B5EF4-FFF2-40B4-BE49-F238E27FC236}">
                <a16:creationId xmlns:a16="http://schemas.microsoft.com/office/drawing/2014/main" id="{5553F14D-406F-840D-5C46-69B816889AB4}"/>
              </a:ext>
            </a:extLst>
          </p:cNvPr>
          <p:cNvSpPr>
            <a:spLocks noGrp="1"/>
          </p:cNvSpPr>
          <p:nvPr>
            <p:ph idx="1"/>
          </p:nvPr>
        </p:nvSpPr>
        <p:spPr>
          <a:xfrm>
            <a:off x="838200" y="1825625"/>
            <a:ext cx="184732" cy="167767"/>
          </a:xfrm>
        </p:spPr>
        <p:txBody>
          <a:bodyPr>
            <a:normAutofit fontScale="25000" lnSpcReduction="20000"/>
          </a:bodyPr>
          <a:lstStyle/>
          <a:p>
            <a:pPr marL="0" indent="0">
              <a:buNone/>
            </a:pPr>
            <a:endParaRPr lang="en-GB" dirty="0"/>
          </a:p>
        </p:txBody>
      </p:sp>
      <p:pic>
        <p:nvPicPr>
          <p:cNvPr id="15" name="Content Placeholder 10">
            <a:extLst>
              <a:ext uri="{FF2B5EF4-FFF2-40B4-BE49-F238E27FC236}">
                <a16:creationId xmlns:a16="http://schemas.microsoft.com/office/drawing/2014/main" id="{8D73776F-93B9-1D23-B30D-017B935FF9C4}"/>
              </a:ext>
            </a:extLst>
          </p:cNvPr>
          <p:cNvPicPr>
            <a:picLocks noChangeAspect="1"/>
          </p:cNvPicPr>
          <p:nvPr/>
        </p:nvPicPr>
        <p:blipFill>
          <a:blip r:embed="rId3"/>
          <a:srcRect/>
          <a:stretch/>
        </p:blipFill>
        <p:spPr>
          <a:xfrm>
            <a:off x="115443" y="146305"/>
            <a:ext cx="5179313" cy="6346570"/>
          </a:xfrm>
          <a:prstGeom prst="rect">
            <a:avLst/>
          </a:prstGeom>
        </p:spPr>
      </p:pic>
      <p:sp useBgFill="1">
        <p:nvSpPr>
          <p:cNvPr id="3" name="Rectangle 2">
            <a:extLst>
              <a:ext uri="{FF2B5EF4-FFF2-40B4-BE49-F238E27FC236}">
                <a16:creationId xmlns:a16="http://schemas.microsoft.com/office/drawing/2014/main" id="{FA322F52-FDA0-5B2C-9433-0EAC959CA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E58D9E5-5512-7CDC-DFAD-2C32D34B5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200" y="-1"/>
            <a:ext cx="6781799"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6163E9F-4389-4E9C-95FD-2D24FA8C94B5}"/>
              </a:ext>
            </a:extLst>
          </p:cNvPr>
          <p:cNvSpPr txBox="1">
            <a:spLocks/>
          </p:cNvSpPr>
          <p:nvPr/>
        </p:nvSpPr>
        <p:spPr>
          <a:xfrm>
            <a:off x="6350625" y="2539599"/>
            <a:ext cx="5393824" cy="1088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b="1" u="sng" dirty="0">
                <a:latin typeface="Goudy Old Style" panose="02020502050305020303" pitchFamily="18" charset="77"/>
              </a:rPr>
              <a:t>THANK</a:t>
            </a:r>
            <a:r>
              <a:rPr lang="en-GB" b="1" u="sng" dirty="0">
                <a:latin typeface="Goudy Old Style" panose="02020502050305020303" pitchFamily="18" charset="77"/>
              </a:rPr>
              <a:t> </a:t>
            </a:r>
            <a:r>
              <a:rPr lang="en-GB" sz="5400" b="1" u="sng" dirty="0">
                <a:latin typeface="Goudy Old Style" panose="02020502050305020303" pitchFamily="18" charset="77"/>
              </a:rPr>
              <a:t>YOU</a:t>
            </a:r>
            <a:endParaRPr lang="en-GB" b="1" u="sng" dirty="0">
              <a:latin typeface="Goudy Old Style" panose="02020502050305020303" pitchFamily="18" charset="77"/>
            </a:endParaRPr>
          </a:p>
        </p:txBody>
      </p:sp>
      <p:pic>
        <p:nvPicPr>
          <p:cNvPr id="11" name="Picture 10" descr="A logo with a bird and a branch&#10;&#10;Description automatically generated">
            <a:extLst>
              <a:ext uri="{FF2B5EF4-FFF2-40B4-BE49-F238E27FC236}">
                <a16:creationId xmlns:a16="http://schemas.microsoft.com/office/drawing/2014/main" id="{38E892BC-C936-49E8-2785-243934F95981}"/>
              </a:ext>
            </a:extLst>
          </p:cNvPr>
          <p:cNvPicPr>
            <a:picLocks noChangeAspect="1"/>
          </p:cNvPicPr>
          <p:nvPr/>
        </p:nvPicPr>
        <p:blipFill>
          <a:blip r:embed="rId4"/>
          <a:stretch>
            <a:fillRect/>
          </a:stretch>
        </p:blipFill>
        <p:spPr>
          <a:xfrm>
            <a:off x="702177" y="4241523"/>
            <a:ext cx="3756006" cy="1323993"/>
          </a:xfrm>
          <a:prstGeom prst="rect">
            <a:avLst/>
          </a:prstGeom>
        </p:spPr>
      </p:pic>
      <p:pic>
        <p:nvPicPr>
          <p:cNvPr id="12" name="Picture 11" descr="A black feather with a pen and writing&#10;&#10;Description automatically generated">
            <a:extLst>
              <a:ext uri="{FF2B5EF4-FFF2-40B4-BE49-F238E27FC236}">
                <a16:creationId xmlns:a16="http://schemas.microsoft.com/office/drawing/2014/main" id="{56AC9B1C-C25E-D7D8-6D83-FA2FC88BB6FE}"/>
              </a:ext>
            </a:extLst>
          </p:cNvPr>
          <p:cNvPicPr>
            <a:picLocks noChangeAspect="1"/>
          </p:cNvPicPr>
          <p:nvPr/>
        </p:nvPicPr>
        <p:blipFill>
          <a:blip r:embed="rId5"/>
          <a:stretch>
            <a:fillRect/>
          </a:stretch>
        </p:blipFill>
        <p:spPr>
          <a:xfrm>
            <a:off x="841924" y="454393"/>
            <a:ext cx="3616259" cy="3363123"/>
          </a:xfrm>
          <a:prstGeom prst="rect">
            <a:avLst/>
          </a:prstGeom>
        </p:spPr>
      </p:pic>
      <p:sp>
        <p:nvSpPr>
          <p:cNvPr id="13" name="Content Placeholder 8">
            <a:extLst>
              <a:ext uri="{FF2B5EF4-FFF2-40B4-BE49-F238E27FC236}">
                <a16:creationId xmlns:a16="http://schemas.microsoft.com/office/drawing/2014/main" id="{1436CC38-93B1-4590-68CF-827479ECEA24}"/>
              </a:ext>
            </a:extLst>
          </p:cNvPr>
          <p:cNvSpPr txBox="1">
            <a:spLocks/>
          </p:cNvSpPr>
          <p:nvPr/>
        </p:nvSpPr>
        <p:spPr>
          <a:xfrm>
            <a:off x="5622587" y="1829349"/>
            <a:ext cx="6313251" cy="48146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a:p>
            <a:pPr marL="0" indent="0">
              <a:buFont typeface="Arial" panose="020B0604020202020204" pitchFamily="34" charset="0"/>
              <a:buNone/>
            </a:pPr>
            <a:endParaRPr lang="en-GB"/>
          </a:p>
          <a:p>
            <a:pPr marL="0" indent="0">
              <a:buFont typeface="Arial" panose="020B0604020202020204" pitchFamily="34" charset="0"/>
              <a:buNone/>
            </a:pPr>
            <a:endParaRPr lang="en-GB"/>
          </a:p>
          <a:p>
            <a:pPr marL="0" indent="0">
              <a:buFont typeface="Arial" panose="020B0604020202020204" pitchFamily="34" charset="0"/>
              <a:buNone/>
            </a:pPr>
            <a:endParaRPr lang="en-GB"/>
          </a:p>
          <a:p>
            <a:pPr marL="0" indent="0">
              <a:buFont typeface="Arial" panose="020B0604020202020204" pitchFamily="34" charset="0"/>
              <a:buNone/>
            </a:pPr>
            <a:endParaRPr lang="en-GB"/>
          </a:p>
          <a:p>
            <a:pPr marL="0" indent="0">
              <a:buFont typeface="Arial" panose="020B0604020202020204" pitchFamily="34" charset="0"/>
              <a:buNone/>
            </a:pPr>
            <a:endParaRPr lang="en-GB" dirty="0"/>
          </a:p>
        </p:txBody>
      </p:sp>
      <p:sp>
        <p:nvSpPr>
          <p:cNvPr id="16" name="TextBox 15">
            <a:extLst>
              <a:ext uri="{FF2B5EF4-FFF2-40B4-BE49-F238E27FC236}">
                <a16:creationId xmlns:a16="http://schemas.microsoft.com/office/drawing/2014/main" id="{C0539DAB-F4D2-A977-2484-9961A41DDCBF}"/>
              </a:ext>
            </a:extLst>
          </p:cNvPr>
          <p:cNvSpPr txBox="1"/>
          <p:nvPr/>
        </p:nvSpPr>
        <p:spPr>
          <a:xfrm>
            <a:off x="7392202" y="2435192"/>
            <a:ext cx="184731" cy="369332"/>
          </a:xfrm>
          <a:prstGeom prst="rect">
            <a:avLst/>
          </a:prstGeom>
          <a:noFill/>
        </p:spPr>
        <p:txBody>
          <a:bodyPr wrap="none" rtlCol="0">
            <a:spAutoFit/>
          </a:bodyPr>
          <a:lstStyle/>
          <a:p>
            <a:endParaRPr lang="en-GB" dirty="0"/>
          </a:p>
        </p:txBody>
      </p:sp>
      <p:sp>
        <p:nvSpPr>
          <p:cNvPr id="17" name="TextBox 16">
            <a:extLst>
              <a:ext uri="{FF2B5EF4-FFF2-40B4-BE49-F238E27FC236}">
                <a16:creationId xmlns:a16="http://schemas.microsoft.com/office/drawing/2014/main" id="{C0CB0228-162B-F61E-4DB7-E94B360AE0BA}"/>
              </a:ext>
            </a:extLst>
          </p:cNvPr>
          <p:cNvSpPr txBox="1"/>
          <p:nvPr/>
        </p:nvSpPr>
        <p:spPr>
          <a:xfrm>
            <a:off x="7344383" y="1702340"/>
            <a:ext cx="184731" cy="369332"/>
          </a:xfrm>
          <a:prstGeom prst="rect">
            <a:avLst/>
          </a:prstGeom>
          <a:noFill/>
        </p:spPr>
        <p:txBody>
          <a:bodyPr wrap="none" rtlCol="0">
            <a:spAutoFit/>
          </a:bodyPr>
          <a:lstStyle/>
          <a:p>
            <a:endParaRPr lang="en-GB" dirty="0"/>
          </a:p>
        </p:txBody>
      </p:sp>
      <p:pic>
        <p:nvPicPr>
          <p:cNvPr id="18" name="Picture 17" descr="Icon&#10;&#10;Description automatically generated">
            <a:extLst>
              <a:ext uri="{FF2B5EF4-FFF2-40B4-BE49-F238E27FC236}">
                <a16:creationId xmlns:a16="http://schemas.microsoft.com/office/drawing/2014/main" id="{13B74008-75B7-2B21-1F69-5598530F8B7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48213" y="6505247"/>
            <a:ext cx="172156" cy="172156"/>
          </a:xfrm>
          <a:prstGeom prst="rect">
            <a:avLst/>
          </a:prstGeom>
        </p:spPr>
      </p:pic>
      <p:pic>
        <p:nvPicPr>
          <p:cNvPr id="19" name="Picture 18" descr="Logo, icon&#10;&#10;Description automatically generated">
            <a:extLst>
              <a:ext uri="{FF2B5EF4-FFF2-40B4-BE49-F238E27FC236}">
                <a16:creationId xmlns:a16="http://schemas.microsoft.com/office/drawing/2014/main" id="{80BCD021-9770-751B-AB1E-F80F80802DA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flipH="1">
            <a:off x="6098857" y="6497310"/>
            <a:ext cx="209338" cy="209338"/>
          </a:xfrm>
          <a:prstGeom prst="rect">
            <a:avLst/>
          </a:prstGeom>
        </p:spPr>
      </p:pic>
      <p:pic>
        <p:nvPicPr>
          <p:cNvPr id="20" name="Picture 19" descr="Icon&#10;&#10;Description automatically generated">
            <a:extLst>
              <a:ext uri="{FF2B5EF4-FFF2-40B4-BE49-F238E27FC236}">
                <a16:creationId xmlns:a16="http://schemas.microsoft.com/office/drawing/2014/main" id="{8E2F9E76-5167-7EDD-B5DA-BFD41FE41EA9}"/>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flipV="1">
            <a:off x="9443357" y="6507737"/>
            <a:ext cx="176813" cy="176813"/>
          </a:xfrm>
          <a:prstGeom prst="rect">
            <a:avLst/>
          </a:prstGeom>
        </p:spPr>
      </p:pic>
      <p:pic>
        <p:nvPicPr>
          <p:cNvPr id="21" name="Picture 20" descr="A red and white logo&#10;&#10;Description automatically generated">
            <a:extLst>
              <a:ext uri="{FF2B5EF4-FFF2-40B4-BE49-F238E27FC236}">
                <a16:creationId xmlns:a16="http://schemas.microsoft.com/office/drawing/2014/main" id="{27BD4987-B488-D58F-DE4C-79EAF94CF04B}"/>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3406326" y="6457042"/>
            <a:ext cx="313958" cy="313958"/>
          </a:xfrm>
          <a:prstGeom prst="rect">
            <a:avLst/>
          </a:prstGeom>
        </p:spPr>
      </p:pic>
      <p:sp>
        <p:nvSpPr>
          <p:cNvPr id="22" name="TextBox 21">
            <a:extLst>
              <a:ext uri="{FF2B5EF4-FFF2-40B4-BE49-F238E27FC236}">
                <a16:creationId xmlns:a16="http://schemas.microsoft.com/office/drawing/2014/main" id="{EEF696BC-8BEA-7248-F9BE-D295D14351E5}"/>
              </a:ext>
            </a:extLst>
          </p:cNvPr>
          <p:cNvSpPr txBox="1"/>
          <p:nvPr/>
        </p:nvSpPr>
        <p:spPr>
          <a:xfrm>
            <a:off x="373605" y="6452825"/>
            <a:ext cx="2796411" cy="307777"/>
          </a:xfrm>
          <a:prstGeom prst="rect">
            <a:avLst/>
          </a:prstGeom>
          <a:noFill/>
        </p:spPr>
        <p:txBody>
          <a:bodyPr wrap="square">
            <a:spAutoFit/>
          </a:bodyPr>
          <a:lstStyle/>
          <a:p>
            <a:r>
              <a:rPr lang="en-GB" sz="1400" dirty="0" err="1"/>
              <a:t>loudcrycompendium@gmail.com</a:t>
            </a:r>
            <a:endParaRPr lang="en-GB" sz="1400" dirty="0"/>
          </a:p>
        </p:txBody>
      </p:sp>
      <p:sp>
        <p:nvSpPr>
          <p:cNvPr id="23" name="TextBox 22">
            <a:extLst>
              <a:ext uri="{FF2B5EF4-FFF2-40B4-BE49-F238E27FC236}">
                <a16:creationId xmlns:a16="http://schemas.microsoft.com/office/drawing/2014/main" id="{3FC801E7-38E1-6F87-E707-B9DA3A669CFE}"/>
              </a:ext>
            </a:extLst>
          </p:cNvPr>
          <p:cNvSpPr txBox="1"/>
          <p:nvPr/>
        </p:nvSpPr>
        <p:spPr>
          <a:xfrm>
            <a:off x="3590600" y="6463479"/>
            <a:ext cx="1881352" cy="307777"/>
          </a:xfrm>
          <a:prstGeom prst="rect">
            <a:avLst/>
          </a:prstGeom>
          <a:noFill/>
        </p:spPr>
        <p:txBody>
          <a:bodyPr wrap="square">
            <a:spAutoFit/>
          </a:bodyPr>
          <a:lstStyle/>
          <a:p>
            <a:r>
              <a:rPr lang="en-GB" sz="1400" dirty="0"/>
              <a:t>@</a:t>
            </a:r>
            <a:r>
              <a:rPr lang="en-GB" sz="1400" dirty="0" err="1"/>
              <a:t>ThePropheticEye</a:t>
            </a:r>
            <a:endParaRPr lang="en-GB" sz="1400" dirty="0"/>
          </a:p>
        </p:txBody>
      </p:sp>
      <p:sp>
        <p:nvSpPr>
          <p:cNvPr id="24" name="TextBox 23">
            <a:extLst>
              <a:ext uri="{FF2B5EF4-FFF2-40B4-BE49-F238E27FC236}">
                <a16:creationId xmlns:a16="http://schemas.microsoft.com/office/drawing/2014/main" id="{18FDDADE-BE5C-C14A-D233-9514C359C947}"/>
              </a:ext>
            </a:extLst>
          </p:cNvPr>
          <p:cNvSpPr txBox="1"/>
          <p:nvPr/>
        </p:nvSpPr>
        <p:spPr>
          <a:xfrm>
            <a:off x="6258256" y="6462012"/>
            <a:ext cx="2646349" cy="307777"/>
          </a:xfrm>
          <a:prstGeom prst="rect">
            <a:avLst/>
          </a:prstGeom>
          <a:noFill/>
        </p:spPr>
        <p:txBody>
          <a:bodyPr wrap="square">
            <a:spAutoFit/>
          </a:bodyPr>
          <a:lstStyle/>
          <a:p>
            <a:r>
              <a:rPr lang="en-GB" sz="1400" dirty="0" err="1"/>
              <a:t>www.loudcrycompendium.com</a:t>
            </a:r>
            <a:endParaRPr lang="en-GB" sz="1400" dirty="0"/>
          </a:p>
        </p:txBody>
      </p:sp>
      <p:sp>
        <p:nvSpPr>
          <p:cNvPr id="25" name="TextBox 24">
            <a:extLst>
              <a:ext uri="{FF2B5EF4-FFF2-40B4-BE49-F238E27FC236}">
                <a16:creationId xmlns:a16="http://schemas.microsoft.com/office/drawing/2014/main" id="{4EA63165-4A81-9F67-0D06-92117B471E3B}"/>
              </a:ext>
            </a:extLst>
          </p:cNvPr>
          <p:cNvSpPr txBox="1"/>
          <p:nvPr/>
        </p:nvSpPr>
        <p:spPr>
          <a:xfrm>
            <a:off x="9581351" y="6452824"/>
            <a:ext cx="1994953" cy="307777"/>
          </a:xfrm>
          <a:prstGeom prst="rect">
            <a:avLst/>
          </a:prstGeom>
          <a:noFill/>
        </p:spPr>
        <p:txBody>
          <a:bodyPr wrap="square">
            <a:spAutoFit/>
          </a:bodyPr>
          <a:lstStyle/>
          <a:p>
            <a:r>
              <a:rPr lang="en-GB" sz="1400" dirty="0"/>
              <a:t>@</a:t>
            </a:r>
            <a:r>
              <a:rPr lang="en-GB" sz="1400" dirty="0" err="1"/>
              <a:t>loudcrycompendium</a:t>
            </a:r>
            <a:endParaRPr lang="en-GB" sz="1400" dirty="0"/>
          </a:p>
        </p:txBody>
      </p:sp>
    </p:spTree>
    <p:custDataLst>
      <p:tags r:id="rId1"/>
    </p:custDataLst>
    <p:extLst>
      <p:ext uri="{BB962C8B-B14F-4D97-AF65-F5344CB8AC3E}">
        <p14:creationId xmlns:p14="http://schemas.microsoft.com/office/powerpoint/2010/main" val="28474825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par>
                                <p:cTn id="9" presetID="1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up)">
                                      <p:cBhvr>
                                        <p:cTn id="12" dur="500"/>
                                        <p:tgtEl>
                                          <p:spTgt spid="12"/>
                                        </p:tgtEl>
                                      </p:cBhvr>
                                    </p:animEffect>
                                  </p:childTnLst>
                                </p:cTn>
                              </p:par>
                              <p:par>
                                <p:cTn id="13" presetID="1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1.5|55.9"/>
</p:tagLst>
</file>

<file path=ppt/tags/tag2.xml><?xml version="1.0" encoding="utf-8"?>
<p:tagLst xmlns:a="http://schemas.openxmlformats.org/drawingml/2006/main" xmlns:r="http://schemas.openxmlformats.org/officeDocument/2006/relationships" xmlns:p="http://schemas.openxmlformats.org/presentationml/2006/main">
  <p:tag name="TIMING" val="|2.8|23"/>
</p:tagLst>
</file>

<file path=ppt/tags/tag3.xml><?xml version="1.0" encoding="utf-8"?>
<p:tagLst xmlns:a="http://schemas.openxmlformats.org/drawingml/2006/main" xmlns:r="http://schemas.openxmlformats.org/officeDocument/2006/relationships" xmlns:p="http://schemas.openxmlformats.org/presentationml/2006/main">
  <p:tag name="TIMING" val="|0.9|22.5|11.8|9.2|18.7"/>
</p:tagLst>
</file>

<file path=ppt/tags/tag4.xml><?xml version="1.0" encoding="utf-8"?>
<p:tagLst xmlns:a="http://schemas.openxmlformats.org/drawingml/2006/main" xmlns:r="http://schemas.openxmlformats.org/officeDocument/2006/relationships" xmlns:p="http://schemas.openxmlformats.org/presentationml/2006/main">
  <p:tag name="TIMING" val="|1.3|1.4|1|3.4"/>
</p:tagLst>
</file>

<file path=ppt/tags/tag5.xml><?xml version="1.0" encoding="utf-8"?>
<p:tagLst xmlns:a="http://schemas.openxmlformats.org/drawingml/2006/main" xmlns:r="http://schemas.openxmlformats.org/officeDocument/2006/relationships" xmlns:p="http://schemas.openxmlformats.org/presentationml/2006/main">
  <p:tag name="TIMING" val="|1.4|16.1|10.8|8.9"/>
</p:tagLst>
</file>

<file path=ppt/tags/tag6.xml><?xml version="1.0" encoding="utf-8"?>
<p:tagLst xmlns:a="http://schemas.openxmlformats.org/drawingml/2006/main" xmlns:r="http://schemas.openxmlformats.org/officeDocument/2006/relationships" xmlns:p="http://schemas.openxmlformats.org/presentationml/2006/main">
  <p:tag name="TIMING" val="|4.1|18.7|95.9|118.7|160|17.5"/>
</p:tagLst>
</file>

<file path=ppt/tags/tag7.xml><?xml version="1.0" encoding="utf-8"?>
<p:tagLst xmlns:a="http://schemas.openxmlformats.org/drawingml/2006/main" xmlns:r="http://schemas.openxmlformats.org/officeDocument/2006/relationships" xmlns:p="http://schemas.openxmlformats.org/presentationml/2006/main">
  <p:tag name="TIMING" val="|1.3|124|25.8|108.2"/>
</p:tagLst>
</file>

<file path=ppt/tags/tag8.xml><?xml version="1.0" encoding="utf-8"?>
<p:tagLst xmlns:a="http://schemas.openxmlformats.org/drawingml/2006/main" xmlns:r="http://schemas.openxmlformats.org/officeDocument/2006/relationships" xmlns:p="http://schemas.openxmlformats.org/presentationml/2006/main">
  <p:tag name="TIMING" val="|0.8|69.9|90.7"/>
</p:tagLst>
</file>

<file path=ppt/tags/tag9.xml><?xml version="1.0" encoding="utf-8"?>
<p:tagLst xmlns:a="http://schemas.openxmlformats.org/drawingml/2006/main" xmlns:r="http://schemas.openxmlformats.org/officeDocument/2006/relationships" xmlns:p="http://schemas.openxmlformats.org/presentationml/2006/main">
  <p:tag name="TIMING" val="|1.1|149.6|95.8|3.1"/>
</p:tagLst>
</file>

<file path=ppt/tags/tag10.xml><?xml version="1.0" encoding="utf-8"?>
<p:tagLst xmlns:a="http://schemas.openxmlformats.org/drawingml/2006/main" xmlns:r="http://schemas.openxmlformats.org/officeDocument/2006/relationships" xmlns:p="http://schemas.openxmlformats.org/presentationml/2006/main">
  <p:tag name="TIMING" val="|0.5|16.2|11.6|5.5"/>
</p:tagLst>
</file>

<file path=ppt/tags/tag11.xml><?xml version="1.0" encoding="utf-8"?>
<p:tagLst xmlns:a="http://schemas.openxmlformats.org/drawingml/2006/main" xmlns:r="http://schemas.openxmlformats.org/officeDocument/2006/relationships" xmlns:p="http://schemas.openxmlformats.org/presentationml/2006/main">
  <p:tag name="TIMING" val="|6.9|33|21|36.3|44.9|26.6"/>
</p:tagLst>
</file>

<file path=ppt/tags/tag12.xml><?xml version="1.0" encoding="utf-8"?>
<p:tagLst xmlns:a="http://schemas.openxmlformats.org/drawingml/2006/main" xmlns:r="http://schemas.openxmlformats.org/officeDocument/2006/relationships" xmlns:p="http://schemas.openxmlformats.org/presentationml/2006/main">
  <p:tag name="TIMING" val="|51.7|45.3|17.2|154.5"/>
</p:tagLst>
</file>

<file path=ppt/tags/tag13.xml><?xml version="1.0" encoding="utf-8"?>
<p:tagLst xmlns:a="http://schemas.openxmlformats.org/drawingml/2006/main" xmlns:r="http://schemas.openxmlformats.org/officeDocument/2006/relationships" xmlns:p="http://schemas.openxmlformats.org/presentationml/2006/main">
  <p:tag name="TIMING" val="|0.1|138.4|8.5|159.1"/>
</p:tagLst>
</file>

<file path=ppt/tags/tag14.xml><?xml version="1.0" encoding="utf-8"?>
<p:tagLst xmlns:a="http://schemas.openxmlformats.org/drawingml/2006/main" xmlns:r="http://schemas.openxmlformats.org/officeDocument/2006/relationships" xmlns:p="http://schemas.openxmlformats.org/presentationml/2006/main">
  <p:tag name="TIMING" val="|4.1|125.5|15.8|28.2"/>
</p:tagLst>
</file>

<file path=ppt/tags/tag15.xml><?xml version="1.0" encoding="utf-8"?>
<p:tagLst xmlns:a="http://schemas.openxmlformats.org/drawingml/2006/main" xmlns:r="http://schemas.openxmlformats.org/officeDocument/2006/relationships" xmlns:p="http://schemas.openxmlformats.org/presentationml/2006/main">
  <p:tag name="TIMING" val="|2.3|26"/>
</p:tagLst>
</file>

<file path=ppt/tags/tag16.xml><?xml version="1.0" encoding="utf-8"?>
<p:tagLst xmlns:a="http://schemas.openxmlformats.org/drawingml/2006/main" xmlns:r="http://schemas.openxmlformats.org/officeDocument/2006/relationships" xmlns:p="http://schemas.openxmlformats.org/presentationml/2006/main">
  <p:tag name="TIMING" val="|0.2|3.4|8.5|5|5.8|12.5|14.8|9"/>
</p:tagLst>
</file>

<file path=ppt/tags/tag17.xml><?xml version="1.0" encoding="utf-8"?>
<p:tagLst xmlns:a="http://schemas.openxmlformats.org/drawingml/2006/main" xmlns:r="http://schemas.openxmlformats.org/officeDocument/2006/relationships" xmlns:p="http://schemas.openxmlformats.org/presentationml/2006/main">
  <p:tag name="TIMING" val="|0.2|40.6|18.5|25.9|22.9"/>
</p:tagLst>
</file>

<file path=ppt/tags/tag18.xml><?xml version="1.0" encoding="utf-8"?>
<p:tagLst xmlns:a="http://schemas.openxmlformats.org/drawingml/2006/main" xmlns:r="http://schemas.openxmlformats.org/officeDocument/2006/relationships" xmlns:p="http://schemas.openxmlformats.org/presentationml/2006/main">
  <p:tag name="TIMING" val="|14|20.5|65.8|104.8|48.2"/>
</p:tagLst>
</file>

<file path=ppt/tags/tag19.xml><?xml version="1.0" encoding="utf-8"?>
<p:tagLst xmlns:a="http://schemas.openxmlformats.org/drawingml/2006/main" xmlns:r="http://schemas.openxmlformats.org/officeDocument/2006/relationships" xmlns:p="http://schemas.openxmlformats.org/presentationml/2006/main">
  <p:tag name="TIMING" val="|0.2|10.9|5.6|20.7|36.9|26.2|35.2"/>
</p:tagLst>
</file>

<file path=ppt/tags/tag20.xml><?xml version="1.0" encoding="utf-8"?>
<p:tagLst xmlns:a="http://schemas.openxmlformats.org/drawingml/2006/main" xmlns:r="http://schemas.openxmlformats.org/officeDocument/2006/relationships" xmlns:p="http://schemas.openxmlformats.org/presentationml/2006/main">
  <p:tag name="TIMING" val="|1.1|21.2|13|49.4"/>
</p:tagLst>
</file>

<file path=ppt/tags/tag21.xml><?xml version="1.0" encoding="utf-8"?>
<p:tagLst xmlns:a="http://schemas.openxmlformats.org/drawingml/2006/main" xmlns:r="http://schemas.openxmlformats.org/officeDocument/2006/relationships" xmlns:p="http://schemas.openxmlformats.org/presentationml/2006/main">
  <p:tag name="TIMING" val="|6.7|65.1|90.4"/>
</p:tagLst>
</file>

<file path=ppt/tags/tag22.xml><?xml version="1.0" encoding="utf-8"?>
<p:tagLst xmlns:a="http://schemas.openxmlformats.org/drawingml/2006/main" xmlns:r="http://schemas.openxmlformats.org/officeDocument/2006/relationships" xmlns:p="http://schemas.openxmlformats.org/presentationml/2006/main">
  <p:tag name="TIMING" val="|1.6"/>
</p:tagLst>
</file>

<file path=ppt/tags/tag23.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3084</TotalTime>
  <Words>4371</Words>
  <Application>Microsoft Macintosh PowerPoint</Application>
  <PresentationFormat>Widescreen</PresentationFormat>
  <Paragraphs>168</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Aptos Display</vt:lpstr>
      <vt:lpstr>Arial</vt:lpstr>
      <vt:lpstr>Goudy Old Style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clarke</dc:creator>
  <cp:lastModifiedBy>mark clarke</cp:lastModifiedBy>
  <cp:revision>8</cp:revision>
  <dcterms:created xsi:type="dcterms:W3CDTF">2024-06-22T16:48:07Z</dcterms:created>
  <dcterms:modified xsi:type="dcterms:W3CDTF">2024-12-16T14:47:09Z</dcterms:modified>
</cp:coreProperties>
</file>