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2" r:id="rId1"/>
  </p:sldMasterIdLst>
  <p:notesMasterIdLst>
    <p:notesMasterId r:id="rId25"/>
  </p:notesMasterIdLst>
  <p:sldIdLst>
    <p:sldId id="256" r:id="rId2"/>
    <p:sldId id="259" r:id="rId3"/>
    <p:sldId id="278" r:id="rId4"/>
    <p:sldId id="27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7" r:id="rId21"/>
    <p:sldId id="273" r:id="rId22"/>
    <p:sldId id="276" r:id="rId23"/>
    <p:sldId id="25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F0D4yDV5evQcPN0PO6Zs7Q==" hashData="XuRiuDgzVC9KWhflD/SKhkb6Uzwj+yfJ9Fwq1kjnn+xiZOQYbpY1GtlLlOB1lCc3+SZjjyLFN1J9BbtunDs1dQ=="/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8"/>
    <p:restoredTop sz="94529"/>
  </p:normalViewPr>
  <p:slideViewPr>
    <p:cSldViewPr snapToGrid="0">
      <p:cViewPr varScale="1">
        <p:scale>
          <a:sx n="130" d="100"/>
          <a:sy n="130" d="100"/>
        </p:scale>
        <p:origin x="95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05" d="100"/>
          <a:sy n="105" d="100"/>
        </p:scale>
        <p:origin x="44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73E99-53ED-4347-97D3-7EAE86D3C1B3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07D38-0CC0-E049-904B-BA2D6BC6F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2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07D38-0CC0-E049-904B-BA2D6BC6F7F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637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08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54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02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82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09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86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11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33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64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90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98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5DBDDF98-C922-483F-97E9-3E76B0201B42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16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18" Type="http://schemas.openxmlformats.org/officeDocument/2006/relationships/image" Target="../media/image4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17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8.jpeg"/><Relationship Id="rId1" Type="http://schemas.openxmlformats.org/officeDocument/2006/relationships/tags" Target="../tags/tag19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5" Type="http://schemas.openxmlformats.org/officeDocument/2006/relationships/image" Target="../media/image3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Relationship Id="rId1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4" Type="http://schemas.openxmlformats.org/officeDocument/2006/relationships/image" Target="../media/image5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4.png"/><Relationship Id="rId7" Type="http://schemas.openxmlformats.org/officeDocument/2006/relationships/hyperlink" Target="https://www.pngall.com/website-png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hyperlink" Target="https://commons.wikimedia.org/wiki/Template:Other_versions/YouTube_logos" TargetMode="External"/><Relationship Id="rId5" Type="http://schemas.openxmlformats.org/officeDocument/2006/relationships/hyperlink" Target="https://en.wikiquote.org/wiki/Gmail" TargetMode="External"/><Relationship Id="rId10" Type="http://schemas.openxmlformats.org/officeDocument/2006/relationships/image" Target="../media/image58.png"/><Relationship Id="rId4" Type="http://schemas.openxmlformats.org/officeDocument/2006/relationships/image" Target="../media/image55.png"/><Relationship Id="rId9" Type="http://schemas.openxmlformats.org/officeDocument/2006/relationships/hyperlink" Target="https://en.wikipedia.org/wiki/File:Instagram_logo_2016.sv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55C7CE85-D565-F8B3-D039-97729AC941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t="20524" b="35320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08B310-DEEA-C437-87B1-57B4F1AF1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0" y="1635558"/>
            <a:ext cx="5605422" cy="2245101"/>
          </a:xfrm>
          <a:noFill/>
        </p:spPr>
        <p:txBody>
          <a:bodyPr anchor="ctr">
            <a:noAutofit/>
          </a:bodyPr>
          <a:lstStyle/>
          <a:p>
            <a:pPr algn="r"/>
            <a:r>
              <a:rPr lang="en-GB" sz="5400" b="1" dirty="0">
                <a:solidFill>
                  <a:schemeClr val="tx1"/>
                </a:solidFill>
                <a:latin typeface="Impact" panose="020B0806030902050204" pitchFamily="34" charset="0"/>
              </a:rPr>
              <a:t>From Prophecy To Reality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5A8646-2D07-A342-4137-BA2964BA3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98488" y="3958733"/>
            <a:ext cx="4115702" cy="945063"/>
          </a:xfrm>
          <a:noFill/>
        </p:spPr>
        <p:txBody>
          <a:bodyPr anchor="b">
            <a:noAutofit/>
          </a:bodyPr>
          <a:lstStyle/>
          <a:p>
            <a:pPr algn="r"/>
            <a:r>
              <a:rPr lang="en-GB" sz="2800" b="1" dirty="0">
                <a:solidFill>
                  <a:schemeClr val="tx1"/>
                </a:solidFill>
              </a:rPr>
              <a:t>Revealing The Mark </a:t>
            </a:r>
          </a:p>
          <a:p>
            <a:pPr algn="r"/>
            <a:r>
              <a:rPr lang="en-GB" sz="2800" b="1" dirty="0">
                <a:solidFill>
                  <a:schemeClr val="tx1"/>
                </a:solidFill>
              </a:rPr>
              <a:t>of the Beast</a:t>
            </a:r>
          </a:p>
        </p:txBody>
      </p:sp>
      <p:pic>
        <p:nvPicPr>
          <p:cNvPr id="9" name="Picture 8" descr="A logo with blue text and a bird&#10;&#10;Description automatically generated">
            <a:extLst>
              <a:ext uri="{FF2B5EF4-FFF2-40B4-BE49-F238E27FC236}">
                <a16:creationId xmlns:a16="http://schemas.microsoft.com/office/drawing/2014/main" id="{6C654A8A-5789-43EA-2662-196838DD10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74000"/>
                    </a14:imgEffect>
                    <a14:imgEffect>
                      <a14:brightnessContrast bright="19000" contrast="-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6127" y="-156147"/>
            <a:ext cx="3344868" cy="13255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95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Intro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1688358"/>
            <a:ext cx="8781580" cy="4456803"/>
          </a:xfrm>
        </p:spPr>
        <p:txBody>
          <a:bodyPr/>
          <a:lstStyle/>
          <a:p>
            <a:r>
              <a:rPr lang="en-GB" dirty="0"/>
              <a:t>“As we near </a:t>
            </a:r>
            <a:r>
              <a:rPr lang="en-GB" b="1" dirty="0"/>
              <a:t>the close of this world's history</a:t>
            </a:r>
            <a:r>
              <a:rPr lang="en-GB" dirty="0"/>
              <a:t>, </a:t>
            </a:r>
            <a:r>
              <a:rPr lang="en-GB" b="1" dirty="0">
                <a:solidFill>
                  <a:srgbClr val="FF0000"/>
                </a:solidFill>
              </a:rPr>
              <a:t>the prophecies relating to the last days</a:t>
            </a:r>
            <a:r>
              <a:rPr lang="en-GB" dirty="0"/>
              <a:t> especially </a:t>
            </a:r>
            <a:r>
              <a:rPr lang="en-GB" b="1" dirty="0">
                <a:solidFill>
                  <a:srgbClr val="FF0000"/>
                </a:solidFill>
              </a:rPr>
              <a:t>demand</a:t>
            </a:r>
            <a:r>
              <a:rPr lang="en-GB" dirty="0"/>
              <a:t> our study. The last book of the New Testament scriptures is </a:t>
            </a:r>
            <a:r>
              <a:rPr lang="en-GB" b="1" dirty="0">
                <a:solidFill>
                  <a:srgbClr val="FF0000"/>
                </a:solidFill>
              </a:rPr>
              <a:t>full of truth that we need to understand</a:t>
            </a:r>
            <a:r>
              <a:rPr lang="en-GB" dirty="0"/>
              <a:t>. Satan has </a:t>
            </a:r>
            <a:r>
              <a:rPr lang="en-GB" b="1" dirty="0"/>
              <a:t>blinded</a:t>
            </a:r>
            <a:r>
              <a:rPr lang="en-GB" dirty="0"/>
              <a:t> </a:t>
            </a:r>
            <a:r>
              <a:rPr lang="en-GB" b="1" dirty="0"/>
              <a:t>the minds of many</a:t>
            </a:r>
            <a:r>
              <a:rPr lang="en-GB" dirty="0"/>
              <a:t>, so that they have been glad of any excuse for not making the Revelation their study.” </a:t>
            </a:r>
            <a:r>
              <a:rPr lang="en-GB" b="1" dirty="0"/>
              <a:t>COL pg. 133.2</a:t>
            </a:r>
            <a:endParaRPr lang="en-GB" dirty="0"/>
          </a:p>
          <a:p>
            <a:r>
              <a:rPr lang="en-GB" dirty="0"/>
              <a:t>All that prophecy has foretold as coming to pass, until the present time, </a:t>
            </a:r>
            <a:r>
              <a:rPr lang="en-GB" b="1" dirty="0"/>
              <a:t>has been traced on the pages of history</a:t>
            </a:r>
            <a:r>
              <a:rPr lang="en-GB" dirty="0"/>
              <a:t>, and we may be assured </a:t>
            </a:r>
            <a:r>
              <a:rPr lang="en-GB" b="1" dirty="0">
                <a:solidFill>
                  <a:srgbClr val="FF0000"/>
                </a:solidFill>
              </a:rPr>
              <a:t>that all which is yet to come will be fulfilled </a:t>
            </a:r>
            <a:r>
              <a:rPr lang="en-GB" b="1" dirty="0">
                <a:solidFill>
                  <a:srgbClr val="00B050"/>
                </a:solidFill>
              </a:rPr>
              <a:t>in its order</a:t>
            </a:r>
            <a:r>
              <a:rPr lang="en-GB" dirty="0"/>
              <a:t>. </a:t>
            </a:r>
            <a:r>
              <a:rPr lang="en-GB" b="1" dirty="0"/>
              <a:t>PK 536.3</a:t>
            </a:r>
            <a:endParaRPr lang="en-GB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1492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F41B2-FDFD-CC36-DF1F-E6F0B9CC8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91FCF8E-9AC6-9A47-F12E-FCE54DB02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Recap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714F268-4751-6064-47E1-FC40EEC6E6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1127919"/>
            <a:ext cx="8781580" cy="529254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Daniel 2: </a:t>
            </a:r>
            <a:r>
              <a:rPr lang="en-US" dirty="0"/>
              <a:t>The major world kingdoms from Daniel’s day until Christ’s Second Coming.</a:t>
            </a:r>
          </a:p>
          <a:p>
            <a:r>
              <a:rPr lang="en-US" b="1" dirty="0">
                <a:solidFill>
                  <a:srgbClr val="FF0000"/>
                </a:solidFill>
              </a:rPr>
              <a:t>Daniel 7: </a:t>
            </a:r>
            <a:r>
              <a:rPr lang="en-US" dirty="0"/>
              <a:t>The rise of the antichrist power </a:t>
            </a:r>
          </a:p>
          <a:p>
            <a:r>
              <a:rPr lang="en-US" b="1" dirty="0">
                <a:solidFill>
                  <a:srgbClr val="FF0000"/>
                </a:solidFill>
              </a:rPr>
              <a:t>Daniel 8*: </a:t>
            </a:r>
            <a:r>
              <a:rPr lang="en-US" dirty="0"/>
              <a:t>The Judgment of the Church; i.e., Cleansing of the Sanctuary from all record of sin/Day of Atonement</a:t>
            </a:r>
          </a:p>
          <a:p>
            <a:r>
              <a:rPr lang="en-US" b="1" dirty="0">
                <a:solidFill>
                  <a:srgbClr val="FF0000"/>
                </a:solidFill>
              </a:rPr>
              <a:t>Daniel 9: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The death of the Messiah and the end of the Old Covenant.</a:t>
            </a:r>
          </a:p>
          <a:p>
            <a:r>
              <a:rPr lang="en-US" b="1" dirty="0">
                <a:solidFill>
                  <a:srgbClr val="FF0000"/>
                </a:solidFill>
              </a:rPr>
              <a:t>Revelation 13: </a:t>
            </a:r>
            <a:r>
              <a:rPr lang="en-US" dirty="0"/>
              <a:t>The Two Beasts Unite: The Papacy and America, to enforce false worship.</a:t>
            </a:r>
          </a:p>
          <a:p>
            <a:r>
              <a:rPr lang="en-US" b="1" dirty="0">
                <a:solidFill>
                  <a:srgbClr val="FF0000"/>
                </a:solidFill>
              </a:rPr>
              <a:t>God’s Seal: </a:t>
            </a:r>
            <a:r>
              <a:rPr lang="en-US" dirty="0"/>
              <a:t>God’s faithful elect fully recreated into His image and will stand amidst the final crisis.</a:t>
            </a:r>
          </a:p>
          <a:p>
            <a:r>
              <a:rPr lang="en-US" b="1" dirty="0">
                <a:solidFill>
                  <a:srgbClr val="FF0000"/>
                </a:solidFill>
              </a:rPr>
              <a:t>Mark (seal) of the Beast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The final crisis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AFBFAEE8-5BD5-15A8-2E28-4715D9C834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6543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9A895-8CE2-48F7-BEF7-BEBC0D1EA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6B0F65D-6D62-C8AA-B9AF-C68B526BE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Recap-The Seal of God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87D21B2-E369-EB58-175B-FDC7283CA3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852616"/>
            <a:ext cx="8781580" cy="5882534"/>
          </a:xfrm>
        </p:spPr>
        <p:txBody>
          <a:bodyPr/>
          <a:lstStyle/>
          <a:p>
            <a:r>
              <a:rPr lang="en-US" dirty="0"/>
              <a:t>In our previous study, we looked at </a:t>
            </a:r>
            <a:r>
              <a:rPr lang="en-US" b="1" dirty="0"/>
              <a:t>the Seal of God</a:t>
            </a:r>
            <a:r>
              <a:rPr lang="en-US" i="1" dirty="0"/>
              <a:t>, i.e., </a:t>
            </a:r>
            <a:r>
              <a:rPr lang="en-US" b="1" i="1" u="sng" dirty="0">
                <a:solidFill>
                  <a:srgbClr val="FF0000"/>
                </a:solidFill>
              </a:rPr>
              <a:t>God’s mark of authority and ownership</a:t>
            </a:r>
            <a:r>
              <a:rPr lang="en-US" i="1" dirty="0"/>
              <a:t> </a:t>
            </a:r>
            <a:r>
              <a:rPr lang="en-US" dirty="0"/>
              <a:t>that is placed upon </a:t>
            </a:r>
            <a:r>
              <a:rPr lang="en-US" b="1" dirty="0"/>
              <a:t>His people</a:t>
            </a:r>
            <a:r>
              <a:rPr lang="en-US" dirty="0"/>
              <a:t>, </a:t>
            </a:r>
            <a:r>
              <a:rPr lang="en-US" i="1" dirty="0"/>
              <a:t>“in their foreheads.”</a:t>
            </a:r>
          </a:p>
          <a:p>
            <a:r>
              <a:rPr lang="en-US" dirty="0"/>
              <a:t>We saw that this sealing work is done </a:t>
            </a:r>
            <a:r>
              <a:rPr lang="en-US" b="1" dirty="0"/>
              <a:t>through the Holy Spirit</a:t>
            </a:r>
            <a:r>
              <a:rPr lang="en-US" dirty="0"/>
              <a:t>, and it </a:t>
            </a:r>
            <a:r>
              <a:rPr lang="en-US" b="1" u="sng" dirty="0"/>
              <a:t>begins</a:t>
            </a:r>
            <a:r>
              <a:rPr lang="en-US" dirty="0"/>
              <a:t> when an individual comes to Christ and repents of their sins.</a:t>
            </a:r>
          </a:p>
          <a:p>
            <a:r>
              <a:rPr lang="en-US" dirty="0"/>
              <a:t>Once the sealing work has </a:t>
            </a:r>
            <a:r>
              <a:rPr lang="en-US" b="1" u="sng" dirty="0"/>
              <a:t>ended</a:t>
            </a:r>
            <a:r>
              <a:rPr lang="en-US" dirty="0"/>
              <a:t>, God’s people reflect </a:t>
            </a:r>
            <a:r>
              <a:rPr lang="en-US" b="1" dirty="0">
                <a:solidFill>
                  <a:srgbClr val="FF0000"/>
                </a:solidFill>
              </a:rPr>
              <a:t>His image fully</a:t>
            </a:r>
            <a:r>
              <a:rPr lang="en-US" dirty="0"/>
              <a:t>, because they reflect the image of Christ fully. The Father’s name is written in their foreheads, that is, </a:t>
            </a:r>
            <a:r>
              <a:rPr lang="en-US" b="1" dirty="0"/>
              <a:t>His Law</a:t>
            </a:r>
            <a:r>
              <a:rPr lang="en-US" dirty="0"/>
              <a:t>, </a:t>
            </a:r>
            <a:r>
              <a:rPr lang="en-US" i="1" dirty="0"/>
              <a:t>which is </a:t>
            </a:r>
            <a:r>
              <a:rPr lang="en-US" b="1" i="1" dirty="0">
                <a:solidFill>
                  <a:srgbClr val="FF0000"/>
                </a:solidFill>
              </a:rPr>
              <a:t>a reflection of His character</a:t>
            </a:r>
            <a:r>
              <a:rPr lang="en-US" i="1" dirty="0"/>
              <a:t>,</a:t>
            </a:r>
            <a:r>
              <a:rPr lang="en-US" dirty="0"/>
              <a:t> is impressed upon their </a:t>
            </a:r>
            <a:r>
              <a:rPr lang="en-US" b="1" dirty="0"/>
              <a:t>minds/character</a:t>
            </a:r>
            <a:r>
              <a:rPr lang="en-US" dirty="0"/>
              <a:t>.</a:t>
            </a:r>
          </a:p>
          <a:p>
            <a:r>
              <a:rPr lang="en-US" dirty="0"/>
              <a:t>“This is the covenant that I will make with them after those days, saith the Lord, </a:t>
            </a:r>
            <a:r>
              <a:rPr lang="en-US" b="1" dirty="0">
                <a:solidFill>
                  <a:srgbClr val="FF0000"/>
                </a:solidFill>
              </a:rPr>
              <a:t>I will put </a:t>
            </a:r>
            <a:r>
              <a:rPr lang="en-US" b="1" u="sng" dirty="0">
                <a:solidFill>
                  <a:srgbClr val="FF0000"/>
                </a:solidFill>
              </a:rPr>
              <a:t>my laws into their hearts</a:t>
            </a:r>
            <a:r>
              <a:rPr lang="en-US" b="1" dirty="0">
                <a:solidFill>
                  <a:srgbClr val="FF0000"/>
                </a:solidFill>
              </a:rPr>
              <a:t>, and </a:t>
            </a:r>
            <a:r>
              <a:rPr lang="en-US" b="1" u="sng" dirty="0">
                <a:solidFill>
                  <a:srgbClr val="FF0000"/>
                </a:solidFill>
              </a:rPr>
              <a:t>in their minds will I write them</a:t>
            </a:r>
            <a:r>
              <a:rPr lang="en-US" dirty="0"/>
              <a:t>.” </a:t>
            </a:r>
            <a:r>
              <a:rPr lang="en-US" b="1" dirty="0"/>
              <a:t>Hebrews 10:16, </a:t>
            </a:r>
            <a:r>
              <a:rPr lang="en-US" b="1" i="1" dirty="0"/>
              <a:t>ref. Rev. 7:3; Rev. 14:1</a:t>
            </a:r>
          </a:p>
          <a:p>
            <a:r>
              <a:rPr lang="en-US" dirty="0"/>
              <a:t>God’s Law reveals His character, and this character must be in our minds. </a:t>
            </a:r>
            <a:r>
              <a:rPr lang="en-US" b="1" dirty="0"/>
              <a:t>His character must become our character through Christ</a:t>
            </a:r>
            <a:r>
              <a:rPr lang="en-US" dirty="0"/>
              <a:t>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5F9F83A9-B167-1A0F-8D75-40FC128D42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2637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Recap-The Seal of God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852616"/>
            <a:ext cx="8781580" cy="5882534"/>
          </a:xfrm>
        </p:spPr>
        <p:txBody>
          <a:bodyPr/>
          <a:lstStyle/>
          <a:p>
            <a:r>
              <a:rPr lang="en-US" dirty="0"/>
              <a:t>An important point to remember is that in the Bible, the words: </a:t>
            </a:r>
            <a:r>
              <a:rPr lang="en-US" b="1" dirty="0">
                <a:solidFill>
                  <a:srgbClr val="FF0000"/>
                </a:solidFill>
              </a:rPr>
              <a:t>SEAL, SIGN, MARK, TOKEN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are all used interchangeably.</a:t>
            </a:r>
          </a:p>
          <a:p>
            <a:r>
              <a:rPr lang="en-US" dirty="0"/>
              <a:t>Therefore, </a:t>
            </a:r>
            <a:r>
              <a:rPr lang="en-US" b="1" dirty="0"/>
              <a:t>the Seal of God </a:t>
            </a:r>
            <a:r>
              <a:rPr lang="en-US" dirty="0"/>
              <a:t>can also be referred to as </a:t>
            </a:r>
            <a:r>
              <a:rPr lang="en-US" b="1" dirty="0"/>
              <a:t>the Mark of God</a:t>
            </a:r>
            <a:r>
              <a:rPr lang="en-US" dirty="0"/>
              <a:t>.</a:t>
            </a:r>
          </a:p>
          <a:p>
            <a:r>
              <a:rPr lang="en-US" dirty="0"/>
              <a:t>Once the door of mercy is shut and probation is closed, all of humanity alive upon the earth at that time, will either be marked with </a:t>
            </a:r>
            <a:r>
              <a:rPr lang="en-US" b="1" dirty="0">
                <a:solidFill>
                  <a:srgbClr val="FF0000"/>
                </a:solidFill>
              </a:rPr>
              <a:t>God’s mark </a:t>
            </a:r>
            <a:r>
              <a:rPr lang="en-US" dirty="0"/>
              <a:t>or </a:t>
            </a:r>
            <a:r>
              <a:rPr lang="en-US" b="1" dirty="0">
                <a:solidFill>
                  <a:srgbClr val="FF0000"/>
                </a:solidFill>
              </a:rPr>
              <a:t>Satan’s mark </a:t>
            </a:r>
            <a:r>
              <a:rPr lang="en-US" dirty="0"/>
              <a:t>(the mark of the beast).</a:t>
            </a:r>
          </a:p>
          <a:p>
            <a:r>
              <a:rPr lang="en-US" dirty="0"/>
              <a:t>We also identified that the Seal of God’s Law is the faithful observance of the Fourth Commandment. This will be </a:t>
            </a:r>
            <a:r>
              <a:rPr lang="en-US" b="1" dirty="0">
                <a:solidFill>
                  <a:srgbClr val="FF0000"/>
                </a:solidFill>
              </a:rPr>
              <a:t>the final test </a:t>
            </a:r>
            <a:r>
              <a:rPr lang="en-US" dirty="0"/>
              <a:t>for all of Adam &amp; Eve’s descendants living in these last days.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A8D3965-029E-1643-DFB4-82F469C40657}"/>
              </a:ext>
            </a:extLst>
          </p:cNvPr>
          <p:cNvSpPr/>
          <p:nvPr/>
        </p:nvSpPr>
        <p:spPr>
          <a:xfrm>
            <a:off x="1339785" y="934065"/>
            <a:ext cx="7076628" cy="47165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i="1" dirty="0">
                <a:solidFill>
                  <a:schemeClr val="tx1"/>
                </a:solidFill>
              </a:rPr>
              <a:t>“</a:t>
            </a:r>
            <a:r>
              <a:rPr lang="en-GB" sz="3200" b="1" i="1" dirty="0">
                <a:solidFill>
                  <a:schemeClr val="tx1"/>
                </a:solidFill>
              </a:rPr>
              <a:t>The Sabbath will be the great test of loyalty</a:t>
            </a:r>
            <a:r>
              <a:rPr lang="en-GB" sz="3200" b="1" i="1" dirty="0"/>
              <a:t>, </a:t>
            </a:r>
            <a:r>
              <a:rPr lang="en-GB" sz="3200" b="1" i="1" dirty="0">
                <a:solidFill>
                  <a:srgbClr val="FFC000"/>
                </a:solidFill>
              </a:rPr>
              <a:t>for it is the point of truth especially controverted</a:t>
            </a:r>
            <a:r>
              <a:rPr lang="en-GB" sz="3200" b="1" i="1" dirty="0"/>
              <a:t>. </a:t>
            </a:r>
            <a:r>
              <a:rPr lang="en-GB" sz="3200" i="1" dirty="0">
                <a:solidFill>
                  <a:schemeClr val="tx1"/>
                </a:solidFill>
              </a:rPr>
              <a:t>When the final test shall be brought to bear upon men, then </a:t>
            </a:r>
            <a:r>
              <a:rPr lang="en-GB" sz="3200" b="1" i="1" dirty="0">
                <a:solidFill>
                  <a:srgbClr val="FFC000"/>
                </a:solidFill>
              </a:rPr>
              <a:t>the line of distinction </a:t>
            </a:r>
            <a:r>
              <a:rPr lang="en-GB" sz="3200" i="1" dirty="0">
                <a:solidFill>
                  <a:schemeClr val="tx1"/>
                </a:solidFill>
              </a:rPr>
              <a:t>will be drawn between those who serve God and those who serve Him not.” </a:t>
            </a:r>
          </a:p>
          <a:p>
            <a:r>
              <a:rPr lang="en-GB" sz="3200" b="1" dirty="0">
                <a:solidFill>
                  <a:schemeClr val="tx1"/>
                </a:solidFill>
              </a:rPr>
              <a:t>Last Day Events 225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5397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Mark of The Beast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1108254"/>
            <a:ext cx="8781580" cy="5302378"/>
          </a:xfrm>
        </p:spPr>
        <p:txBody>
          <a:bodyPr/>
          <a:lstStyle/>
          <a:p>
            <a:r>
              <a:rPr lang="en-US" i="1" dirty="0"/>
              <a:t>“And he had power to give life unto </a:t>
            </a:r>
            <a:r>
              <a:rPr lang="en-US" b="1" i="1" dirty="0">
                <a:solidFill>
                  <a:srgbClr val="FF0000"/>
                </a:solidFill>
              </a:rPr>
              <a:t>the image of the beast</a:t>
            </a:r>
            <a:r>
              <a:rPr lang="en-US" i="1" dirty="0"/>
              <a:t>, that the image of the beast should both speak, and cause that as many as would not </a:t>
            </a:r>
            <a:r>
              <a:rPr lang="en-US" b="1" i="1" dirty="0">
                <a:solidFill>
                  <a:srgbClr val="FF0000"/>
                </a:solidFill>
              </a:rPr>
              <a:t>worship the image of the beast </a:t>
            </a:r>
            <a:r>
              <a:rPr lang="en-US" i="1" dirty="0"/>
              <a:t>should be killed. And he </a:t>
            </a:r>
            <a:r>
              <a:rPr lang="en-US" i="1" dirty="0" err="1"/>
              <a:t>causeth</a:t>
            </a:r>
            <a:r>
              <a:rPr lang="en-US" i="1" dirty="0"/>
              <a:t> all, both small and great, rich and poor, free and bond, to receive </a:t>
            </a:r>
            <a:r>
              <a:rPr lang="en-US" b="1" i="1" dirty="0">
                <a:solidFill>
                  <a:srgbClr val="FF0000"/>
                </a:solidFill>
              </a:rPr>
              <a:t>a mark in their right hand, or in their foreheads</a:t>
            </a:r>
            <a:r>
              <a:rPr lang="en-US" i="1" dirty="0"/>
              <a:t>: And that no man might buy or sell, save (except) he that had the mark, or the name of the beast, or the number of his name.” </a:t>
            </a:r>
            <a:r>
              <a:rPr lang="en-US" b="1" dirty="0"/>
              <a:t>Revelation 13:15-17</a:t>
            </a:r>
            <a:endParaRPr lang="en-US" dirty="0"/>
          </a:p>
          <a:p>
            <a:r>
              <a:rPr lang="en-US" dirty="0"/>
              <a:t>We have already identified from our previous studies that in Scripture, a beast represents a nation/kingdom. </a:t>
            </a:r>
            <a:r>
              <a:rPr lang="en-US" b="1" dirty="0"/>
              <a:t>Daniel 7:17,23</a:t>
            </a:r>
          </a:p>
          <a:p>
            <a:r>
              <a:rPr lang="en-US" dirty="0"/>
              <a:t>We also saw that at the end of time, </a:t>
            </a:r>
            <a:r>
              <a:rPr lang="en-US" b="1" dirty="0">
                <a:solidFill>
                  <a:srgbClr val="FF0000"/>
                </a:solidFill>
              </a:rPr>
              <a:t>The beast from the sea</a:t>
            </a:r>
            <a:r>
              <a:rPr lang="en-US" dirty="0"/>
              <a:t>, will work together with </a:t>
            </a:r>
            <a:r>
              <a:rPr lang="en-US" b="1" dirty="0">
                <a:solidFill>
                  <a:srgbClr val="FF0000"/>
                </a:solidFill>
              </a:rPr>
              <a:t>The beast out of the earth</a:t>
            </a:r>
            <a:r>
              <a:rPr lang="en-US" dirty="0"/>
              <a:t>, to enforce </a:t>
            </a:r>
            <a:r>
              <a:rPr lang="en-US" b="1" dirty="0"/>
              <a:t>worldwide worship &amp; governance (A NEW WORLD ORDER)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2620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Mark of The Beast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852616"/>
            <a:ext cx="8781580" cy="5882534"/>
          </a:xfrm>
        </p:spPr>
        <p:txBody>
          <a:bodyPr>
            <a:normAutofit fontScale="92500"/>
          </a:bodyPr>
          <a:lstStyle/>
          <a:p>
            <a:r>
              <a:rPr lang="en-US" dirty="0"/>
              <a:t>We identified that </a:t>
            </a:r>
            <a:r>
              <a:rPr lang="en-US" b="1" dirty="0">
                <a:solidFill>
                  <a:srgbClr val="FF0000"/>
                </a:solidFill>
              </a:rPr>
              <a:t>the image of the beast </a:t>
            </a:r>
            <a:r>
              <a:rPr lang="en-US" dirty="0"/>
              <a:t>is to be a form of governance instituted by the second beast, which replicates that of the first beast.</a:t>
            </a:r>
          </a:p>
          <a:p>
            <a:r>
              <a:rPr lang="en-US" b="1" dirty="0"/>
              <a:t>Unification of the Church (Religious) power and the State power</a:t>
            </a:r>
            <a:r>
              <a:rPr lang="en-US" dirty="0"/>
              <a:t>, where the Church controls the State power and </a:t>
            </a:r>
            <a:r>
              <a:rPr lang="en-US" b="1" dirty="0">
                <a:solidFill>
                  <a:srgbClr val="FF0000"/>
                </a:solidFill>
              </a:rPr>
              <a:t>enforces religious laws</a:t>
            </a:r>
            <a:r>
              <a:rPr lang="en-US" dirty="0"/>
              <a:t>. 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b="1" i="1" dirty="0">
                <a:solidFill>
                  <a:schemeClr val="tx1"/>
                </a:solidFill>
              </a:rPr>
              <a:t>“Then to learn what the image is like and how it is to be formed we must study the characteristics of the beast itself—</a:t>
            </a:r>
            <a:r>
              <a:rPr lang="en-US" sz="2400" b="1" i="1" dirty="0">
                <a:solidFill>
                  <a:srgbClr val="FF0000"/>
                </a:solidFill>
              </a:rPr>
              <a:t>the papacy</a:t>
            </a:r>
            <a:r>
              <a:rPr lang="en-US" sz="2400" i="1" dirty="0">
                <a:solidFill>
                  <a:schemeClr val="tx1"/>
                </a:solidFill>
              </a:rPr>
              <a:t>. When the early church became corrupted by departing from the simplicity of the gospel and accepting heathen rites and customs, she lost the Spirit and power of God; and </a:t>
            </a:r>
            <a:r>
              <a:rPr lang="en-US" sz="2400" b="1" i="1" dirty="0">
                <a:solidFill>
                  <a:srgbClr val="FF0000"/>
                </a:solidFill>
              </a:rPr>
              <a:t>in order to control the consciences of the people, she sought the support of the secular (state) power</a:t>
            </a:r>
            <a:r>
              <a:rPr lang="en-US" sz="2400" i="1" dirty="0">
                <a:solidFill>
                  <a:schemeClr val="tx1"/>
                </a:solidFill>
              </a:rPr>
              <a:t>. </a:t>
            </a:r>
            <a:r>
              <a:rPr lang="en-US" sz="2400" i="1" u="sng" dirty="0">
                <a:solidFill>
                  <a:schemeClr val="tx1"/>
                </a:solidFill>
              </a:rPr>
              <a:t>The result was the papacy</a:t>
            </a:r>
            <a:r>
              <a:rPr lang="en-US" sz="2400" i="1" dirty="0">
                <a:solidFill>
                  <a:schemeClr val="tx1"/>
                </a:solidFill>
              </a:rPr>
              <a:t>, </a:t>
            </a:r>
            <a:r>
              <a:rPr lang="en-US" sz="2400" b="1" i="1" dirty="0">
                <a:solidFill>
                  <a:srgbClr val="0070C0"/>
                </a:solidFill>
              </a:rPr>
              <a:t>a church that controlled the power of the state and employed it to further her own ends</a:t>
            </a:r>
            <a:r>
              <a:rPr lang="en-US" sz="2400" i="1" dirty="0">
                <a:solidFill>
                  <a:schemeClr val="tx1"/>
                </a:solidFill>
              </a:rPr>
              <a:t>, especially for the punishment of </a:t>
            </a:r>
            <a:r>
              <a:rPr lang="en-US" sz="2400" b="1" i="1" dirty="0">
                <a:solidFill>
                  <a:schemeClr val="tx1"/>
                </a:solidFill>
              </a:rPr>
              <a:t>“heresy.” 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i="1" dirty="0">
                <a:solidFill>
                  <a:schemeClr val="tx1"/>
                </a:solidFill>
              </a:rPr>
              <a:t>In order for the United States to form an image of the beast, </a:t>
            </a:r>
            <a:r>
              <a:rPr lang="en-US" sz="2400" b="1" i="1" u="sng" dirty="0">
                <a:solidFill>
                  <a:schemeClr val="tx1"/>
                </a:solidFill>
              </a:rPr>
              <a:t>the religious power must so control the civil government that the authority of the state will also be employed by the church to accomplish her own ends</a:t>
            </a:r>
            <a:r>
              <a:rPr lang="en-US" sz="2400" i="1" dirty="0">
                <a:solidFill>
                  <a:schemeClr val="tx1"/>
                </a:solidFill>
              </a:rPr>
              <a:t>.” 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b="1" i="1" dirty="0">
                <a:solidFill>
                  <a:schemeClr val="tx1"/>
                </a:solidFill>
              </a:rPr>
              <a:t>Great Controversy pg. 443.1,2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C035D8-750B-4DC0-F14E-C9A374896DE6}"/>
              </a:ext>
            </a:extLst>
          </p:cNvPr>
          <p:cNvSpPr/>
          <p:nvPr/>
        </p:nvSpPr>
        <p:spPr>
          <a:xfrm>
            <a:off x="1238865" y="1317522"/>
            <a:ext cx="7472516" cy="40312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125"/>
              </a:spcAft>
            </a:pPr>
            <a:r>
              <a:rPr lang="en-GB" sz="2800" dirty="0">
                <a:solidFill>
                  <a:schemeClr val="tx1"/>
                </a:solidFill>
                <a:latin typeface="+mj-lt"/>
              </a:rPr>
              <a:t>When the leading churches of the United States, </a:t>
            </a:r>
            <a:r>
              <a:rPr lang="en-GB" sz="2800" b="1" u="sng" dirty="0">
                <a:solidFill>
                  <a:srgbClr val="FFC000"/>
                </a:solidFill>
                <a:latin typeface="+mj-lt"/>
              </a:rPr>
              <a:t>uniting</a:t>
            </a:r>
            <a:r>
              <a:rPr lang="en-GB" sz="2800" b="1" dirty="0">
                <a:solidFill>
                  <a:srgbClr val="FFC000"/>
                </a:solidFill>
                <a:latin typeface="+mj-lt"/>
              </a:rPr>
              <a:t> upon such points of doctrine as are held by them in common</a:t>
            </a:r>
            <a:r>
              <a:rPr lang="en-GB" sz="2800" dirty="0">
                <a:solidFill>
                  <a:schemeClr val="tx1"/>
                </a:solidFill>
                <a:latin typeface="+mj-lt"/>
              </a:rPr>
              <a:t>, shall </a:t>
            </a:r>
            <a:r>
              <a:rPr lang="en-GB" sz="2800" b="1" dirty="0">
                <a:solidFill>
                  <a:srgbClr val="FFC000"/>
                </a:solidFill>
                <a:latin typeface="+mj-lt"/>
              </a:rPr>
              <a:t>influence the state to enforce their decrees</a:t>
            </a:r>
            <a:r>
              <a:rPr lang="en-GB" sz="2800" dirty="0">
                <a:solidFill>
                  <a:schemeClr val="tx1"/>
                </a:solidFill>
                <a:latin typeface="+mj-lt"/>
              </a:rPr>
              <a:t> and to sustain their institutions, then Protestant America will have formed </a:t>
            </a:r>
            <a:r>
              <a:rPr lang="en-GB" sz="2800" b="1" dirty="0">
                <a:solidFill>
                  <a:srgbClr val="FFC000"/>
                </a:solidFill>
                <a:latin typeface="+mj-lt"/>
              </a:rPr>
              <a:t>an image of the Roman hierarchy</a:t>
            </a:r>
            <a:r>
              <a:rPr lang="en-GB" sz="2800" dirty="0">
                <a:solidFill>
                  <a:schemeClr val="tx1"/>
                </a:solidFill>
                <a:latin typeface="+mj-lt"/>
              </a:rPr>
              <a:t>.</a:t>
            </a:r>
          </a:p>
          <a:p>
            <a:pPr>
              <a:spcAft>
                <a:spcPts val="1125"/>
              </a:spcAft>
            </a:pPr>
            <a:r>
              <a:rPr lang="en-GB" sz="2800" b="1" dirty="0">
                <a:solidFill>
                  <a:schemeClr val="tx1"/>
                </a:solidFill>
                <a:latin typeface="+mj-lt"/>
              </a:rPr>
              <a:t>GC 445.1</a:t>
            </a:r>
          </a:p>
        </p:txBody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56FD9DAB-0C5A-40FC-23BE-241CA3350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6948" y="978310"/>
            <a:ext cx="4696349" cy="4562168"/>
          </a:xfrm>
          <a:prstGeom prst="rect">
            <a:avLst/>
          </a:prstGeom>
        </p:spPr>
      </p:pic>
      <p:pic>
        <p:nvPicPr>
          <p:cNvPr id="7" name="Picture 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34D3160C-FFD6-0D86-A3E9-D56EE408F9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461" y="2777023"/>
            <a:ext cx="7772400" cy="964742"/>
          </a:xfrm>
          <a:prstGeom prst="rect">
            <a:avLst/>
          </a:prstGeom>
        </p:spPr>
      </p:pic>
      <p:pic>
        <p:nvPicPr>
          <p:cNvPr id="9" name="Picture 8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083BFCE0-E90C-1011-CC51-A92E543E0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3259" y="489155"/>
            <a:ext cx="4459629" cy="5879690"/>
          </a:xfrm>
          <a:prstGeom prst="rect">
            <a:avLst/>
          </a:prstGeom>
        </p:spPr>
      </p:pic>
      <p:pic>
        <p:nvPicPr>
          <p:cNvPr id="12" name="Picture 11" descr="A screenshot of two men&#10;&#10;Description automatically generated">
            <a:extLst>
              <a:ext uri="{FF2B5EF4-FFF2-40B4-BE49-F238E27FC236}">
                <a16:creationId xmlns:a16="http://schemas.microsoft.com/office/drawing/2014/main" id="{289C2679-1863-5430-0A54-1FED210F85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9836" y="1317522"/>
            <a:ext cx="6695068" cy="3903884"/>
          </a:xfrm>
          <a:prstGeom prst="rect">
            <a:avLst/>
          </a:prstGeom>
        </p:spPr>
      </p:pic>
      <p:pic>
        <p:nvPicPr>
          <p:cNvPr id="15" name="Picture 14" descr="A screenshot of a website&#10;&#10;Description automatically generated">
            <a:extLst>
              <a:ext uri="{FF2B5EF4-FFF2-40B4-BE49-F238E27FC236}">
                <a16:creationId xmlns:a16="http://schemas.microsoft.com/office/drawing/2014/main" id="{239DAEC2-ABC7-670F-CEB9-00118777D9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4107" y="1284623"/>
            <a:ext cx="7772400" cy="428875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78E73E5-6596-DF2B-2493-B110455B5368}"/>
              </a:ext>
            </a:extLst>
          </p:cNvPr>
          <p:cNvSpPr/>
          <p:nvPr/>
        </p:nvSpPr>
        <p:spPr>
          <a:xfrm>
            <a:off x="2576277" y="1636594"/>
            <a:ext cx="5407743" cy="3333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+mj-lt"/>
              </a:rPr>
              <a:t>Can two walk together, </a:t>
            </a:r>
            <a:r>
              <a:rPr lang="en-GB" sz="3200" b="1" dirty="0">
                <a:solidFill>
                  <a:srgbClr val="FFC000"/>
                </a:solidFill>
                <a:latin typeface="+mj-lt"/>
              </a:rPr>
              <a:t>except they be agreed</a:t>
            </a:r>
            <a:r>
              <a:rPr lang="en-GB" sz="3200" dirty="0">
                <a:solidFill>
                  <a:schemeClr val="tx1"/>
                </a:solidFill>
                <a:latin typeface="+mj-lt"/>
              </a:rPr>
              <a:t>?</a:t>
            </a:r>
          </a:p>
          <a:p>
            <a:pPr algn="ctr"/>
            <a:r>
              <a:rPr lang="en-GB" sz="3200" b="1" dirty="0">
                <a:solidFill>
                  <a:schemeClr val="tx1"/>
                </a:solidFill>
                <a:latin typeface="+mj-lt"/>
              </a:rPr>
              <a:t>Amos 3:3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5969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Mark of The Beast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38864"/>
            <a:ext cx="8781580" cy="5270144"/>
          </a:xfrm>
        </p:spPr>
        <p:txBody>
          <a:bodyPr>
            <a:normAutofit/>
          </a:bodyPr>
          <a:lstStyle/>
          <a:p>
            <a:r>
              <a:rPr lang="en-US" dirty="0"/>
              <a:t>When the Church power shall unite with the State power, </a:t>
            </a:r>
            <a:r>
              <a:rPr lang="en-US" b="1" u="sng" dirty="0"/>
              <a:t>firstly in America, and then globally</a:t>
            </a:r>
            <a:r>
              <a:rPr lang="en-US" dirty="0"/>
              <a:t>, to enforce </a:t>
            </a:r>
            <a:r>
              <a:rPr lang="en-US" b="1" dirty="0">
                <a:solidFill>
                  <a:srgbClr val="FF0000"/>
                </a:solidFill>
              </a:rPr>
              <a:t>a false religious law</a:t>
            </a:r>
            <a:r>
              <a:rPr lang="en-US" dirty="0"/>
              <a:t>, which goes contrary to God’s Law, it is then that one will “</a:t>
            </a:r>
            <a:r>
              <a:rPr lang="en-US" b="1" dirty="0"/>
              <a:t>worship</a:t>
            </a:r>
            <a:r>
              <a:rPr lang="en-US" dirty="0"/>
              <a:t>” or “</a:t>
            </a:r>
            <a:r>
              <a:rPr lang="en-US" b="1" dirty="0"/>
              <a:t>obey</a:t>
            </a:r>
            <a:r>
              <a:rPr lang="en-US" dirty="0"/>
              <a:t>” the beast. </a:t>
            </a:r>
          </a:p>
          <a:p>
            <a:r>
              <a:rPr lang="en-US" dirty="0"/>
              <a:t>“Know ye not, that to whom ye </a:t>
            </a:r>
            <a:r>
              <a:rPr lang="en-US" b="1" dirty="0"/>
              <a:t>yield yourselves servants to obey</a:t>
            </a:r>
            <a:r>
              <a:rPr lang="en-US" dirty="0"/>
              <a:t>, </a:t>
            </a:r>
            <a:r>
              <a:rPr lang="en-US" b="1" dirty="0"/>
              <a:t>his servants ye are to whom ye obey</a:t>
            </a:r>
            <a:r>
              <a:rPr lang="en-US" dirty="0"/>
              <a:t>…” </a:t>
            </a:r>
            <a:r>
              <a:rPr lang="en-US" b="1" dirty="0"/>
              <a:t>Romans 6:16</a:t>
            </a:r>
          </a:p>
          <a:p>
            <a:r>
              <a:rPr lang="en-US" dirty="0"/>
              <a:t>By yielding to the dictates of the State, </a:t>
            </a:r>
            <a:r>
              <a:rPr lang="en-US" b="1" dirty="0">
                <a:solidFill>
                  <a:srgbClr val="FF0000"/>
                </a:solidFill>
              </a:rPr>
              <a:t>in complete opposition to the Law of God</a:t>
            </a:r>
            <a:r>
              <a:rPr lang="en-US" dirty="0"/>
              <a:t>, one is </a:t>
            </a:r>
            <a:r>
              <a:rPr lang="en-US" b="1" dirty="0"/>
              <a:t>worshipping</a:t>
            </a:r>
            <a:r>
              <a:rPr lang="en-US" dirty="0"/>
              <a:t> the Beast, i.e., The Papacy.</a:t>
            </a:r>
          </a:p>
          <a:p>
            <a:r>
              <a:rPr lang="en-US" dirty="0"/>
              <a:t>Man’s will is placed above God’s will and thus one receives his number, </a:t>
            </a:r>
            <a:r>
              <a:rPr lang="en-US" b="1" dirty="0"/>
              <a:t>666. </a:t>
            </a:r>
            <a:r>
              <a:rPr lang="en-US" b="1" dirty="0">
                <a:solidFill>
                  <a:srgbClr val="FF0000"/>
                </a:solidFill>
              </a:rPr>
              <a:t>Six- number of man, Seven- number of God.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BB7F48-FE20-C3C9-D3B7-A0784E9363F8}"/>
              </a:ext>
            </a:extLst>
          </p:cNvPr>
          <p:cNvSpPr/>
          <p:nvPr/>
        </p:nvSpPr>
        <p:spPr>
          <a:xfrm>
            <a:off x="2050713" y="1189702"/>
            <a:ext cx="5171089" cy="43027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</a:rPr>
              <a:t>“But in vain they do worship me, </a:t>
            </a:r>
            <a:r>
              <a:rPr lang="en-US" sz="3200" b="1" u="sng" dirty="0">
                <a:solidFill>
                  <a:srgbClr val="FFC000"/>
                </a:solidFill>
              </a:rPr>
              <a:t>teaching for doctrines the commandments of men</a:t>
            </a:r>
            <a:r>
              <a:rPr lang="en-US" sz="3200" dirty="0">
                <a:solidFill>
                  <a:schemeClr val="tx1"/>
                </a:solidFill>
              </a:rPr>
              <a:t>.” </a:t>
            </a:r>
            <a:r>
              <a:rPr lang="en-US" sz="3200" b="1" dirty="0">
                <a:solidFill>
                  <a:schemeClr val="tx1"/>
                </a:solidFill>
              </a:rPr>
              <a:t>Matthew 15:9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6950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Commandments Of Men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1130710"/>
            <a:ext cx="8781580" cy="560444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The mark of the beast is in </a:t>
            </a:r>
            <a:r>
              <a:rPr lang="en-US" b="1" u="sng" dirty="0">
                <a:solidFill>
                  <a:schemeClr val="tx1"/>
                </a:solidFill>
              </a:rPr>
              <a:t>direct contrast </a:t>
            </a:r>
            <a:r>
              <a:rPr lang="en-US" dirty="0">
                <a:solidFill>
                  <a:schemeClr val="tx1"/>
                </a:solidFill>
              </a:rPr>
              <a:t>to the Seal of God.</a:t>
            </a:r>
          </a:p>
          <a:p>
            <a:r>
              <a:rPr lang="en-US" dirty="0">
                <a:solidFill>
                  <a:schemeClr val="tx1"/>
                </a:solidFill>
              </a:rPr>
              <a:t>It is </a:t>
            </a:r>
            <a:r>
              <a:rPr lang="en-US" b="1" dirty="0">
                <a:solidFill>
                  <a:schemeClr val="tx1"/>
                </a:solidFill>
              </a:rPr>
              <a:t>the mark of </a:t>
            </a:r>
            <a:r>
              <a:rPr lang="en-US" b="1" dirty="0" err="1">
                <a:solidFill>
                  <a:schemeClr val="tx1"/>
                </a:solidFill>
              </a:rPr>
              <a:t>satan’s</a:t>
            </a:r>
            <a:r>
              <a:rPr lang="en-US" b="1" dirty="0">
                <a:solidFill>
                  <a:schemeClr val="tx1"/>
                </a:solidFill>
              </a:rPr>
              <a:t> authority upon sinful man</a:t>
            </a:r>
            <a:r>
              <a:rPr lang="en-US" dirty="0">
                <a:solidFill>
                  <a:schemeClr val="tx1"/>
                </a:solidFill>
              </a:rPr>
              <a:t>, executed through the beast of the earth, which </a:t>
            </a:r>
            <a:r>
              <a:rPr lang="en-US" i="1" dirty="0">
                <a:solidFill>
                  <a:schemeClr val="tx1"/>
                </a:solidFill>
              </a:rPr>
              <a:t>“</a:t>
            </a:r>
            <a:r>
              <a:rPr lang="en-US" i="1" dirty="0" err="1">
                <a:solidFill>
                  <a:schemeClr val="tx1"/>
                </a:solidFill>
              </a:rPr>
              <a:t>causeth</a:t>
            </a:r>
            <a:r>
              <a:rPr lang="en-US" i="1" dirty="0">
                <a:solidFill>
                  <a:schemeClr val="tx1"/>
                </a:solidFill>
              </a:rPr>
              <a:t> the earth and them which dwell therein </a:t>
            </a:r>
            <a:r>
              <a:rPr lang="en-US" b="1" i="1" dirty="0">
                <a:solidFill>
                  <a:srgbClr val="FF0000"/>
                </a:solidFill>
              </a:rPr>
              <a:t>to worship the first beast</a:t>
            </a:r>
            <a:r>
              <a:rPr lang="en-US" i="1" dirty="0">
                <a:solidFill>
                  <a:schemeClr val="tx1"/>
                </a:solidFill>
              </a:rPr>
              <a:t>, whose deadly wound was healed.” </a:t>
            </a:r>
            <a:r>
              <a:rPr lang="en-US" b="1" i="1" dirty="0">
                <a:solidFill>
                  <a:schemeClr val="tx1"/>
                </a:solidFill>
              </a:rPr>
              <a:t>Revelation 13:12,4</a:t>
            </a:r>
          </a:p>
          <a:p>
            <a:r>
              <a:rPr lang="en-US" dirty="0">
                <a:solidFill>
                  <a:schemeClr val="tx1"/>
                </a:solidFill>
              </a:rPr>
              <a:t>As the Seal of God is connected to God’s Law, so the mark of the beast is in </a:t>
            </a:r>
            <a:r>
              <a:rPr lang="en-US" b="1" dirty="0">
                <a:solidFill>
                  <a:schemeClr val="tx1"/>
                </a:solidFill>
              </a:rPr>
              <a:t>complete opposition </a:t>
            </a:r>
            <a:r>
              <a:rPr lang="en-US" dirty="0">
                <a:solidFill>
                  <a:schemeClr val="tx1"/>
                </a:solidFill>
              </a:rPr>
              <a:t>to God’s Law. </a:t>
            </a:r>
          </a:p>
          <a:p>
            <a:r>
              <a:rPr lang="en-US" dirty="0">
                <a:solidFill>
                  <a:schemeClr val="tx1"/>
                </a:solidFill>
              </a:rPr>
              <a:t>The Seal of God is found in the Sabbath Command, whereas the mark of the beast (</a:t>
            </a:r>
            <a:r>
              <a:rPr lang="en-US" b="1" i="1" dirty="0">
                <a:solidFill>
                  <a:schemeClr val="tx1"/>
                </a:solidFill>
              </a:rPr>
              <a:t>mark of the papacy</a:t>
            </a:r>
            <a:r>
              <a:rPr lang="en-US" i="1" dirty="0">
                <a:solidFill>
                  <a:schemeClr val="tx1"/>
                </a:solidFill>
              </a:rPr>
              <a:t>)</a:t>
            </a:r>
            <a:r>
              <a:rPr lang="en-US" dirty="0">
                <a:solidFill>
                  <a:schemeClr val="tx1"/>
                </a:solidFill>
              </a:rPr>
              <a:t>, is in </a:t>
            </a:r>
            <a:r>
              <a:rPr lang="en-US" b="1" dirty="0">
                <a:solidFill>
                  <a:schemeClr val="tx1"/>
                </a:solidFill>
              </a:rPr>
              <a:t>direct opposition </a:t>
            </a:r>
            <a:r>
              <a:rPr lang="en-US" dirty="0">
                <a:solidFill>
                  <a:schemeClr val="tx1"/>
                </a:solidFill>
              </a:rPr>
              <a:t>to the Sabbath command.</a:t>
            </a:r>
          </a:p>
          <a:p>
            <a:r>
              <a:rPr lang="en-US" dirty="0">
                <a:solidFill>
                  <a:schemeClr val="tx1"/>
                </a:solidFill>
              </a:rPr>
              <a:t>Let’s analyze a few historical facts and statements on this point.</a:t>
            </a:r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1058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Commandments Of Men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852616"/>
            <a:ext cx="8781580" cy="5882534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On </a:t>
            </a:r>
            <a:r>
              <a:rPr lang="en-US" b="1" dirty="0">
                <a:solidFill>
                  <a:srgbClr val="FF0000"/>
                </a:solidFill>
              </a:rPr>
              <a:t>March 7</a:t>
            </a:r>
            <a:r>
              <a:rPr lang="en-US" b="1" baseline="30000" dirty="0">
                <a:solidFill>
                  <a:srgbClr val="FF0000"/>
                </a:solidFill>
              </a:rPr>
              <a:t>th</a:t>
            </a:r>
            <a:r>
              <a:rPr lang="en-US" b="1" dirty="0">
                <a:solidFill>
                  <a:srgbClr val="FF0000"/>
                </a:solidFill>
              </a:rPr>
              <a:t> 321 AD</a:t>
            </a:r>
            <a:r>
              <a:rPr lang="en-US" dirty="0">
                <a:solidFill>
                  <a:schemeClr val="tx1"/>
                </a:solidFill>
              </a:rPr>
              <a:t>, Emperor </a:t>
            </a:r>
            <a:r>
              <a:rPr lang="en-US" b="1" dirty="0">
                <a:solidFill>
                  <a:schemeClr val="tx1"/>
                </a:solidFill>
              </a:rPr>
              <a:t>Constantine</a:t>
            </a:r>
            <a:r>
              <a:rPr lang="en-US" dirty="0">
                <a:solidFill>
                  <a:schemeClr val="tx1"/>
                </a:solidFill>
              </a:rPr>
              <a:t> of </a:t>
            </a:r>
            <a:r>
              <a:rPr lang="en-US" b="1" dirty="0">
                <a:solidFill>
                  <a:schemeClr val="tx1"/>
                </a:solidFill>
              </a:rPr>
              <a:t>the Roman Empire </a:t>
            </a:r>
            <a:r>
              <a:rPr lang="en-US" dirty="0">
                <a:solidFill>
                  <a:schemeClr val="tx1"/>
                </a:solidFill>
              </a:rPr>
              <a:t>instituted Sunday (Day of the Sun), as a legal holiday across the Roman Empire.</a:t>
            </a:r>
          </a:p>
          <a:p>
            <a:r>
              <a:rPr lang="en-GB" dirty="0"/>
              <a:t>“Let all the judges and town people, and the occupation of all trades, </a:t>
            </a:r>
            <a:r>
              <a:rPr lang="en-GB" b="1" dirty="0"/>
              <a:t>rest</a:t>
            </a:r>
            <a:r>
              <a:rPr lang="en-GB" dirty="0"/>
              <a:t> on the </a:t>
            </a:r>
            <a:r>
              <a:rPr lang="en-GB" b="1" dirty="0">
                <a:solidFill>
                  <a:srgbClr val="FF0000"/>
                </a:solidFill>
              </a:rPr>
              <a:t>venerable</a:t>
            </a:r>
            <a:r>
              <a:rPr lang="en-GB" dirty="0"/>
              <a:t> </a:t>
            </a:r>
            <a:r>
              <a:rPr lang="en-GB" b="1" dirty="0"/>
              <a:t>day of the sun</a:t>
            </a:r>
            <a:r>
              <a:rPr lang="en-US" dirty="0"/>
              <a:t>…” </a:t>
            </a:r>
            <a:r>
              <a:rPr lang="en-US" b="1" dirty="0"/>
              <a:t>History of the Christian Church, vol. 3, pg.380</a:t>
            </a:r>
          </a:p>
          <a:p>
            <a:r>
              <a:rPr lang="en-US" dirty="0"/>
              <a:t>This was in a sense the first Sunday Law in </a:t>
            </a:r>
            <a:r>
              <a:rPr lang="en-US" b="1" dirty="0">
                <a:solidFill>
                  <a:srgbClr val="FF0000"/>
                </a:solidFill>
              </a:rPr>
              <a:t>Ancient Rome</a:t>
            </a:r>
            <a:r>
              <a:rPr lang="en-US" dirty="0"/>
              <a:t>.</a:t>
            </a:r>
          </a:p>
          <a:p>
            <a:r>
              <a:rPr lang="en-US" dirty="0"/>
              <a:t>It was in the year </a:t>
            </a:r>
            <a:r>
              <a:rPr lang="en-US" b="1" dirty="0">
                <a:solidFill>
                  <a:srgbClr val="FF0000"/>
                </a:solidFill>
              </a:rPr>
              <a:t>c.363-364 AD</a:t>
            </a:r>
            <a:r>
              <a:rPr lang="en-US" dirty="0"/>
              <a:t>, at </a:t>
            </a:r>
            <a:r>
              <a:rPr lang="en-US" b="1" dirty="0"/>
              <a:t>the council of Laodicea</a:t>
            </a:r>
            <a:r>
              <a:rPr lang="en-US" dirty="0"/>
              <a:t>, that the now Apostate R.C Church, followed suit and likewise decreed (</a:t>
            </a:r>
            <a:r>
              <a:rPr lang="en-US" b="1" dirty="0"/>
              <a:t>Canon 29)</a:t>
            </a:r>
            <a:r>
              <a:rPr lang="en-US" dirty="0"/>
              <a:t> that Sunday should now be a day of rest throughout the  church.</a:t>
            </a:r>
          </a:p>
          <a:p>
            <a:r>
              <a:rPr lang="en-GB" dirty="0"/>
              <a:t>“Christians must not </a:t>
            </a:r>
            <a:r>
              <a:rPr lang="en-GB" b="1" dirty="0" err="1"/>
              <a:t>judaize</a:t>
            </a:r>
            <a:r>
              <a:rPr lang="en-GB" dirty="0"/>
              <a:t> by resting on the Sabbath, </a:t>
            </a:r>
            <a:r>
              <a:rPr lang="en-GB" b="1" dirty="0"/>
              <a:t>but must work on that day</a:t>
            </a:r>
            <a:r>
              <a:rPr lang="en-GB" dirty="0"/>
              <a:t>, </a:t>
            </a:r>
            <a:r>
              <a:rPr lang="en-GB" b="1" dirty="0"/>
              <a:t>rather honouring the Lord's Day</a:t>
            </a:r>
            <a:r>
              <a:rPr lang="en-GB" dirty="0"/>
              <a:t>; </a:t>
            </a:r>
            <a:r>
              <a:rPr lang="en-GB" b="1" u="sng" dirty="0"/>
              <a:t>and, if they can, resting then as Christians</a:t>
            </a:r>
            <a:r>
              <a:rPr lang="en-GB" dirty="0"/>
              <a:t>. But if any shall be found to be </a:t>
            </a:r>
            <a:r>
              <a:rPr lang="en-GB" dirty="0" err="1"/>
              <a:t>judaizers</a:t>
            </a:r>
            <a:r>
              <a:rPr lang="en-GB" dirty="0"/>
              <a:t>, let them be </a:t>
            </a:r>
            <a:r>
              <a:rPr lang="en-GB" b="1" dirty="0"/>
              <a:t>anathema</a:t>
            </a:r>
            <a:r>
              <a:rPr lang="en-GB" dirty="0"/>
              <a:t> from Christ.” </a:t>
            </a:r>
            <a:r>
              <a:rPr lang="en-GB" b="1" dirty="0"/>
              <a:t>Canon 29, Council of Laodicea</a:t>
            </a:r>
            <a:endParaRPr lang="en-US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759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Commandments Of Men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852616"/>
            <a:ext cx="8781580" cy="5882534"/>
          </a:xfrm>
        </p:spPr>
        <p:txBody>
          <a:bodyPr>
            <a:normAutofit/>
          </a:bodyPr>
          <a:lstStyle/>
          <a:p>
            <a:r>
              <a:rPr lang="en-US" dirty="0"/>
              <a:t>“He shall speak pompous (blasphemous) words against the Most High, shall persecute the saints of the Most High, and </a:t>
            </a:r>
            <a:r>
              <a:rPr lang="en-US" b="1" u="sng" dirty="0">
                <a:solidFill>
                  <a:srgbClr val="FF0000"/>
                </a:solidFill>
              </a:rPr>
              <a:t>shall intend to change (the) times and law</a:t>
            </a:r>
            <a:r>
              <a:rPr lang="en-US" dirty="0"/>
              <a:t>.” </a:t>
            </a:r>
            <a:r>
              <a:rPr lang="en-US" b="1" dirty="0"/>
              <a:t>Daniel 7:25; </a:t>
            </a:r>
            <a:r>
              <a:rPr lang="en-US" b="1" i="1" dirty="0"/>
              <a:t>ref. Revelation 13:5-6</a:t>
            </a:r>
            <a:endParaRPr lang="en-US" b="1" dirty="0"/>
          </a:p>
          <a:p>
            <a:r>
              <a:rPr lang="en-US" dirty="0"/>
              <a:t>“Protestants…accept Sunday rather than Saturday as the day for public worship, </a:t>
            </a:r>
            <a:r>
              <a:rPr lang="en-US" b="1" dirty="0">
                <a:solidFill>
                  <a:srgbClr val="FF0000"/>
                </a:solidFill>
              </a:rPr>
              <a:t>after the Catholic Church made the change</a:t>
            </a:r>
            <a:r>
              <a:rPr lang="en-US" dirty="0"/>
              <a:t>… But the Protestant mind does not seem to </a:t>
            </a:r>
            <a:r>
              <a:rPr lang="en-GB" dirty="0"/>
              <a:t>realise</a:t>
            </a:r>
            <a:r>
              <a:rPr lang="en-US" dirty="0"/>
              <a:t> that in accepting the Bible, in observing the Sunday, they are accepting the authority of </a:t>
            </a:r>
            <a:r>
              <a:rPr lang="en-US" b="1" dirty="0">
                <a:solidFill>
                  <a:srgbClr val="FF0000"/>
                </a:solidFill>
              </a:rPr>
              <a:t>the spokesman for the Church, the Pope</a:t>
            </a:r>
            <a:r>
              <a:rPr lang="en-US" dirty="0"/>
              <a:t>.” </a:t>
            </a:r>
            <a:r>
              <a:rPr lang="en-US" b="1" dirty="0"/>
              <a:t>Our Sunday Visitor, Feb. 5, 1950</a:t>
            </a:r>
          </a:p>
          <a:p>
            <a:r>
              <a:rPr lang="en-US" dirty="0"/>
              <a:t>“</a:t>
            </a:r>
            <a:r>
              <a:rPr lang="en-US" b="1" dirty="0">
                <a:solidFill>
                  <a:srgbClr val="FF0000"/>
                </a:solidFill>
              </a:rPr>
              <a:t>Reason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common sense </a:t>
            </a:r>
            <a:r>
              <a:rPr lang="en-US" dirty="0"/>
              <a:t>demand the acceptance of </a:t>
            </a:r>
            <a:r>
              <a:rPr lang="en-US" b="1" dirty="0">
                <a:solidFill>
                  <a:srgbClr val="0070C0"/>
                </a:solidFill>
              </a:rPr>
              <a:t>one or the other</a:t>
            </a:r>
            <a:r>
              <a:rPr lang="en-US" dirty="0"/>
              <a:t> of these two alternatives; either Protestantism and the keeping holy of Saturday or Catholicity and the keeping of Sunday. </a:t>
            </a:r>
            <a:r>
              <a:rPr lang="en-US" b="1" u="sng" dirty="0">
                <a:solidFill>
                  <a:srgbClr val="FF0000"/>
                </a:solidFill>
              </a:rPr>
              <a:t>Compromise is impossible</a:t>
            </a:r>
            <a:r>
              <a:rPr lang="en-US" dirty="0"/>
              <a:t>.” </a:t>
            </a:r>
            <a:r>
              <a:rPr lang="en-US" b="1" dirty="0"/>
              <a:t>The Catholic Mirror, December 23, 1893</a:t>
            </a:r>
            <a:endParaRPr lang="en-US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6425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Commandments Of Men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852616"/>
            <a:ext cx="8781580" cy="5882534"/>
          </a:xfrm>
        </p:spPr>
        <p:txBody>
          <a:bodyPr>
            <a:normAutofit/>
          </a:bodyPr>
          <a:lstStyle/>
          <a:p>
            <a:r>
              <a:rPr lang="en-US" dirty="0"/>
              <a:t>“</a:t>
            </a:r>
            <a:r>
              <a:rPr lang="en-GB" dirty="0"/>
              <a:t>If Protestants would </a:t>
            </a:r>
            <a:r>
              <a:rPr lang="en-GB" b="1" dirty="0"/>
              <a:t>follow the Bible</a:t>
            </a:r>
            <a:r>
              <a:rPr lang="en-GB" dirty="0"/>
              <a:t>, they should worship God on the Sabbath Day. In keeping Sunday they are following </a:t>
            </a:r>
            <a:r>
              <a:rPr lang="en-GB" b="1" dirty="0">
                <a:solidFill>
                  <a:srgbClr val="FF0000"/>
                </a:solidFill>
              </a:rPr>
              <a:t>a law of the Catholic Church</a:t>
            </a:r>
            <a:r>
              <a:rPr lang="en-GB" dirty="0"/>
              <a:t>. </a:t>
            </a:r>
            <a:r>
              <a:rPr lang="en-GB" b="1" dirty="0"/>
              <a:t>Albert Smith, Chancellor of the Archdiocese of Baltimore, in a letter dated February 10,1920</a:t>
            </a:r>
          </a:p>
          <a:p>
            <a:r>
              <a:rPr lang="en-GB" dirty="0"/>
              <a:t>“It was the Catholic Church which, by the authority of Jesus Christ, has transferred this rest [Sabbath] to the Sunday…</a:t>
            </a:r>
            <a:r>
              <a:rPr lang="en-GB" b="1" dirty="0">
                <a:solidFill>
                  <a:srgbClr val="0070C0"/>
                </a:solidFill>
              </a:rPr>
              <a:t>Thus the observance of Sunday by the Protestants is an homage they pay in spite of themselves to the authority of the [Catholic] Church</a:t>
            </a:r>
            <a:r>
              <a:rPr lang="en-GB" dirty="0"/>
              <a:t>.” </a:t>
            </a:r>
            <a:r>
              <a:rPr lang="en-GB" b="1" dirty="0"/>
              <a:t>Mr. Louis </a:t>
            </a:r>
            <a:r>
              <a:rPr lang="en-GB" b="1" dirty="0" err="1"/>
              <a:t>Segur</a:t>
            </a:r>
            <a:r>
              <a:rPr lang="en-GB" b="1" dirty="0"/>
              <a:t>, Plain Talk about the Protestantism of Today pg. 213</a:t>
            </a:r>
            <a:endParaRPr lang="en-GB" dirty="0"/>
          </a:p>
          <a:p>
            <a:r>
              <a:rPr lang="en-GB" dirty="0"/>
              <a:t>“Of course, the Catholic Church claims that the change [Saturday Sabbath to Sunday] was her act... And </a:t>
            </a:r>
            <a:r>
              <a:rPr lang="en-GB" b="1" dirty="0">
                <a:solidFill>
                  <a:srgbClr val="FF0000"/>
                </a:solidFill>
              </a:rPr>
              <a:t>the act is a mark of her ecclesiastical authority in religious things</a:t>
            </a:r>
            <a:r>
              <a:rPr lang="en-GB" dirty="0"/>
              <a:t>” </a:t>
            </a:r>
            <a:r>
              <a:rPr lang="en-GB" b="1" dirty="0"/>
              <a:t>H.F. Thomas, Chancellor of Cardinal Gibbons</a:t>
            </a:r>
          </a:p>
          <a:p>
            <a:endParaRPr lang="en-US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  <p:pic>
        <p:nvPicPr>
          <p:cNvPr id="4" name="Picture 3" descr="A statue of a person with a hat and a cross&#10;&#10;Description automatically generated">
            <a:extLst>
              <a:ext uri="{FF2B5EF4-FFF2-40B4-BE49-F238E27FC236}">
                <a16:creationId xmlns:a16="http://schemas.microsoft.com/office/drawing/2014/main" id="{674ACC9E-42EE-3332-BD1D-6CBC0A3DD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49" y="681037"/>
            <a:ext cx="6631806" cy="5804167"/>
          </a:xfrm>
          <a:prstGeom prst="rect">
            <a:avLst/>
          </a:prstGeom>
        </p:spPr>
      </p:pic>
      <p:pic>
        <p:nvPicPr>
          <p:cNvPr id="3" name="Picture 2" descr="A statue of a person with a hat and a cap&#10;&#10;Description automatically generated">
            <a:extLst>
              <a:ext uri="{FF2B5EF4-FFF2-40B4-BE49-F238E27FC236}">
                <a16:creationId xmlns:a16="http://schemas.microsoft.com/office/drawing/2014/main" id="{B300A0E6-A2CE-EBD7-140E-9510351A2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1088048"/>
            <a:ext cx="5948516" cy="49901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C0A632-9090-A2F5-D34F-23310ADA3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3625" y="916469"/>
            <a:ext cx="6085642" cy="5105177"/>
          </a:xfrm>
          <a:prstGeom prst="rect">
            <a:avLst/>
          </a:prstGeom>
        </p:spPr>
      </p:pic>
      <p:pic>
        <p:nvPicPr>
          <p:cNvPr id="10" name="Picture 9" descr="A silhouette of a person in a robe&#10;&#10;Description automatically generated">
            <a:extLst>
              <a:ext uri="{FF2B5EF4-FFF2-40B4-BE49-F238E27FC236}">
                <a16:creationId xmlns:a16="http://schemas.microsoft.com/office/drawing/2014/main" id="{8536DC2B-197C-B1A0-244A-E97F8F8F92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7825" y="852615"/>
            <a:ext cx="6369854" cy="53435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F2ADDA4-176D-0343-15CF-0B754BD5173F}"/>
              </a:ext>
            </a:extLst>
          </p:cNvPr>
          <p:cNvSpPr/>
          <p:nvPr/>
        </p:nvSpPr>
        <p:spPr>
          <a:xfrm>
            <a:off x="1339785" y="1088047"/>
            <a:ext cx="6971629" cy="46338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“Let no man deceive you by any means: for that day shall not come, except there come </a:t>
            </a:r>
            <a:r>
              <a:rPr lang="en-GB" sz="2800" b="1" dirty="0">
                <a:solidFill>
                  <a:srgbClr val="FFC000"/>
                </a:solidFill>
              </a:rPr>
              <a:t>a falling away first</a:t>
            </a:r>
            <a:r>
              <a:rPr lang="en-GB" sz="2800" dirty="0"/>
              <a:t>, and that </a:t>
            </a:r>
            <a:r>
              <a:rPr lang="en-GB" sz="2800" b="1" dirty="0">
                <a:solidFill>
                  <a:srgbClr val="FFC000"/>
                </a:solidFill>
              </a:rPr>
              <a:t>man of sin </a:t>
            </a:r>
            <a:r>
              <a:rPr lang="en-GB" sz="2800" dirty="0"/>
              <a:t>be revealed, </a:t>
            </a:r>
            <a:r>
              <a:rPr lang="en-GB" sz="2800" b="1" dirty="0">
                <a:solidFill>
                  <a:srgbClr val="FFC000"/>
                </a:solidFill>
              </a:rPr>
              <a:t>the son of perdition</a:t>
            </a:r>
            <a:r>
              <a:rPr lang="en-GB" sz="2800" dirty="0"/>
              <a:t>; Who </a:t>
            </a:r>
            <a:r>
              <a:rPr lang="en-GB" sz="2800" b="1" dirty="0" err="1">
                <a:solidFill>
                  <a:srgbClr val="FFC000"/>
                </a:solidFill>
              </a:rPr>
              <a:t>opposeth</a:t>
            </a:r>
            <a:r>
              <a:rPr lang="en-GB" sz="2800" dirty="0"/>
              <a:t> and </a:t>
            </a:r>
            <a:r>
              <a:rPr lang="en-GB" sz="2800" b="1" dirty="0" err="1">
                <a:solidFill>
                  <a:srgbClr val="FFC000"/>
                </a:solidFill>
              </a:rPr>
              <a:t>exalteth</a:t>
            </a:r>
            <a:r>
              <a:rPr lang="en-GB" sz="2800" dirty="0"/>
              <a:t> himself above all that is called God, or that is worshipped; so that he </a:t>
            </a:r>
            <a:r>
              <a:rPr lang="en-GB" sz="2800" b="1" dirty="0">
                <a:solidFill>
                  <a:srgbClr val="FFC000"/>
                </a:solidFill>
              </a:rPr>
              <a:t>as God </a:t>
            </a:r>
            <a:r>
              <a:rPr lang="en-GB" sz="2800" b="1" dirty="0" err="1">
                <a:solidFill>
                  <a:srgbClr val="FFC000"/>
                </a:solidFill>
              </a:rPr>
              <a:t>sitteth</a:t>
            </a:r>
            <a:r>
              <a:rPr lang="en-GB" sz="2800" b="1" dirty="0">
                <a:solidFill>
                  <a:srgbClr val="FFC000"/>
                </a:solidFill>
              </a:rPr>
              <a:t> in the temple of God, shewing himself that he is God</a:t>
            </a:r>
            <a:r>
              <a:rPr lang="en-GB" sz="2800" dirty="0"/>
              <a:t>.”</a:t>
            </a:r>
          </a:p>
          <a:p>
            <a:pPr algn="ctr"/>
            <a:r>
              <a:rPr lang="en-GB" sz="2400" b="1" dirty="0"/>
              <a:t>2 Thessalonians 2:3-4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9726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Mark of The Beast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852616"/>
            <a:ext cx="8781580" cy="5882534"/>
          </a:xfrm>
        </p:spPr>
        <p:txBody>
          <a:bodyPr>
            <a:normAutofit/>
          </a:bodyPr>
          <a:lstStyle/>
          <a:p>
            <a:r>
              <a:rPr lang="en-US" dirty="0"/>
              <a:t>These statements are “</a:t>
            </a:r>
            <a:r>
              <a:rPr lang="en-US" i="1" dirty="0"/>
              <a:t>straight from the horse’s mouth”</a:t>
            </a:r>
          </a:p>
          <a:p>
            <a:r>
              <a:rPr lang="en-US" dirty="0"/>
              <a:t>There can be no conjecture, the “man of sin”, “</a:t>
            </a:r>
            <a:r>
              <a:rPr lang="en-US" i="1" dirty="0"/>
              <a:t>the beast out of the sea”</a:t>
            </a:r>
            <a:r>
              <a:rPr lang="en-US" dirty="0"/>
              <a:t>, claims </a:t>
            </a:r>
            <a:r>
              <a:rPr lang="en-US" b="1" dirty="0"/>
              <a:t>dominion</a:t>
            </a:r>
            <a:r>
              <a:rPr lang="en-US" dirty="0"/>
              <a:t> over this entire world and when the time comes for this </a:t>
            </a:r>
            <a:r>
              <a:rPr lang="en-US" b="1" dirty="0">
                <a:solidFill>
                  <a:srgbClr val="FF0000"/>
                </a:solidFill>
              </a:rPr>
              <a:t>false religious law enforcing Sunday worship</a:t>
            </a:r>
            <a:r>
              <a:rPr lang="en-US" dirty="0"/>
              <a:t>, all will have to make a choice.</a:t>
            </a:r>
          </a:p>
          <a:p>
            <a:r>
              <a:rPr lang="en-US" b="1" dirty="0"/>
              <a:t>Scripture and secular history </a:t>
            </a:r>
            <a:r>
              <a:rPr lang="en-US" dirty="0"/>
              <a:t>show us that when ever a nation tries to enforce worship, persecution always follows for those dissenters.</a:t>
            </a:r>
          </a:p>
          <a:p>
            <a:r>
              <a:rPr lang="en-US" b="1" dirty="0"/>
              <a:t>Esther; Shadrach, Meshach &amp; Abednego; Daniel</a:t>
            </a:r>
          </a:p>
          <a:p>
            <a:r>
              <a:rPr lang="en-US" dirty="0"/>
              <a:t>Like these faithful individuals, </a:t>
            </a:r>
            <a:r>
              <a:rPr lang="en-US" b="1" dirty="0"/>
              <a:t>all of us will need to make a decision</a:t>
            </a:r>
            <a:r>
              <a:rPr lang="en-US" dirty="0"/>
              <a:t>.</a:t>
            </a:r>
          </a:p>
          <a:p>
            <a:r>
              <a:rPr lang="en-US" dirty="0"/>
              <a:t>Will we </a:t>
            </a:r>
            <a:r>
              <a:rPr lang="en-US" b="1" dirty="0"/>
              <a:t>stand</a:t>
            </a:r>
            <a:r>
              <a:rPr lang="en-US" dirty="0"/>
              <a:t> for God, or will we </a:t>
            </a:r>
            <a:r>
              <a:rPr lang="en-US" b="1" dirty="0"/>
              <a:t>bow</a:t>
            </a:r>
            <a:r>
              <a:rPr lang="en-US" dirty="0"/>
              <a:t> to the image and receive the mark?</a:t>
            </a:r>
          </a:p>
          <a:p>
            <a:r>
              <a:rPr lang="en-US" dirty="0"/>
              <a:t>The choices that we make </a:t>
            </a:r>
            <a:r>
              <a:rPr lang="en-US" b="1" dirty="0"/>
              <a:t>today</a:t>
            </a:r>
            <a:r>
              <a:rPr lang="en-US" dirty="0"/>
              <a:t> are </a:t>
            </a:r>
            <a:r>
              <a:rPr lang="en-US" b="1" dirty="0"/>
              <a:t>preparing</a:t>
            </a:r>
            <a:r>
              <a:rPr lang="en-US" dirty="0"/>
              <a:t> us to receive the Seal of God or the mark of the beast.</a:t>
            </a:r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4428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Mark of The Beast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1216409"/>
            <a:ext cx="8781580" cy="4968081"/>
          </a:xfrm>
        </p:spPr>
        <p:txBody>
          <a:bodyPr>
            <a:normAutofit/>
          </a:bodyPr>
          <a:lstStyle/>
          <a:p>
            <a:r>
              <a:rPr lang="en-GB" b="1" dirty="0"/>
              <a:t>“The time is not far distant when </a:t>
            </a:r>
            <a:r>
              <a:rPr lang="en-GB" b="1" u="sng" dirty="0">
                <a:solidFill>
                  <a:srgbClr val="FF0000"/>
                </a:solidFill>
              </a:rPr>
              <a:t>the test will come to every soul</a:t>
            </a:r>
            <a:r>
              <a:rPr lang="en-GB" u="sng" dirty="0">
                <a:solidFill>
                  <a:srgbClr val="FF0000"/>
                </a:solidFill>
              </a:rPr>
              <a:t>. </a:t>
            </a:r>
            <a:r>
              <a:rPr lang="en-GB" dirty="0"/>
              <a:t>The observance of </a:t>
            </a:r>
            <a:r>
              <a:rPr lang="en-GB" b="1" dirty="0"/>
              <a:t>the false sabbath </a:t>
            </a:r>
            <a:r>
              <a:rPr lang="en-GB" dirty="0"/>
              <a:t>will be urged upon us. The contest will be between </a:t>
            </a:r>
            <a:r>
              <a:rPr lang="en-GB" b="1" dirty="0"/>
              <a:t>the commandments of God and the commandments of men</a:t>
            </a:r>
            <a:r>
              <a:rPr lang="en-GB" dirty="0"/>
              <a:t>. </a:t>
            </a:r>
          </a:p>
          <a:p>
            <a:r>
              <a:rPr lang="en-GB" b="1" dirty="0">
                <a:solidFill>
                  <a:srgbClr val="FF0000"/>
                </a:solidFill>
              </a:rPr>
              <a:t>Those who have yielded </a:t>
            </a:r>
            <a:r>
              <a:rPr lang="en-GB" b="1" i="1" u="sng" dirty="0">
                <a:solidFill>
                  <a:srgbClr val="FF0000"/>
                </a:solidFill>
              </a:rPr>
              <a:t>step by step </a:t>
            </a:r>
            <a:r>
              <a:rPr lang="en-GB" b="1" dirty="0">
                <a:solidFill>
                  <a:srgbClr val="FF0000"/>
                </a:solidFill>
              </a:rPr>
              <a:t>to worldly demands and conformed to worldly customs </a:t>
            </a:r>
            <a:r>
              <a:rPr lang="en-GB" dirty="0"/>
              <a:t>will then yield to the powers that be, rather than subject themselves to </a:t>
            </a:r>
            <a:r>
              <a:rPr lang="en-GB" b="1" dirty="0"/>
              <a:t>derision</a:t>
            </a:r>
            <a:r>
              <a:rPr lang="en-GB" dirty="0"/>
              <a:t>, </a:t>
            </a:r>
            <a:r>
              <a:rPr lang="en-GB" b="1" dirty="0"/>
              <a:t>insult</a:t>
            </a:r>
            <a:r>
              <a:rPr lang="en-GB" dirty="0"/>
              <a:t>, </a:t>
            </a:r>
            <a:r>
              <a:rPr lang="en-GB" b="1" dirty="0"/>
              <a:t>threatened imprisonment</a:t>
            </a:r>
            <a:r>
              <a:rPr lang="en-GB" dirty="0"/>
              <a:t>, and </a:t>
            </a:r>
            <a:r>
              <a:rPr lang="en-GB" b="1" dirty="0"/>
              <a:t>death</a:t>
            </a:r>
            <a:r>
              <a:rPr lang="en-GB" dirty="0"/>
              <a:t>. At that time </a:t>
            </a:r>
            <a:r>
              <a:rPr lang="en-GB" b="1" dirty="0"/>
              <a:t>the gold will be separated from the dross</a:t>
            </a:r>
            <a:r>
              <a:rPr lang="en-GB" dirty="0"/>
              <a:t>. True godliness will be clearly distinguished from the appearance and tinsel of it. </a:t>
            </a:r>
            <a:r>
              <a:rPr lang="en-GB" b="1" dirty="0">
                <a:solidFill>
                  <a:srgbClr val="FF0000"/>
                </a:solidFill>
              </a:rPr>
              <a:t>Many a star that we have admired for its brilliance will then go out in darkness</a:t>
            </a:r>
            <a:r>
              <a:rPr lang="en-GB" dirty="0"/>
              <a:t>…” </a:t>
            </a:r>
            <a:r>
              <a:rPr lang="en-GB" b="1" dirty="0"/>
              <a:t>Prophets &amp; Kings, pg. 188</a:t>
            </a:r>
            <a:endParaRPr lang="en-GB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5924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Mark of The Beast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852616"/>
            <a:ext cx="8781580" cy="5882534"/>
          </a:xfrm>
        </p:spPr>
        <p:txBody>
          <a:bodyPr>
            <a:normAutofit lnSpcReduction="10000"/>
          </a:bodyPr>
          <a:lstStyle/>
          <a:p>
            <a:r>
              <a:rPr lang="en-GB" dirty="0"/>
              <a:t>“The sign, or seal, of God is revealed in the observance of the seventh-day Sabbath, </a:t>
            </a:r>
            <a:r>
              <a:rPr lang="en-GB" b="1" dirty="0">
                <a:solidFill>
                  <a:srgbClr val="FF0000"/>
                </a:solidFill>
              </a:rPr>
              <a:t>the Lord's memorial of creation</a:t>
            </a:r>
            <a:r>
              <a:rPr lang="en-GB" dirty="0"/>
              <a:t>…. The mark of the beast is the opposite of this—the observance of the first day of the week. </a:t>
            </a:r>
            <a:r>
              <a:rPr lang="en-GB" b="1" dirty="0"/>
              <a:t>This mark distinguishes those who acknowledge the supremacy of the papal authority from those who acknowledge the authority of God.</a:t>
            </a:r>
            <a:r>
              <a:rPr lang="en-GB" dirty="0"/>
              <a:t>” </a:t>
            </a:r>
            <a:r>
              <a:rPr lang="en-GB" b="1" dirty="0"/>
              <a:t> 8T pg.117</a:t>
            </a:r>
          </a:p>
          <a:p>
            <a:r>
              <a:rPr lang="en-GB" dirty="0"/>
              <a:t>When Sunday observance </a:t>
            </a:r>
            <a:r>
              <a:rPr lang="en-GB" b="1" dirty="0"/>
              <a:t>shall be enforced by law</a:t>
            </a:r>
            <a:r>
              <a:rPr lang="en-GB" dirty="0"/>
              <a:t>, and the world shall be enlightened concerning the obligation of the true Sabbath, then whoever shall </a:t>
            </a:r>
            <a:r>
              <a:rPr lang="en-GB" b="1" dirty="0">
                <a:solidFill>
                  <a:srgbClr val="FF0000"/>
                </a:solidFill>
              </a:rPr>
              <a:t>transgress the command of God </a:t>
            </a:r>
            <a:r>
              <a:rPr lang="en-GB" dirty="0"/>
              <a:t>to obey a precept which has no higher authority than that of Rome, </a:t>
            </a:r>
            <a:r>
              <a:rPr lang="en-GB" b="1" dirty="0"/>
              <a:t>will thereby honour popery above God. He is paying homage to Rome (1</a:t>
            </a:r>
            <a:r>
              <a:rPr lang="en-GB" b="1" baseline="30000" dirty="0"/>
              <a:t>st</a:t>
            </a:r>
            <a:r>
              <a:rPr lang="en-GB" b="1" dirty="0"/>
              <a:t> beast), and to the power which enforces the institution ordained by Rome (2</a:t>
            </a:r>
            <a:r>
              <a:rPr lang="en-GB" b="1" baseline="30000" dirty="0"/>
              <a:t>nd</a:t>
            </a:r>
            <a:r>
              <a:rPr lang="en-GB" b="1" dirty="0"/>
              <a:t> beast). </a:t>
            </a:r>
            <a:r>
              <a:rPr lang="en-GB" b="1" dirty="0">
                <a:solidFill>
                  <a:srgbClr val="FF0000"/>
                </a:solidFill>
              </a:rPr>
              <a:t>He is worshiping the beast and his image</a:t>
            </a:r>
            <a:r>
              <a:rPr lang="en-GB" dirty="0"/>
              <a:t>…And it is not until the issue is thus </a:t>
            </a:r>
            <a:r>
              <a:rPr lang="en-GB" b="1" dirty="0"/>
              <a:t>plainly set before the people</a:t>
            </a:r>
            <a:r>
              <a:rPr lang="en-GB" dirty="0"/>
              <a:t>, and they are brought to choose between the commandments of God and the commandments of men, that </a:t>
            </a:r>
            <a:r>
              <a:rPr lang="en-GB" b="1" dirty="0"/>
              <a:t>those who continue in transgression </a:t>
            </a:r>
            <a:r>
              <a:rPr lang="en-GB" dirty="0"/>
              <a:t>will receive “the mark of the beast.” </a:t>
            </a:r>
            <a:r>
              <a:rPr lang="en-GB" b="1" dirty="0"/>
              <a:t>LDE 226.1-2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8482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Mark of The Beast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852616"/>
            <a:ext cx="8781580" cy="5882534"/>
          </a:xfrm>
        </p:spPr>
        <p:txBody>
          <a:bodyPr>
            <a:normAutofit fontScale="92500"/>
          </a:bodyPr>
          <a:lstStyle/>
          <a:p>
            <a:r>
              <a:rPr lang="en-GB" dirty="0"/>
              <a:t>The Seal of God is placed in </a:t>
            </a:r>
            <a:r>
              <a:rPr lang="en-GB" b="1" dirty="0"/>
              <a:t>the forehead </a:t>
            </a:r>
            <a:r>
              <a:rPr lang="en-GB" dirty="0"/>
              <a:t>whereas the mark of the beast is placed in </a:t>
            </a:r>
            <a:r>
              <a:rPr lang="en-GB" b="1" dirty="0"/>
              <a:t>the forehead OR</a:t>
            </a:r>
            <a:r>
              <a:rPr lang="en-GB" dirty="0"/>
              <a:t> </a:t>
            </a:r>
            <a:r>
              <a:rPr lang="en-GB" b="1" dirty="0"/>
              <a:t>the hand</a:t>
            </a:r>
            <a:r>
              <a:rPr lang="en-GB" dirty="0"/>
              <a:t>.</a:t>
            </a:r>
          </a:p>
          <a:p>
            <a:r>
              <a:rPr lang="en-GB" b="1" dirty="0"/>
              <a:t>Revelation 7:3; Revelation 14:1; Revelation 13:16</a:t>
            </a:r>
          </a:p>
          <a:p>
            <a:r>
              <a:rPr lang="en-GB" dirty="0"/>
              <a:t>The forehead represents </a:t>
            </a:r>
            <a:r>
              <a:rPr lang="en-GB" b="1" dirty="0"/>
              <a:t>the mind</a:t>
            </a:r>
            <a:r>
              <a:rPr lang="en-GB" dirty="0"/>
              <a:t>, the seat of one’s character. The Most Holy Place of the body Temple. </a:t>
            </a:r>
            <a:r>
              <a:rPr lang="en-GB" b="1" dirty="0"/>
              <a:t>Romans 12:2; 1 Corinthians 3:16-17</a:t>
            </a:r>
            <a:endParaRPr lang="en-GB" dirty="0"/>
          </a:p>
          <a:p>
            <a:r>
              <a:rPr lang="en-GB" dirty="0"/>
              <a:t>God’s Law must be written in our minds, </a:t>
            </a:r>
            <a:r>
              <a:rPr lang="en-GB" b="1" dirty="0">
                <a:solidFill>
                  <a:srgbClr val="FF0000"/>
                </a:solidFill>
              </a:rPr>
              <a:t>His character must become our character and as a result</a:t>
            </a:r>
            <a:r>
              <a:rPr lang="en-GB" dirty="0"/>
              <a:t>, we will follow in His paths and live like Christ, our King. </a:t>
            </a:r>
            <a:r>
              <a:rPr lang="en-GB" b="1" dirty="0"/>
              <a:t>Fully obedient to the Father’s Law</a:t>
            </a:r>
            <a:r>
              <a:rPr lang="en-GB" dirty="0"/>
              <a:t>. </a:t>
            </a:r>
            <a:r>
              <a:rPr lang="en-GB" b="1" dirty="0"/>
              <a:t>1 John 2:6</a:t>
            </a:r>
          </a:p>
          <a:p>
            <a:r>
              <a:rPr lang="en-GB" dirty="0"/>
              <a:t>The mark of the beast </a:t>
            </a:r>
            <a:r>
              <a:rPr lang="en-GB" b="1" dirty="0"/>
              <a:t>in the mind </a:t>
            </a:r>
            <a:r>
              <a:rPr lang="en-GB" dirty="0"/>
              <a:t>reveals that those individuals have the character of the beast, the agent of </a:t>
            </a:r>
            <a:r>
              <a:rPr lang="en-GB" dirty="0" err="1"/>
              <a:t>satan</a:t>
            </a:r>
            <a:r>
              <a:rPr lang="en-GB" dirty="0"/>
              <a:t>. </a:t>
            </a:r>
            <a:r>
              <a:rPr lang="en-GB" b="1" dirty="0">
                <a:solidFill>
                  <a:srgbClr val="FF0000"/>
                </a:solidFill>
              </a:rPr>
              <a:t>They are rebellious</a:t>
            </a:r>
            <a:r>
              <a:rPr lang="en-GB" dirty="0"/>
              <a:t>; choosing to </a:t>
            </a:r>
            <a:r>
              <a:rPr lang="en-GB" b="1" dirty="0"/>
              <a:t>wilfully</a:t>
            </a:r>
            <a:r>
              <a:rPr lang="en-GB" dirty="0"/>
              <a:t> transgress the Law of God, in favour of the papal sabbath, Sunday. Satan becomes their king.</a:t>
            </a:r>
          </a:p>
          <a:p>
            <a:r>
              <a:rPr lang="en-GB" dirty="0"/>
              <a:t>Those who receive </a:t>
            </a:r>
            <a:r>
              <a:rPr lang="en-GB" b="1" dirty="0"/>
              <a:t>in the hand </a:t>
            </a:r>
            <a:r>
              <a:rPr lang="en-GB" dirty="0"/>
              <a:t>may not necessarily believe the principles of the beast power or the law that is enforced, but for </a:t>
            </a:r>
            <a:r>
              <a:rPr lang="en-GB" b="1" dirty="0"/>
              <a:t>fear</a:t>
            </a:r>
            <a:r>
              <a:rPr lang="en-GB" dirty="0"/>
              <a:t> of not being able to buy or sell, </a:t>
            </a:r>
            <a:r>
              <a:rPr lang="en-GB" b="1" dirty="0">
                <a:solidFill>
                  <a:srgbClr val="FF0000"/>
                </a:solidFill>
              </a:rPr>
              <a:t>they will compromise </a:t>
            </a:r>
            <a:r>
              <a:rPr lang="en-GB" dirty="0"/>
              <a:t>and be marked in their hand.</a:t>
            </a:r>
          </a:p>
          <a:p>
            <a:endParaRPr lang="en-GB" dirty="0"/>
          </a:p>
          <a:p>
            <a:endParaRPr lang="en-GB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24608D-7548-C72C-BD27-E480B62D2475}"/>
              </a:ext>
            </a:extLst>
          </p:cNvPr>
          <p:cNvSpPr/>
          <p:nvPr/>
        </p:nvSpPr>
        <p:spPr>
          <a:xfrm>
            <a:off x="1644585" y="852615"/>
            <a:ext cx="6978315" cy="52241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And </a:t>
            </a:r>
            <a:r>
              <a:rPr lang="en-GB" sz="2800" b="1" dirty="0">
                <a:solidFill>
                  <a:schemeClr val="tx1"/>
                </a:solidFill>
              </a:rPr>
              <a:t>these words</a:t>
            </a:r>
            <a:r>
              <a:rPr lang="en-GB" sz="2800" dirty="0"/>
              <a:t>, which I command thee this day, shall be </a:t>
            </a:r>
            <a:r>
              <a:rPr lang="en-GB" sz="2800" b="1" dirty="0">
                <a:solidFill>
                  <a:schemeClr val="tx1"/>
                </a:solidFill>
              </a:rPr>
              <a:t>in thine heart</a:t>
            </a:r>
            <a:r>
              <a:rPr lang="en-GB" sz="2800" dirty="0"/>
              <a:t>: And thou shalt teach them diligently unto thy children, and shalt talk of them when thou </a:t>
            </a:r>
            <a:r>
              <a:rPr lang="en-GB" sz="2800" dirty="0" err="1"/>
              <a:t>sittest</a:t>
            </a:r>
            <a:r>
              <a:rPr lang="en-GB" sz="2800" dirty="0"/>
              <a:t> in thine house, and when thou </a:t>
            </a:r>
            <a:r>
              <a:rPr lang="en-GB" sz="2800" dirty="0" err="1"/>
              <a:t>walkest</a:t>
            </a:r>
            <a:r>
              <a:rPr lang="en-GB" sz="2800" dirty="0"/>
              <a:t> by the way, and when thou </a:t>
            </a:r>
            <a:r>
              <a:rPr lang="en-GB" sz="2800" dirty="0" err="1"/>
              <a:t>liest</a:t>
            </a:r>
            <a:r>
              <a:rPr lang="en-GB" sz="2800" dirty="0"/>
              <a:t> down, and when thou </a:t>
            </a:r>
            <a:r>
              <a:rPr lang="en-GB" sz="2800" dirty="0" err="1"/>
              <a:t>risest</a:t>
            </a:r>
            <a:r>
              <a:rPr lang="en-GB" sz="2800" dirty="0"/>
              <a:t> up. And thou shalt bind them for </a:t>
            </a:r>
            <a:r>
              <a:rPr lang="en-GB" sz="2800" b="1" dirty="0">
                <a:solidFill>
                  <a:schemeClr val="tx1"/>
                </a:solidFill>
              </a:rPr>
              <a:t>a sign </a:t>
            </a:r>
            <a:r>
              <a:rPr lang="en-GB" sz="2800" i="1" dirty="0">
                <a:solidFill>
                  <a:schemeClr val="tx1"/>
                </a:solidFill>
              </a:rPr>
              <a:t>upon thine hand, and they shall be as frontlets between thine eyes.</a:t>
            </a:r>
          </a:p>
          <a:p>
            <a:pPr algn="ctr"/>
            <a:r>
              <a:rPr lang="en-GB" sz="2800" b="1" dirty="0">
                <a:solidFill>
                  <a:schemeClr val="tx1"/>
                </a:solidFill>
              </a:rPr>
              <a:t>Deuteronomy 6:6-8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0644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Mark of The Beast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1698190"/>
            <a:ext cx="8781580" cy="4024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1. “And the third angel followed them, saying with a loud voice, </a:t>
            </a:r>
            <a:r>
              <a:rPr lang="en-GB" b="1" u="sng" dirty="0"/>
              <a:t>If any man worship the beast and his image, and receive his mark in his forehead, or in his hand</a:t>
            </a:r>
            <a:r>
              <a:rPr lang="en-GB" dirty="0"/>
              <a:t>…...”</a:t>
            </a:r>
            <a:r>
              <a:rPr lang="en-GB" b="1" dirty="0"/>
              <a:t> Revelation 14:9-10 </a:t>
            </a:r>
            <a:r>
              <a:rPr lang="en-GB" b="1" i="1" dirty="0"/>
              <a:t>ref. Revelation 15:1;16:1-2</a:t>
            </a:r>
          </a:p>
          <a:p>
            <a:pPr marL="0" indent="0">
              <a:buNone/>
            </a:pPr>
            <a:r>
              <a:rPr lang="en-GB" dirty="0"/>
              <a:t>2. “And I saw as it were a sea of glass mingled with fire: and </a:t>
            </a:r>
            <a:r>
              <a:rPr lang="en-GB" b="1" u="sng" dirty="0">
                <a:solidFill>
                  <a:srgbClr val="FF0000"/>
                </a:solidFill>
              </a:rPr>
              <a:t>them that had gotten the victory over the beast, and over his image, and over his mark, and over the number of his name</a:t>
            </a:r>
            <a:r>
              <a:rPr lang="en-GB" dirty="0"/>
              <a:t>, stand on the sea of glass, having the harps of God….” </a:t>
            </a:r>
            <a:r>
              <a:rPr lang="en-GB" b="1" dirty="0"/>
              <a:t>Revelation 15:2; </a:t>
            </a:r>
            <a:r>
              <a:rPr lang="en-GB" b="1" i="1" dirty="0"/>
              <a:t>ref. Revelation 14:12</a:t>
            </a:r>
            <a:endParaRPr lang="en-GB" i="1" dirty="0"/>
          </a:p>
          <a:p>
            <a:endParaRPr lang="en-GB" b="1" dirty="0"/>
          </a:p>
          <a:p>
            <a:endParaRPr lang="en-GB" dirty="0"/>
          </a:p>
          <a:p>
            <a:endParaRPr lang="en-GB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5434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F55F511E-856F-0D32-298D-DC20D3739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872" y="97220"/>
            <a:ext cx="4456256" cy="66635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8884EB-71C7-763D-CEBC-8C83F7136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609" y="0"/>
            <a:ext cx="3964781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FE7FD1-14D3-32AC-4D35-8A8968D01A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4692" y="0"/>
            <a:ext cx="3782616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A41E3D-E19E-9449-7E5D-DE6E1EA39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738" y="0"/>
            <a:ext cx="5717628" cy="6858000"/>
          </a:xfrm>
          <a:prstGeom prst="rect">
            <a:avLst/>
          </a:prstGeom>
        </p:spPr>
      </p:pic>
      <p:pic>
        <p:nvPicPr>
          <p:cNvPr id="11" name="Picture 10" descr="A screenshot of a phone&#10;&#10;Description automatically generated">
            <a:extLst>
              <a:ext uri="{FF2B5EF4-FFF2-40B4-BE49-F238E27FC236}">
                <a16:creationId xmlns:a16="http://schemas.microsoft.com/office/drawing/2014/main" id="{628644C5-6BF9-6237-3A96-26475D833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9683" y="0"/>
            <a:ext cx="3932634" cy="6858000"/>
          </a:xfrm>
          <a:prstGeom prst="rect">
            <a:avLst/>
          </a:prstGeom>
        </p:spPr>
      </p:pic>
      <p:pic>
        <p:nvPicPr>
          <p:cNvPr id="13" name="Picture 12" descr="A screenshot of a news release&#10;&#10;Description automatically generated">
            <a:extLst>
              <a:ext uri="{FF2B5EF4-FFF2-40B4-BE49-F238E27FC236}">
                <a16:creationId xmlns:a16="http://schemas.microsoft.com/office/drawing/2014/main" id="{E5E67761-5AA3-3765-EC49-1E4ECF6152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1425" y="0"/>
            <a:ext cx="4629150" cy="6858000"/>
          </a:xfrm>
          <a:prstGeom prst="rect">
            <a:avLst/>
          </a:prstGeom>
        </p:spPr>
      </p:pic>
      <p:pic>
        <p:nvPicPr>
          <p:cNvPr id="15" name="Picture 1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6E0DE888-6614-A4AB-6E48-49D490FCE2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4654" y="0"/>
            <a:ext cx="4382691" cy="6858000"/>
          </a:xfrm>
          <a:prstGeom prst="rect">
            <a:avLst/>
          </a:prstGeom>
        </p:spPr>
      </p:pic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D72BE96C-0199-1A34-21D6-278704FD10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1500" y="69850"/>
            <a:ext cx="3429000" cy="6718300"/>
          </a:xfrm>
          <a:prstGeom prst="rect">
            <a:avLst/>
          </a:prstGeom>
        </p:spPr>
      </p:pic>
      <p:pic>
        <p:nvPicPr>
          <p:cNvPr id="19" name="Picture 18" descr="A white and blue text on a white background&#10;&#10;Description automatically generated">
            <a:extLst>
              <a:ext uri="{FF2B5EF4-FFF2-40B4-BE49-F238E27FC236}">
                <a16:creationId xmlns:a16="http://schemas.microsoft.com/office/drawing/2014/main" id="{F7A6276C-9537-5D7E-A3F3-02181293EB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81500" y="69850"/>
            <a:ext cx="3429000" cy="6718300"/>
          </a:xfrm>
          <a:prstGeom prst="rect">
            <a:avLst/>
          </a:prstGeom>
        </p:spPr>
      </p:pic>
      <p:pic>
        <p:nvPicPr>
          <p:cNvPr id="21" name="Picture 20" descr="A screenshot of a news&#10;&#10;Description automatically generated">
            <a:extLst>
              <a:ext uri="{FF2B5EF4-FFF2-40B4-BE49-F238E27FC236}">
                <a16:creationId xmlns:a16="http://schemas.microsoft.com/office/drawing/2014/main" id="{F7177D0C-6BD7-8D01-BDF2-61F2CBFA4ED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81500" y="69850"/>
            <a:ext cx="3429000" cy="6718300"/>
          </a:xfrm>
          <a:prstGeom prst="rect">
            <a:avLst/>
          </a:prstGeom>
        </p:spPr>
      </p:pic>
      <p:pic>
        <p:nvPicPr>
          <p:cNvPr id="23" name="Picture 22" descr="A screenshot of a cellphone&#10;&#10;Description automatically generated">
            <a:extLst>
              <a:ext uri="{FF2B5EF4-FFF2-40B4-BE49-F238E27FC236}">
                <a16:creationId xmlns:a16="http://schemas.microsoft.com/office/drawing/2014/main" id="{5AF5B1C8-CE60-4E03-2CBC-4C898FB816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81500" y="69850"/>
            <a:ext cx="3429000" cy="6718300"/>
          </a:xfrm>
          <a:prstGeom prst="rect">
            <a:avLst/>
          </a:prstGeom>
        </p:spPr>
      </p:pic>
      <p:pic>
        <p:nvPicPr>
          <p:cNvPr id="25" name="Picture 24" descr="Two people with a baby&#10;&#10;Description automatically generated">
            <a:extLst>
              <a:ext uri="{FF2B5EF4-FFF2-40B4-BE49-F238E27FC236}">
                <a16:creationId xmlns:a16="http://schemas.microsoft.com/office/drawing/2014/main" id="{71E984A2-A6F4-F56E-F95B-FB07D76798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81500" y="69850"/>
            <a:ext cx="3429000" cy="6718300"/>
          </a:xfrm>
          <a:prstGeom prst="rect">
            <a:avLst/>
          </a:prstGeom>
        </p:spPr>
      </p:pic>
      <p:pic>
        <p:nvPicPr>
          <p:cNvPr id="27" name="Picture 26" descr="A screenshot of a phone&#10;&#10;Description automatically generated">
            <a:extLst>
              <a:ext uri="{FF2B5EF4-FFF2-40B4-BE49-F238E27FC236}">
                <a16:creationId xmlns:a16="http://schemas.microsoft.com/office/drawing/2014/main" id="{2D2906B8-6EA1-4652-6D3B-C5A6FDD2F8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81500" y="69850"/>
            <a:ext cx="3429000" cy="6718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3070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4BBEBFE2-A0DF-A325-CA23-8162928BE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69850"/>
            <a:ext cx="3429000" cy="6718300"/>
          </a:xfrm>
          <a:prstGeom prst="rect">
            <a:avLst/>
          </a:prstGeom>
        </p:spPr>
      </p:pic>
      <p:pic>
        <p:nvPicPr>
          <p:cNvPr id="5" name="Picture 4" descr="A screenshot of a video chat&#10;&#10;Description automatically generated">
            <a:extLst>
              <a:ext uri="{FF2B5EF4-FFF2-40B4-BE49-F238E27FC236}">
                <a16:creationId xmlns:a16="http://schemas.microsoft.com/office/drawing/2014/main" id="{139E75A3-850B-309B-976E-4E566B165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0" y="69850"/>
            <a:ext cx="3429000" cy="671830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B7877C79-DA12-43A3-E340-B1FDCD2B8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500" y="69850"/>
            <a:ext cx="3429000" cy="6718300"/>
          </a:xfrm>
          <a:prstGeom prst="rect">
            <a:avLst/>
          </a:prstGeom>
        </p:spPr>
      </p:pic>
      <p:pic>
        <p:nvPicPr>
          <p:cNvPr id="9" name="Picture 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E2D7EFFF-551C-4CA1-7B7F-9F9A2132AD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1500" y="69850"/>
            <a:ext cx="3429000" cy="6718300"/>
          </a:xfrm>
          <a:prstGeom prst="rect">
            <a:avLst/>
          </a:prstGeom>
        </p:spPr>
      </p:pic>
      <p:pic>
        <p:nvPicPr>
          <p:cNvPr id="11" name="Picture 10" descr="A screen shot of a computer&#10;&#10;Description automatically generated">
            <a:extLst>
              <a:ext uri="{FF2B5EF4-FFF2-40B4-BE49-F238E27FC236}">
                <a16:creationId xmlns:a16="http://schemas.microsoft.com/office/drawing/2014/main" id="{D0B2B1B4-8871-8BE8-29F6-5F4CFD9F32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9350" y="1714500"/>
            <a:ext cx="7353300" cy="3429000"/>
          </a:xfrm>
          <a:prstGeom prst="rect">
            <a:avLst/>
          </a:prstGeom>
        </p:spPr>
      </p:pic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3E61AE79-C78B-86FE-B293-A83F54544F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1500" y="69850"/>
            <a:ext cx="3429000" cy="6718300"/>
          </a:xfrm>
          <a:prstGeom prst="rect">
            <a:avLst/>
          </a:prstGeom>
        </p:spPr>
      </p:pic>
      <p:pic>
        <p:nvPicPr>
          <p:cNvPr id="15" name="Picture 14" descr="A person sitting on a bench reading a book&#10;&#10;Description automatically generated">
            <a:extLst>
              <a:ext uri="{FF2B5EF4-FFF2-40B4-BE49-F238E27FC236}">
                <a16:creationId xmlns:a16="http://schemas.microsoft.com/office/drawing/2014/main" id="{87337D68-9EFC-56ED-6501-60C47F23D1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9350" y="1714500"/>
            <a:ext cx="7353300" cy="3429000"/>
          </a:xfrm>
          <a:prstGeom prst="rect">
            <a:avLst/>
          </a:prstGeom>
        </p:spPr>
      </p:pic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FFBD69C6-A137-5DE2-74DD-6C351F1B9B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19350" y="1714500"/>
            <a:ext cx="7353300" cy="3429000"/>
          </a:xfrm>
          <a:prstGeom prst="rect">
            <a:avLst/>
          </a:prstGeom>
        </p:spPr>
      </p:pic>
      <p:pic>
        <p:nvPicPr>
          <p:cNvPr id="19" name="Picture 18" descr="A person standing in front of a screen&#10;&#10;Description automatically generated">
            <a:extLst>
              <a:ext uri="{FF2B5EF4-FFF2-40B4-BE49-F238E27FC236}">
                <a16:creationId xmlns:a16="http://schemas.microsoft.com/office/drawing/2014/main" id="{1734ADA8-6B3A-45F7-C9A9-AB804BE46F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19350" y="1714500"/>
            <a:ext cx="7353300" cy="3429000"/>
          </a:xfrm>
          <a:prstGeom prst="rect">
            <a:avLst/>
          </a:prstGeom>
        </p:spPr>
      </p:pic>
      <p:pic>
        <p:nvPicPr>
          <p:cNvPr id="21" name="Picture 20" descr="A group of people in a grocery store&#10;&#10;Description automatically generated">
            <a:extLst>
              <a:ext uri="{FF2B5EF4-FFF2-40B4-BE49-F238E27FC236}">
                <a16:creationId xmlns:a16="http://schemas.microsoft.com/office/drawing/2014/main" id="{E55B6A17-1D6D-D99E-2D89-6C56A99605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19350" y="1714500"/>
            <a:ext cx="7353300" cy="3429000"/>
          </a:xfrm>
          <a:prstGeom prst="rect">
            <a:avLst/>
          </a:prstGeom>
        </p:spPr>
      </p:pic>
      <p:pic>
        <p:nvPicPr>
          <p:cNvPr id="23" name="Picture 22" descr="A screenshot of a computer&#10;&#10;Description automatically generated">
            <a:extLst>
              <a:ext uri="{FF2B5EF4-FFF2-40B4-BE49-F238E27FC236}">
                <a16:creationId xmlns:a16="http://schemas.microsoft.com/office/drawing/2014/main" id="{1AB6F283-E283-5B22-64C1-7D525A9C5CE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19350" y="1714500"/>
            <a:ext cx="7353300" cy="3429000"/>
          </a:xfrm>
          <a:prstGeom prst="rect">
            <a:avLst/>
          </a:prstGeom>
        </p:spPr>
      </p:pic>
      <p:pic>
        <p:nvPicPr>
          <p:cNvPr id="25" name="Picture 24" descr="A person in a suit shaking hands with a person in a suit&#10;&#10;Description automatically generated">
            <a:extLst>
              <a:ext uri="{FF2B5EF4-FFF2-40B4-BE49-F238E27FC236}">
                <a16:creationId xmlns:a16="http://schemas.microsoft.com/office/drawing/2014/main" id="{14161C92-8A55-6C88-15F3-42AD128F6E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19350" y="1714500"/>
            <a:ext cx="7353300" cy="3429000"/>
          </a:xfrm>
          <a:prstGeom prst="rect">
            <a:avLst/>
          </a:prstGeom>
        </p:spPr>
      </p:pic>
      <p:pic>
        <p:nvPicPr>
          <p:cNvPr id="27" name="Picture 26" descr="A screenshot of a news article&#10;&#10;Description automatically generated">
            <a:extLst>
              <a:ext uri="{FF2B5EF4-FFF2-40B4-BE49-F238E27FC236}">
                <a16:creationId xmlns:a16="http://schemas.microsoft.com/office/drawing/2014/main" id="{128BF776-B944-8D19-81F8-AE5E2B40E32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40221" y="1110087"/>
            <a:ext cx="9945559" cy="4637825"/>
          </a:xfrm>
          <a:prstGeom prst="rect">
            <a:avLst/>
          </a:prstGeom>
        </p:spPr>
      </p:pic>
      <p:pic>
        <p:nvPicPr>
          <p:cNvPr id="29" name="Picture 28" descr="A person in a white robe praying&#10;&#10;Description automatically generated">
            <a:extLst>
              <a:ext uri="{FF2B5EF4-FFF2-40B4-BE49-F238E27FC236}">
                <a16:creationId xmlns:a16="http://schemas.microsoft.com/office/drawing/2014/main" id="{F2133E46-60F9-9360-CC75-90755E0AE3C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6601" y="819807"/>
            <a:ext cx="10782227" cy="5239487"/>
          </a:xfrm>
          <a:prstGeom prst="rect">
            <a:avLst/>
          </a:prstGeom>
        </p:spPr>
      </p:pic>
      <p:pic>
        <p:nvPicPr>
          <p:cNvPr id="31" name="Picture 30" descr="A flag of united arab emirates&#10;&#10;Description automatically generated">
            <a:extLst>
              <a:ext uri="{FF2B5EF4-FFF2-40B4-BE49-F238E27FC236}">
                <a16:creationId xmlns:a16="http://schemas.microsoft.com/office/drawing/2014/main" id="{42A3B0AF-E0E2-E122-8D80-C8C0278648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32000" y="1454150"/>
            <a:ext cx="7772400" cy="3776900"/>
          </a:xfrm>
          <a:prstGeom prst="rect">
            <a:avLst/>
          </a:prstGeom>
        </p:spPr>
      </p:pic>
      <p:pic>
        <p:nvPicPr>
          <p:cNvPr id="4" name="Picture 3" descr="A screenshot of a phone&#10;&#10;Description automatically generated">
            <a:extLst>
              <a:ext uri="{FF2B5EF4-FFF2-40B4-BE49-F238E27FC236}">
                <a16:creationId xmlns:a16="http://schemas.microsoft.com/office/drawing/2014/main" id="{E4DE9A4D-B22B-DA52-8F34-47BD891AC8D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79281" y="0"/>
            <a:ext cx="5077837" cy="67183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260ED47-04F5-D3F1-57B8-1B09AEAAC495}"/>
              </a:ext>
            </a:extLst>
          </p:cNvPr>
          <p:cNvSpPr/>
          <p:nvPr/>
        </p:nvSpPr>
        <p:spPr>
          <a:xfrm>
            <a:off x="1995128" y="1336452"/>
            <a:ext cx="7846142" cy="39525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125"/>
              </a:spcAft>
            </a:pPr>
            <a:r>
              <a:rPr lang="en-GB" sz="2800" b="1" dirty="0">
                <a:solidFill>
                  <a:srgbClr val="FFC000"/>
                </a:solidFill>
                <a:effectLst/>
                <a:latin typeface="+mj-lt"/>
              </a:rPr>
              <a:t>A great crisis awaits the people of God</a:t>
            </a:r>
            <a:r>
              <a:rPr lang="en-GB" sz="2800" dirty="0">
                <a:solidFill>
                  <a:srgbClr val="000000"/>
                </a:solidFill>
                <a:effectLst/>
                <a:latin typeface="+mj-lt"/>
              </a:rPr>
              <a:t>. Very soon our nation [</a:t>
            </a:r>
            <a:r>
              <a:rPr lang="en-GB" sz="2800" b="1" dirty="0">
                <a:solidFill>
                  <a:srgbClr val="FFC000"/>
                </a:solidFill>
                <a:effectLst/>
                <a:latin typeface="+mj-lt"/>
              </a:rPr>
              <a:t>USA, 2</a:t>
            </a:r>
            <a:r>
              <a:rPr lang="en-GB" sz="2800" b="1" baseline="30000" dirty="0">
                <a:solidFill>
                  <a:srgbClr val="FFC000"/>
                </a:solidFill>
                <a:effectLst/>
                <a:latin typeface="+mj-lt"/>
              </a:rPr>
              <a:t>nd</a:t>
            </a:r>
            <a:r>
              <a:rPr lang="en-GB" sz="2800" b="1" dirty="0">
                <a:solidFill>
                  <a:srgbClr val="FFC000"/>
                </a:solidFill>
                <a:effectLst/>
                <a:latin typeface="+mj-lt"/>
              </a:rPr>
              <a:t> Beast</a:t>
            </a:r>
            <a:r>
              <a:rPr lang="en-GB" sz="2800" dirty="0">
                <a:solidFill>
                  <a:srgbClr val="000000"/>
                </a:solidFill>
                <a:effectLst/>
                <a:latin typeface="+mj-lt"/>
              </a:rPr>
              <a:t>] will attempt to </a:t>
            </a:r>
            <a:r>
              <a:rPr lang="en-GB" sz="2800" b="1" dirty="0">
                <a:solidFill>
                  <a:srgbClr val="7030A0"/>
                </a:solidFill>
                <a:effectLst/>
                <a:latin typeface="+mj-lt"/>
              </a:rPr>
              <a:t>enforce upon all the observance of the first day of the week as a sacred day</a:t>
            </a:r>
            <a:r>
              <a:rPr lang="en-GB" sz="2800" dirty="0">
                <a:solidFill>
                  <a:srgbClr val="000000"/>
                </a:solidFill>
                <a:effectLst/>
                <a:latin typeface="+mj-lt"/>
              </a:rPr>
              <a:t>. In doing this they will not scruple to compel men against the voice of their own conscience to observe </a:t>
            </a:r>
            <a:r>
              <a:rPr lang="en-GB" sz="2800" b="1" dirty="0">
                <a:solidFill>
                  <a:srgbClr val="FFC000"/>
                </a:solidFill>
                <a:effectLst/>
                <a:latin typeface="+mj-lt"/>
              </a:rPr>
              <a:t>the day the nation declares to be the Sabbath</a:t>
            </a:r>
            <a:r>
              <a:rPr lang="en-GB" sz="2800" dirty="0">
                <a:solidFill>
                  <a:srgbClr val="000000"/>
                </a:solidFill>
                <a:effectLst/>
                <a:latin typeface="+mj-lt"/>
              </a:rPr>
              <a:t>. </a:t>
            </a:r>
            <a:endParaRPr lang="en-GB" sz="2800" dirty="0">
              <a:solidFill>
                <a:srgbClr val="000000"/>
              </a:solidFill>
              <a:latin typeface="+mj-lt"/>
            </a:endParaRPr>
          </a:p>
          <a:p>
            <a:pPr>
              <a:spcAft>
                <a:spcPts val="1125"/>
              </a:spcAft>
            </a:pPr>
            <a:r>
              <a:rPr lang="en-GB" sz="2800" b="1" dirty="0">
                <a:solidFill>
                  <a:srgbClr val="000000"/>
                </a:solidFill>
                <a:effectLst/>
                <a:latin typeface="+mj-lt"/>
              </a:rPr>
              <a:t>Last Day Events pg. 144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3DCE03-2110-F20D-817F-EAF3775EE6CD}"/>
              </a:ext>
            </a:extLst>
          </p:cNvPr>
          <p:cNvSpPr/>
          <p:nvPr/>
        </p:nvSpPr>
        <p:spPr>
          <a:xfrm>
            <a:off x="1995128" y="1336452"/>
            <a:ext cx="7846142" cy="39525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>
                <a:solidFill>
                  <a:schemeClr val="tx1"/>
                </a:solidFill>
                <a:latin typeface="+mj-lt"/>
              </a:rPr>
              <a:t>The substitution of </a:t>
            </a:r>
            <a:r>
              <a:rPr lang="en-GB" sz="2800" b="1" dirty="0">
                <a:solidFill>
                  <a:srgbClr val="FFC000"/>
                </a:solidFill>
                <a:latin typeface="+mj-lt"/>
              </a:rPr>
              <a:t>the laws of men </a:t>
            </a:r>
            <a:r>
              <a:rPr lang="en-GB" sz="2800" dirty="0">
                <a:solidFill>
                  <a:schemeClr val="tx1"/>
                </a:solidFill>
                <a:latin typeface="+mj-lt"/>
              </a:rPr>
              <a:t>for the law of God, the exaltation, by merely </a:t>
            </a:r>
            <a:r>
              <a:rPr lang="en-GB" sz="2800" b="1" dirty="0">
                <a:solidFill>
                  <a:srgbClr val="FFC000"/>
                </a:solidFill>
                <a:latin typeface="+mj-lt"/>
              </a:rPr>
              <a:t>human authority</a:t>
            </a:r>
            <a:r>
              <a:rPr lang="en-GB" sz="2800" dirty="0">
                <a:solidFill>
                  <a:schemeClr val="tx1"/>
                </a:solidFill>
                <a:latin typeface="+mj-lt"/>
              </a:rPr>
              <a:t>, of Sunday in place of the Bible Sabbath, </a:t>
            </a:r>
            <a:r>
              <a:rPr lang="en-GB" sz="2800" b="1" u="sng" dirty="0">
                <a:solidFill>
                  <a:srgbClr val="FFC000"/>
                </a:solidFill>
                <a:latin typeface="+mj-lt"/>
              </a:rPr>
              <a:t>is the last act in the drama.</a:t>
            </a:r>
          </a:p>
          <a:p>
            <a:pPr>
              <a:spcAft>
                <a:spcPts val="1125"/>
              </a:spcAft>
            </a:pPr>
            <a:r>
              <a:rPr lang="en-GB" sz="2800" b="1" dirty="0">
                <a:solidFill>
                  <a:srgbClr val="000000"/>
                </a:solidFill>
                <a:effectLst/>
                <a:latin typeface="+mj-lt"/>
              </a:rPr>
              <a:t>7T 141.1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8112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D1F1F41-73DA-FE1D-AAA0-7752A6C0E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799492"/>
            <a:ext cx="7772400" cy="4632427"/>
          </a:xfrm>
          <a:prstGeom prst="rect">
            <a:avLst/>
          </a:prstGeom>
        </p:spPr>
      </p:pic>
      <p:pic>
        <p:nvPicPr>
          <p:cNvPr id="25" name="Picture 24" descr="A screenshot of a website&#10;&#10;Description automatically generated">
            <a:extLst>
              <a:ext uri="{FF2B5EF4-FFF2-40B4-BE49-F238E27FC236}">
                <a16:creationId xmlns:a16="http://schemas.microsoft.com/office/drawing/2014/main" id="{5B2C022D-599F-5FCD-A0D5-4E64AF57B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9" y="1953081"/>
            <a:ext cx="9787758" cy="2464459"/>
          </a:xfrm>
          <a:prstGeom prst="rect">
            <a:avLst/>
          </a:prstGeom>
        </p:spPr>
      </p:pic>
      <p:pic>
        <p:nvPicPr>
          <p:cNvPr id="27" name="Picture 26" descr="A black and white screen with white text&#10;&#10;Description automatically generated">
            <a:extLst>
              <a:ext uri="{FF2B5EF4-FFF2-40B4-BE49-F238E27FC236}">
                <a16:creationId xmlns:a16="http://schemas.microsoft.com/office/drawing/2014/main" id="{C4B561D0-91A8-4E7B-1206-BCD728FF79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318" y="1169366"/>
            <a:ext cx="9361363" cy="4632427"/>
          </a:xfrm>
          <a:prstGeom prst="rect">
            <a:avLst/>
          </a:prstGeom>
        </p:spPr>
      </p:pic>
      <p:pic>
        <p:nvPicPr>
          <p:cNvPr id="29" name="Picture 28" descr="A screenshot of a newspaper&#10;&#10;Description automatically generated">
            <a:extLst>
              <a:ext uri="{FF2B5EF4-FFF2-40B4-BE49-F238E27FC236}">
                <a16:creationId xmlns:a16="http://schemas.microsoft.com/office/drawing/2014/main" id="{099A2B25-C381-3CE9-F9F0-3ADF672B3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9271" y="1354818"/>
            <a:ext cx="9273456" cy="4148363"/>
          </a:xfrm>
          <a:prstGeom prst="rect">
            <a:avLst/>
          </a:prstGeom>
        </p:spPr>
      </p:pic>
      <p:pic>
        <p:nvPicPr>
          <p:cNvPr id="31" name="Picture 30" descr="A close-up of a person's name&#10;&#10;Description automatically generated">
            <a:extLst>
              <a:ext uri="{FF2B5EF4-FFF2-40B4-BE49-F238E27FC236}">
                <a16:creationId xmlns:a16="http://schemas.microsoft.com/office/drawing/2014/main" id="{E9B020F2-C4E8-42C8-15CE-3A7C0DF9FB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458" y="1881818"/>
            <a:ext cx="11298957" cy="2730131"/>
          </a:xfrm>
          <a:prstGeom prst="rect">
            <a:avLst/>
          </a:prstGeom>
        </p:spPr>
      </p:pic>
      <p:pic>
        <p:nvPicPr>
          <p:cNvPr id="33" name="Picture 32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F62F1379-1FF2-096A-A731-5EA1801F00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6736" y="1268361"/>
            <a:ext cx="7772400" cy="3343588"/>
          </a:xfrm>
          <a:prstGeom prst="rect">
            <a:avLst/>
          </a:prstGeom>
        </p:spPr>
      </p:pic>
      <p:pic>
        <p:nvPicPr>
          <p:cNvPr id="35" name="Picture 34" descr="A screenshot of a web page&#10;&#10;Description automatically generated">
            <a:extLst>
              <a:ext uri="{FF2B5EF4-FFF2-40B4-BE49-F238E27FC236}">
                <a16:creationId xmlns:a16="http://schemas.microsoft.com/office/drawing/2014/main" id="{90C8ECEB-5720-E693-CAE6-E9BEC929AA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59271" y="1685135"/>
            <a:ext cx="8822781" cy="2926813"/>
          </a:xfrm>
          <a:prstGeom prst="rect">
            <a:avLst/>
          </a:prstGeom>
        </p:spPr>
      </p:pic>
      <p:pic>
        <p:nvPicPr>
          <p:cNvPr id="37" name="Picture 36" descr="A person standing at a podium with a microphone and a sign&#10;&#10;Description automatically generated">
            <a:extLst>
              <a:ext uri="{FF2B5EF4-FFF2-40B4-BE49-F238E27FC236}">
                <a16:creationId xmlns:a16="http://schemas.microsoft.com/office/drawing/2014/main" id="{11327BD0-5E92-E71C-78F7-CCEE980F5B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8983" y="0"/>
            <a:ext cx="7714034" cy="6858000"/>
          </a:xfrm>
          <a:prstGeom prst="rect">
            <a:avLst/>
          </a:prstGeom>
        </p:spPr>
      </p:pic>
      <p:pic>
        <p:nvPicPr>
          <p:cNvPr id="39" name="Picture 38" descr="A group of people in suits&#10;&#10;Description automatically generated">
            <a:extLst>
              <a:ext uri="{FF2B5EF4-FFF2-40B4-BE49-F238E27FC236}">
                <a16:creationId xmlns:a16="http://schemas.microsoft.com/office/drawing/2014/main" id="{2769EB47-88BF-BEDE-AF45-7D43EEACA3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4355" y="589019"/>
            <a:ext cx="8570909" cy="5543872"/>
          </a:xfrm>
          <a:prstGeom prst="rect">
            <a:avLst/>
          </a:prstGeom>
        </p:spPr>
      </p:pic>
      <p:pic>
        <p:nvPicPr>
          <p:cNvPr id="41" name="Picture 40" descr="A black and white text&#10;&#10;Description automatically generated">
            <a:extLst>
              <a:ext uri="{FF2B5EF4-FFF2-40B4-BE49-F238E27FC236}">
                <a16:creationId xmlns:a16="http://schemas.microsoft.com/office/drawing/2014/main" id="{B8BD0243-A309-116E-A78A-B8E61F3565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6046" y="1726804"/>
            <a:ext cx="9829880" cy="3398143"/>
          </a:xfrm>
          <a:prstGeom prst="rect">
            <a:avLst/>
          </a:prstGeom>
        </p:spPr>
      </p:pic>
      <p:pic>
        <p:nvPicPr>
          <p:cNvPr id="43" name="Picture 42" descr="A person in a suit&#10;&#10;Description automatically generated">
            <a:extLst>
              <a:ext uri="{FF2B5EF4-FFF2-40B4-BE49-F238E27FC236}">
                <a16:creationId xmlns:a16="http://schemas.microsoft.com/office/drawing/2014/main" id="{3527D0AD-8FCB-A1A4-4461-7B99856BD0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10969" y="859175"/>
            <a:ext cx="7772400" cy="5003559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57A6F6EE-0024-8A5E-3E3D-27CD16EE13C1}"/>
              </a:ext>
            </a:extLst>
          </p:cNvPr>
          <p:cNvSpPr/>
          <p:nvPr/>
        </p:nvSpPr>
        <p:spPr>
          <a:xfrm>
            <a:off x="2340077" y="1533833"/>
            <a:ext cx="7167717" cy="36671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125"/>
              </a:spcAft>
            </a:pPr>
            <a:r>
              <a:rPr lang="en-GB" sz="2800" dirty="0">
                <a:solidFill>
                  <a:schemeClr val="bg1"/>
                </a:solidFill>
                <a:effectLst/>
                <a:latin typeface="+mj-lt"/>
              </a:rPr>
              <a:t>When </a:t>
            </a:r>
            <a:r>
              <a:rPr lang="en-GB" sz="2800" b="1" dirty="0">
                <a:solidFill>
                  <a:schemeClr val="tx1"/>
                </a:solidFill>
                <a:effectLst/>
                <a:latin typeface="+mj-lt"/>
              </a:rPr>
              <a:t>Protestant churches 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</a:rPr>
              <a:t>shall </a:t>
            </a:r>
            <a:r>
              <a:rPr lang="en-GB" sz="2800" b="1" dirty="0">
                <a:solidFill>
                  <a:schemeClr val="tx1"/>
                </a:solidFill>
                <a:effectLst/>
                <a:latin typeface="+mj-lt"/>
              </a:rPr>
              <a:t>unite with the secular power 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</a:rPr>
              <a:t>to sustain a false religion….then will the papal sabbath be </a:t>
            </a:r>
            <a:r>
              <a:rPr lang="en-GB" sz="2800" b="1" dirty="0">
                <a:solidFill>
                  <a:schemeClr val="tx1"/>
                </a:solidFill>
                <a:effectLst/>
                <a:latin typeface="+mj-lt"/>
              </a:rPr>
              <a:t>enforced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</a:rPr>
              <a:t> by the combined authority of </a:t>
            </a:r>
            <a:r>
              <a:rPr lang="en-GB" sz="2800" b="1" dirty="0">
                <a:solidFill>
                  <a:schemeClr val="tx1"/>
                </a:solidFill>
                <a:effectLst/>
                <a:latin typeface="+mj-lt"/>
              </a:rPr>
              <a:t>church and state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</a:rPr>
              <a:t>.”</a:t>
            </a:r>
          </a:p>
          <a:p>
            <a:pPr algn="ctr">
              <a:spcAft>
                <a:spcPts val="1125"/>
              </a:spcAft>
            </a:pPr>
            <a:r>
              <a:rPr lang="en-GB" sz="2800" b="1" dirty="0">
                <a:solidFill>
                  <a:srgbClr val="000000"/>
                </a:solidFill>
                <a:latin typeface="+mj-lt"/>
              </a:rPr>
              <a:t>Last Day Events pg. 134</a:t>
            </a:r>
            <a:endParaRPr lang="en-GB" sz="2800" b="1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DDA9A4F-E115-2F65-3C40-621399D0D454}"/>
              </a:ext>
            </a:extLst>
          </p:cNvPr>
          <p:cNvSpPr/>
          <p:nvPr/>
        </p:nvSpPr>
        <p:spPr>
          <a:xfrm>
            <a:off x="2335217" y="1533833"/>
            <a:ext cx="7167717" cy="36671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125"/>
              </a:spcAft>
            </a:pPr>
            <a:r>
              <a:rPr lang="en-GB" sz="2400" dirty="0">
                <a:latin typeface="+mj-lt"/>
              </a:rPr>
              <a:t>In the very act of </a:t>
            </a:r>
            <a:r>
              <a:rPr lang="en-GB" sz="2400" b="1" dirty="0">
                <a:solidFill>
                  <a:schemeClr val="tx1"/>
                </a:solidFill>
                <a:latin typeface="+mj-lt"/>
              </a:rPr>
              <a:t>enforcing a religious duty by secular power</a:t>
            </a:r>
            <a:r>
              <a:rPr lang="en-GB" sz="2400" dirty="0">
                <a:latin typeface="+mj-lt"/>
              </a:rPr>
              <a:t>, the churches would themselves form </a:t>
            </a:r>
            <a:r>
              <a:rPr lang="en-GB" sz="2400" b="1" dirty="0">
                <a:solidFill>
                  <a:schemeClr val="tx1"/>
                </a:solidFill>
                <a:latin typeface="+mj-lt"/>
              </a:rPr>
              <a:t>an image to the beast</a:t>
            </a:r>
            <a:r>
              <a:rPr lang="en-GB" sz="2400" dirty="0">
                <a:latin typeface="+mj-lt"/>
              </a:rPr>
              <a:t>; hence the </a:t>
            </a:r>
            <a:r>
              <a:rPr lang="en-GB" sz="2400" b="1" dirty="0">
                <a:solidFill>
                  <a:schemeClr val="tx1"/>
                </a:solidFill>
                <a:latin typeface="+mj-lt"/>
              </a:rPr>
              <a:t>enforcement of Sunday-keeping</a:t>
            </a:r>
            <a:r>
              <a:rPr lang="en-GB" sz="2400" dirty="0">
                <a:latin typeface="+mj-lt"/>
              </a:rPr>
              <a:t> in the United States would be an enforcement of </a:t>
            </a:r>
            <a:r>
              <a:rPr lang="en-GB" sz="2400" b="1" dirty="0">
                <a:solidFill>
                  <a:schemeClr val="tx1"/>
                </a:solidFill>
                <a:latin typeface="+mj-lt"/>
              </a:rPr>
              <a:t>the worship of the beast and his image</a:t>
            </a:r>
            <a:r>
              <a:rPr lang="en-GB" sz="2800" dirty="0">
                <a:solidFill>
                  <a:schemeClr val="bg1"/>
                </a:solidFill>
                <a:effectLst/>
                <a:latin typeface="+mj-lt"/>
              </a:rPr>
              <a:t>.”</a:t>
            </a:r>
          </a:p>
          <a:p>
            <a:pPr algn="ctr">
              <a:spcAft>
                <a:spcPts val="1125"/>
              </a:spcAft>
            </a:pPr>
            <a:r>
              <a:rPr lang="en-GB" sz="2800" b="1" dirty="0">
                <a:solidFill>
                  <a:srgbClr val="000000"/>
                </a:solidFill>
                <a:latin typeface="+mj-lt"/>
              </a:rPr>
              <a:t>Great Controversy pg. 448.3</a:t>
            </a:r>
            <a:endParaRPr lang="en-GB" sz="2800" b="1" dirty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71525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 Closing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73" y="852616"/>
            <a:ext cx="8781580" cy="5882534"/>
          </a:xfrm>
        </p:spPr>
        <p:txBody>
          <a:bodyPr>
            <a:normAutofit/>
          </a:bodyPr>
          <a:lstStyle/>
          <a:p>
            <a:r>
              <a:rPr lang="en-GB" dirty="0"/>
              <a:t>Friends, all of humanity living during these last days shall receive one of two marks. There is no middle ground, </a:t>
            </a:r>
            <a:r>
              <a:rPr lang="en-GB" b="1" dirty="0"/>
              <a:t>it is either God’s mark of His authority over our lives or </a:t>
            </a:r>
            <a:r>
              <a:rPr lang="en-GB" b="1" dirty="0" err="1"/>
              <a:t>satan’s</a:t>
            </a:r>
            <a:r>
              <a:rPr lang="en-GB" b="1" dirty="0"/>
              <a:t> mark of his authority over our lives.</a:t>
            </a:r>
          </a:p>
          <a:p>
            <a:r>
              <a:rPr lang="en-GB" dirty="0"/>
              <a:t>Read </a:t>
            </a:r>
            <a:r>
              <a:rPr lang="en-GB" b="1" dirty="0"/>
              <a:t>Matthew 7:21-23</a:t>
            </a:r>
          </a:p>
          <a:p>
            <a:r>
              <a:rPr lang="en-GB" dirty="0"/>
              <a:t>Time is of the essence. Now is the time to </a:t>
            </a:r>
            <a:r>
              <a:rPr lang="en-GB" b="1" dirty="0">
                <a:solidFill>
                  <a:srgbClr val="FF0000"/>
                </a:solidFill>
              </a:rPr>
              <a:t>put away sin </a:t>
            </a:r>
            <a:r>
              <a:rPr lang="en-GB" dirty="0"/>
              <a:t>from our lives. </a:t>
            </a:r>
          </a:p>
          <a:p>
            <a:r>
              <a:rPr lang="en-GB" dirty="0"/>
              <a:t>Now it is time to allow Christ to put the </a:t>
            </a:r>
            <a:r>
              <a:rPr lang="en-GB" b="1" dirty="0"/>
              <a:t>oil in our vessels</a:t>
            </a:r>
            <a:r>
              <a:rPr lang="en-GB" dirty="0"/>
              <a:t>, lest we be found “</a:t>
            </a:r>
            <a:r>
              <a:rPr lang="en-GB" i="1" dirty="0"/>
              <a:t>weighed in the balances and found wanting</a:t>
            </a:r>
            <a:r>
              <a:rPr lang="en-GB" dirty="0"/>
              <a:t>.”</a:t>
            </a:r>
          </a:p>
          <a:p>
            <a:endParaRPr lang="en-GB" dirty="0"/>
          </a:p>
          <a:p>
            <a:endParaRPr lang="en-GB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  <p:pic>
        <p:nvPicPr>
          <p:cNvPr id="4" name="Picture 3" descr="Alarm clock sleeping in bed">
            <a:extLst>
              <a:ext uri="{FF2B5EF4-FFF2-40B4-BE49-F238E27FC236}">
                <a16:creationId xmlns:a16="http://schemas.microsoft.com/office/drawing/2014/main" id="{88792ACE-6F54-DE2A-21AA-7F58CB9B95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220" y="681037"/>
            <a:ext cx="8331657" cy="55544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E5408F-8DC2-7ECC-60E6-9AC264302490}"/>
              </a:ext>
            </a:extLst>
          </p:cNvPr>
          <p:cNvSpPr/>
          <p:nvPr/>
        </p:nvSpPr>
        <p:spPr>
          <a:xfrm>
            <a:off x="1837648" y="852615"/>
            <a:ext cx="6716560" cy="51527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/>
              <a:t>“And that, </a:t>
            </a:r>
            <a:r>
              <a:rPr lang="en-GB" sz="3200" b="1" u="sng" dirty="0"/>
              <a:t>knowing the time</a:t>
            </a:r>
            <a:r>
              <a:rPr lang="en-GB" sz="3200" dirty="0"/>
              <a:t>, that </a:t>
            </a:r>
            <a:r>
              <a:rPr lang="en-GB" sz="3200" b="1" dirty="0">
                <a:solidFill>
                  <a:schemeClr val="tx1"/>
                </a:solidFill>
              </a:rPr>
              <a:t>now it is high time </a:t>
            </a:r>
            <a:r>
              <a:rPr lang="en-GB" sz="3200" b="1" u="sng" dirty="0">
                <a:solidFill>
                  <a:schemeClr val="tx1"/>
                </a:solidFill>
              </a:rPr>
              <a:t>to awake out of sleep</a:t>
            </a:r>
            <a:r>
              <a:rPr lang="en-GB" sz="3200" dirty="0"/>
              <a:t>: for now, is </a:t>
            </a:r>
            <a:r>
              <a:rPr lang="en-GB" sz="3200" b="1" dirty="0"/>
              <a:t>our salvation nearer than when we believed</a:t>
            </a:r>
            <a:r>
              <a:rPr lang="en-GB" sz="3200" dirty="0"/>
              <a:t>...” </a:t>
            </a:r>
            <a:r>
              <a:rPr lang="en-GB" sz="3200" b="1" dirty="0">
                <a:solidFill>
                  <a:schemeClr val="tx1"/>
                </a:solidFill>
              </a:rPr>
              <a:t>Romans 13:11-12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5944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F4AB79-7132-808D-ABC7-FD6712C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785" y="122850"/>
            <a:ext cx="9512429" cy="5581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 Closing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7977A8-C80F-48A7-9B6B-7CFFA557A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2219403"/>
            <a:ext cx="8781580" cy="3286247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“…God's servants </a:t>
            </a:r>
            <a:r>
              <a:rPr lang="en-GB" b="1" i="1" dirty="0">
                <a:solidFill>
                  <a:srgbClr val="FF0000"/>
                </a:solidFill>
              </a:rPr>
              <a:t>must not hold their peace</a:t>
            </a:r>
            <a:r>
              <a:rPr lang="en-GB" i="1" dirty="0"/>
              <a:t>. The signs foretold in prophecy are </a:t>
            </a:r>
            <a:r>
              <a:rPr lang="en-GB" b="1" i="1" dirty="0"/>
              <a:t>fast fulfilling around us</a:t>
            </a:r>
            <a:r>
              <a:rPr lang="en-GB" i="1" dirty="0"/>
              <a:t>. This should </a:t>
            </a:r>
            <a:r>
              <a:rPr lang="en-GB" b="1" i="1" dirty="0"/>
              <a:t>arouse every true follower of Christ </a:t>
            </a:r>
            <a:r>
              <a:rPr lang="en-GB" i="1" dirty="0"/>
              <a:t>to zealous action. ” </a:t>
            </a:r>
          </a:p>
          <a:p>
            <a:pPr marL="0" indent="0" algn="ctr">
              <a:buNone/>
            </a:pPr>
            <a:r>
              <a:rPr lang="en-GB" b="1" dirty="0"/>
              <a:t>Testimonies For The Church, volume 4, </a:t>
            </a:r>
            <a:r>
              <a:rPr lang="en-GB" b="1" dirty="0" err="1"/>
              <a:t>p.g.</a:t>
            </a:r>
            <a:r>
              <a:rPr lang="en-GB" b="1" dirty="0"/>
              <a:t> 307.2</a:t>
            </a:r>
          </a:p>
          <a:p>
            <a:endParaRPr lang="en-GB" b="1" dirty="0"/>
          </a:p>
          <a:p>
            <a:endParaRPr lang="en-GB" dirty="0"/>
          </a:p>
          <a:p>
            <a:endParaRPr lang="en-GB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dirty="0"/>
          </a:p>
        </p:txBody>
      </p:sp>
      <p:pic>
        <p:nvPicPr>
          <p:cNvPr id="6" name="Picture Placeholder 5" descr="A person with numbers on his forehead&#10;&#10;Description automatically generated">
            <a:extLst>
              <a:ext uri="{FF2B5EF4-FFF2-40B4-BE49-F238E27FC236}">
                <a16:creationId xmlns:a16="http://schemas.microsoft.com/office/drawing/2014/main" id="{413D16A1-6DCE-7A10-0D2E-D39DEAE2D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372" r="-1" b="25167"/>
          <a:stretch/>
        </p:blipFill>
        <p:spPr>
          <a:xfrm>
            <a:off x="8855153" y="852615"/>
            <a:ext cx="3336847" cy="5882533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1151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05CB-80D0-2C51-B9E2-A092E8DE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825" y="1638547"/>
            <a:ext cx="5139812" cy="7749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b="1" spc="530" dirty="0"/>
              <a:t>Thank You</a:t>
            </a:r>
          </a:p>
        </p:txBody>
      </p:sp>
      <p:pic>
        <p:nvPicPr>
          <p:cNvPr id="20" name="Content Placeholder 1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C0F09DD-7BC1-CB4E-4EAF-CC005C6D6F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5872" y="2545867"/>
            <a:ext cx="4226307" cy="3917950"/>
          </a:xfrm>
        </p:spPr>
      </p:pic>
      <p:pic>
        <p:nvPicPr>
          <p:cNvPr id="8" name="Picture 7" descr="A logo with blue text and a bird&#10;&#10;Description automatically generated">
            <a:extLst>
              <a:ext uri="{FF2B5EF4-FFF2-40B4-BE49-F238E27FC236}">
                <a16:creationId xmlns:a16="http://schemas.microsoft.com/office/drawing/2014/main" id="{D1853BC5-5DED-215C-5267-A5FA52FF6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278" y="586247"/>
            <a:ext cx="5924722" cy="2345406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5B234763-9CC1-3849-466E-791EEA2737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615527" y="3165143"/>
            <a:ext cx="263857" cy="263857"/>
          </a:xfrm>
          <a:prstGeom prst="rect">
            <a:avLst/>
          </a:prstGeom>
        </p:spPr>
      </p:pic>
      <p:pic>
        <p:nvPicPr>
          <p:cNvPr id="22" name="Picture 21" descr="Logo, icon&#10;&#10;Description automatically generated">
            <a:extLst>
              <a:ext uri="{FF2B5EF4-FFF2-40B4-BE49-F238E27FC236}">
                <a16:creationId xmlns:a16="http://schemas.microsoft.com/office/drawing/2014/main" id="{E56062D7-E84E-2041-81FB-D922D5DE85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flipH="1">
            <a:off x="1608498" y="4552160"/>
            <a:ext cx="316622" cy="316622"/>
          </a:xfrm>
          <a:prstGeom prst="rect">
            <a:avLst/>
          </a:prstGeom>
        </p:spPr>
      </p:pic>
      <p:pic>
        <p:nvPicPr>
          <p:cNvPr id="23" name="Picture 22" descr="Icon&#10;&#10;Description automatically generated">
            <a:extLst>
              <a:ext uri="{FF2B5EF4-FFF2-40B4-BE49-F238E27FC236}">
                <a16:creationId xmlns:a16="http://schemas.microsoft.com/office/drawing/2014/main" id="{9B16CBFB-FD0D-B3F9-EE85-CE56034C78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 flipV="1">
            <a:off x="1641036" y="5164967"/>
            <a:ext cx="316621" cy="316621"/>
          </a:xfrm>
          <a:prstGeom prst="rect">
            <a:avLst/>
          </a:prstGeom>
        </p:spPr>
      </p:pic>
      <p:pic>
        <p:nvPicPr>
          <p:cNvPr id="24" name="Picture 23" descr="A red and white logo&#10;&#10;Description automatically generated">
            <a:extLst>
              <a:ext uri="{FF2B5EF4-FFF2-40B4-BE49-F238E27FC236}">
                <a16:creationId xmlns:a16="http://schemas.microsoft.com/office/drawing/2014/main" id="{0C4A7D8D-C627-A932-1FF9-44E06F9D84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565451" y="3853259"/>
            <a:ext cx="402716" cy="40271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891986D-3344-BFA0-1153-8C671335E1EC}"/>
              </a:ext>
            </a:extLst>
          </p:cNvPr>
          <p:cNvSpPr txBox="1"/>
          <p:nvPr/>
        </p:nvSpPr>
        <p:spPr>
          <a:xfrm>
            <a:off x="2001823" y="3050376"/>
            <a:ext cx="49586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/>
              <a:t>loudcrycompendium@gmail.com</a:t>
            </a:r>
            <a:endParaRPr lang="en-GB" sz="2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3B9F26-1681-5B25-31AB-F7582E008AF6}"/>
              </a:ext>
            </a:extLst>
          </p:cNvPr>
          <p:cNvSpPr txBox="1"/>
          <p:nvPr/>
        </p:nvSpPr>
        <p:spPr>
          <a:xfrm>
            <a:off x="1968167" y="3777615"/>
            <a:ext cx="3060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@</a:t>
            </a:r>
            <a:r>
              <a:rPr lang="en-GB" sz="2400" b="1" dirty="0" err="1"/>
              <a:t>ThePropheticEye</a:t>
            </a:r>
            <a:endParaRPr lang="en-GB" sz="2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6C688C4-2C44-A839-419A-E2BEC06A71DE}"/>
              </a:ext>
            </a:extLst>
          </p:cNvPr>
          <p:cNvSpPr txBox="1"/>
          <p:nvPr/>
        </p:nvSpPr>
        <p:spPr>
          <a:xfrm>
            <a:off x="1925120" y="4432706"/>
            <a:ext cx="46680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/>
              <a:t>www.loudcrycompendium.com</a:t>
            </a:r>
            <a:endParaRPr lang="en-GB" sz="24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C37D1E-7273-610C-62BA-C294C34EC9AC}"/>
              </a:ext>
            </a:extLst>
          </p:cNvPr>
          <p:cNvSpPr txBox="1"/>
          <p:nvPr/>
        </p:nvSpPr>
        <p:spPr>
          <a:xfrm>
            <a:off x="1957657" y="5073098"/>
            <a:ext cx="34917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@</a:t>
            </a:r>
            <a:r>
              <a:rPr lang="en-GB" sz="2400" b="1" dirty="0" err="1"/>
              <a:t>loudcrycompendium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14310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7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9|11.2|16.7|21|3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9|11.2|16.7|21|31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9|11.2|16.7|21|3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9.7|16.2|32.1|86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5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9.7|45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2.8|25.2|11.2|113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9.3|19.8|23.1|27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26.9|5.3|96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75.1|103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9.3|60.4|3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8|194.7|12.5|249.9|3.2|3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1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5.3|19.6|30.7|43|41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96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25.7|5.8|5.5|144.5|9.2|10.9|6.3|32|20.6|12.6|129.6|7.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7.3|19.6|5.3|32.6|7.7|9.1|13.5|41.7|23.9|6.1|49|8.6|8.4|13.6|17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97.4|100.6|3.7|18.6|19.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heme/theme1.xml><?xml version="1.0" encoding="utf-8"?>
<a:theme xmlns:a="http://schemas.openxmlformats.org/drawingml/2006/main" name="Theme1">
  <a:themeElements>
    <a:clrScheme name="Custom 22">
      <a:dk1>
        <a:sysClr val="windowText" lastClr="000000"/>
      </a:dk1>
      <a:lt1>
        <a:sysClr val="window" lastClr="FFFFFF"/>
      </a:lt1>
      <a:dk2>
        <a:srgbClr val="293737"/>
      </a:dk2>
      <a:lt2>
        <a:srgbClr val="EEF2F0"/>
      </a:lt2>
      <a:accent1>
        <a:srgbClr val="749090"/>
      </a:accent1>
      <a:accent2>
        <a:srgbClr val="A5A5A5"/>
      </a:accent2>
      <a:accent3>
        <a:srgbClr val="91A39B"/>
      </a:accent3>
      <a:accent4>
        <a:srgbClr val="A9A698"/>
      </a:accent4>
      <a:accent5>
        <a:srgbClr val="A2A79A"/>
      </a:accent5>
      <a:accent6>
        <a:srgbClr val="897F65"/>
      </a:accent6>
      <a:hlink>
        <a:srgbClr val="92872F"/>
      </a:hlink>
      <a:folHlink>
        <a:srgbClr val="AB73A9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656B6CE8-207C-DF4B-899E-0EEF93CFE227}" vid="{EE1101BC-9B03-BE43-88BD-8706B3AD37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2623</TotalTime>
  <Words>3249</Words>
  <Application>Microsoft Macintosh PowerPoint</Application>
  <PresentationFormat>Widescreen</PresentationFormat>
  <Paragraphs>141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Aptos</vt:lpstr>
      <vt:lpstr>Arial</vt:lpstr>
      <vt:lpstr>Gill Sans MT</vt:lpstr>
      <vt:lpstr>Goudy Old Style</vt:lpstr>
      <vt:lpstr>Helvetica</vt:lpstr>
      <vt:lpstr>Impact</vt:lpstr>
      <vt:lpstr>Wingdings</vt:lpstr>
      <vt:lpstr>Theme1</vt:lpstr>
      <vt:lpstr>From Prophecy To Reality</vt:lpstr>
      <vt:lpstr>Intro</vt:lpstr>
      <vt:lpstr>Recap</vt:lpstr>
      <vt:lpstr>Recap-The Seal of God</vt:lpstr>
      <vt:lpstr>Recap-The Seal of God</vt:lpstr>
      <vt:lpstr>The Mark of The Beast</vt:lpstr>
      <vt:lpstr>The Mark of The Beast</vt:lpstr>
      <vt:lpstr>The Mark of The Beast</vt:lpstr>
      <vt:lpstr>The Commandments Of Men</vt:lpstr>
      <vt:lpstr>The Commandments Of Men</vt:lpstr>
      <vt:lpstr>The Commandments Of Men</vt:lpstr>
      <vt:lpstr>The Commandments Of Men</vt:lpstr>
      <vt:lpstr>The Mark of The Beast</vt:lpstr>
      <vt:lpstr>The Mark of The Beast</vt:lpstr>
      <vt:lpstr>The Mark of The Beast</vt:lpstr>
      <vt:lpstr>The Mark of The Beast</vt:lpstr>
      <vt:lpstr>The Mark of The Beast</vt:lpstr>
      <vt:lpstr>PowerPoint Presentation</vt:lpstr>
      <vt:lpstr>PowerPoint Presentation</vt:lpstr>
      <vt:lpstr>PowerPoint Presentation</vt:lpstr>
      <vt:lpstr>In Closing</vt:lpstr>
      <vt:lpstr>In Closing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Prophecy To Reality</dc:title>
  <dc:creator>mark clarke</dc:creator>
  <cp:lastModifiedBy>mark clarke</cp:lastModifiedBy>
  <cp:revision>18</cp:revision>
  <dcterms:created xsi:type="dcterms:W3CDTF">2024-09-01T16:07:39Z</dcterms:created>
  <dcterms:modified xsi:type="dcterms:W3CDTF">2024-12-16T14:50:07Z</dcterms:modified>
</cp:coreProperties>
</file>