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JIqsKvgi9xVb5HA3Zz5sw==" hashData="wGfDIhXikpeC3Zw5rjdExWlUcSRexU4yaoxFUogvfcF/NCVH9uQjFCMEllAt3fLPfBS9e2HF2R9O5lNOZMKFe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89"/>
    <p:restoredTop sz="94658"/>
  </p:normalViewPr>
  <p:slideViewPr>
    <p:cSldViewPr snapToGrid="0">
      <p:cViewPr varScale="1">
        <p:scale>
          <a:sx n="120" d="100"/>
          <a:sy n="120" d="100"/>
        </p:scale>
        <p:origin x="8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F76F7-BA34-440C-E793-C35044A202A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C8087F5-2E81-9BE4-1B01-D35EFC6FB6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F465306-D8CB-F419-BD71-35C0B9970B4A}"/>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775918D9-D752-3665-1795-99835F345C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F2BB30-7E3E-B50F-241A-425F166EE436}"/>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75966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8439-2670-9739-3171-1198CCC2119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EE42F2D-FF13-5393-EE18-9747F2625A2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60D8436-6A4C-E1EC-1DB1-2BC150E08AB4}"/>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B152E67B-EF9A-9BFB-666B-B14B095FD8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81E869-3438-987D-C2C3-C90755763D3F}"/>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1933130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DEC4-A2FA-E31E-6313-EA0144EF85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7F2597F-A65C-CD31-0228-16A02284C5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CFF54FE-0942-7C20-15AB-7D8E70EFC06D}"/>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76BA7E6F-B60C-11C9-428D-057808C303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AAE4E7-4AA9-DF99-6409-4F1602033F84}"/>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96615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91CB-CC51-4B89-344E-74A3F241C47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F306620-FD19-2BA2-960A-6A59CAB1E53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74765F-A389-5ACE-9E09-058DFE9C1E4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D50C750-27D4-6DCA-E165-88111F0350FF}"/>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6" name="Footer Placeholder 5">
            <a:extLst>
              <a:ext uri="{FF2B5EF4-FFF2-40B4-BE49-F238E27FC236}">
                <a16:creationId xmlns:a16="http://schemas.microsoft.com/office/drawing/2014/main" id="{F1195EF7-4922-089C-5B8B-F4A97F3A72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CFD857-F254-624F-50FC-A234BFA3DE8E}"/>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368087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A363-D6B4-DB0C-8E7B-9CB9B8DDC1B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DF04EB3-B1E7-7C35-68B4-9565FF9979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012E9CB-682D-36BB-6FAC-0C3120E458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12E551F-87D5-962F-88F2-5AAEC800F5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A7FF827-4558-82AF-47F3-A71BBA48F9A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1CCA4EF-552A-534E-CAB9-B16F2A756C2D}"/>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8" name="Footer Placeholder 7">
            <a:extLst>
              <a:ext uri="{FF2B5EF4-FFF2-40B4-BE49-F238E27FC236}">
                <a16:creationId xmlns:a16="http://schemas.microsoft.com/office/drawing/2014/main" id="{2E08B9C7-17EC-D13F-5194-D4468437BCF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13519CE-D6ED-727F-B834-607C63985B5B}"/>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223205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2BD8-BEAF-1D65-6315-3EA979D1AB7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4827A1-8CA0-EE3E-F277-ED5A04CD8AE3}"/>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4" name="Footer Placeholder 3">
            <a:extLst>
              <a:ext uri="{FF2B5EF4-FFF2-40B4-BE49-F238E27FC236}">
                <a16:creationId xmlns:a16="http://schemas.microsoft.com/office/drawing/2014/main" id="{4D68E626-3854-391F-3D24-4809D85201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469E8C-651E-552C-E2C9-369F8401141E}"/>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2640475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F106E0-A361-38BB-F4CD-8766CDC6AE59}"/>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3" name="Footer Placeholder 2">
            <a:extLst>
              <a:ext uri="{FF2B5EF4-FFF2-40B4-BE49-F238E27FC236}">
                <a16:creationId xmlns:a16="http://schemas.microsoft.com/office/drawing/2014/main" id="{7563B834-6A56-E81B-EE03-1CB81153348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0639E22-6B87-D154-059F-8E2709EC853D}"/>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270197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5615B-F895-10CF-7D94-8D1907F6659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1B19DA9-F57F-E8D7-3EE9-C79C85D44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423A140-9ED0-9172-9428-9AB7CF1F7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E496F0E-4028-4B72-DDF8-19E581BEBC7A}"/>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6" name="Footer Placeholder 5">
            <a:extLst>
              <a:ext uri="{FF2B5EF4-FFF2-40B4-BE49-F238E27FC236}">
                <a16:creationId xmlns:a16="http://schemas.microsoft.com/office/drawing/2014/main" id="{04C7EDC9-B4D3-74AF-0E33-80A6C87774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2AECE0-A47C-08BC-960F-6A7745DE521B}"/>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277326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CF8D9-ED52-6FAF-4FF8-4371D34167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7354D3-5328-8AA3-E548-567A3536DD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E8CFC68-39B4-0A41-AEC1-956E64964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D2CDA8-B779-F451-C6A7-D7700B9581F0}"/>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6" name="Footer Placeholder 5">
            <a:extLst>
              <a:ext uri="{FF2B5EF4-FFF2-40B4-BE49-F238E27FC236}">
                <a16:creationId xmlns:a16="http://schemas.microsoft.com/office/drawing/2014/main" id="{E101DCCD-E5A6-F048-CA6F-23DC465200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840337-7D26-9097-6EBF-899FEC64DBA4}"/>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193423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6E35-5836-EBE1-27BC-667D920F619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08F2885-DDB0-0F58-3677-A444D405521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AB0E677-DC9F-CDD3-B203-0503E332501B}"/>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A0D081D6-F3D0-5E90-AC13-A725D55B02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1AB6E6-2B2F-55AC-7695-47737282BF9E}"/>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145862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6E45A1-5F58-3930-CA2B-62F3502AFBC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B7EDE39-0D25-1BE3-7382-2FCE279008B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A5E260-0367-FF0B-AF1D-2559A3092DBF}"/>
              </a:ext>
            </a:extLst>
          </p:cNvPr>
          <p:cNvSpPr>
            <a:spLocks noGrp="1"/>
          </p:cNvSpPr>
          <p:nvPr>
            <p:ph type="dt" sz="half" idx="10"/>
          </p:nvPr>
        </p:nvSpPr>
        <p:spPr/>
        <p:txBody>
          <a:body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6F44B249-3E3A-21DF-FDFA-5C1E35FC0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C179B4-B5A4-EEB7-A0BC-6456828FDAFD}"/>
              </a:ext>
            </a:extLst>
          </p:cNvPr>
          <p:cNvSpPr>
            <a:spLocks noGrp="1"/>
          </p:cNvSpPr>
          <p:nvPr>
            <p:ph type="sldNum" sz="quarter" idx="12"/>
          </p:nvPr>
        </p:nvSpPr>
        <p:spPr/>
        <p:txBody>
          <a:bodyPr/>
          <a:lstStyle/>
          <a:p>
            <a:fld id="{2744910D-068E-5A44-AC83-7C4744FB04C1}" type="slidenum">
              <a:rPr lang="en-GB" smtClean="0"/>
              <a:t>‹#›</a:t>
            </a:fld>
            <a:endParaRPr lang="en-GB"/>
          </a:p>
        </p:txBody>
      </p:sp>
    </p:spTree>
    <p:extLst>
      <p:ext uri="{BB962C8B-B14F-4D97-AF65-F5344CB8AC3E}">
        <p14:creationId xmlns:p14="http://schemas.microsoft.com/office/powerpoint/2010/main" val="341795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7AF1-6D46-70AE-C148-DCD2B04DD4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F04C55C-56E6-0326-CE34-5A25A25EF6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7E6DCCD-1FD7-CFA1-D980-EA3D7F69DD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B9CC77-D53A-5E4A-A75F-92748BE38C98}" type="datetimeFigureOut">
              <a:rPr lang="en-GB" smtClean="0"/>
              <a:t>16/12/2024</a:t>
            </a:fld>
            <a:endParaRPr lang="en-GB"/>
          </a:p>
        </p:txBody>
      </p:sp>
      <p:sp>
        <p:nvSpPr>
          <p:cNvPr id="5" name="Footer Placeholder 4">
            <a:extLst>
              <a:ext uri="{FF2B5EF4-FFF2-40B4-BE49-F238E27FC236}">
                <a16:creationId xmlns:a16="http://schemas.microsoft.com/office/drawing/2014/main" id="{2A086327-546E-AA45-1F3D-61AB38B4D6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EC256AE-0C98-5662-0FBB-424C5EA64F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44910D-068E-5A44-AC83-7C4744FB04C1}" type="slidenum">
              <a:rPr lang="en-GB" smtClean="0"/>
              <a:t>‹#›</a:t>
            </a:fld>
            <a:endParaRPr lang="en-GB"/>
          </a:p>
        </p:txBody>
      </p:sp>
    </p:spTree>
    <p:extLst>
      <p:ext uri="{BB962C8B-B14F-4D97-AF65-F5344CB8AC3E}">
        <p14:creationId xmlns:p14="http://schemas.microsoft.com/office/powerpoint/2010/main" val="638395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hyperlink" Target="https://www.pngall.com/website-pn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hyperlink" Target="https://commons.wikimedia.org/wiki/Template:Other_versions/YouTube_logos" TargetMode="External"/><Relationship Id="rId5" Type="http://schemas.openxmlformats.org/officeDocument/2006/relationships/hyperlink" Target="https://en.wikiquote.org/wiki/Gmail"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en.wikipedia.org/wiki/File:Instagram_logo_2016.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shaking hands with a person in a suit&#10;&#10;Description automatically generated">
            <a:extLst>
              <a:ext uri="{FF2B5EF4-FFF2-40B4-BE49-F238E27FC236}">
                <a16:creationId xmlns:a16="http://schemas.microsoft.com/office/drawing/2014/main" id="{59D75F5D-F071-9868-1B55-EEF40BF09F7D}"/>
              </a:ext>
            </a:extLst>
          </p:cNvPr>
          <p:cNvPicPr>
            <a:picLocks noChangeAspect="1"/>
          </p:cNvPicPr>
          <p:nvPr/>
        </p:nvPicPr>
        <p:blipFill>
          <a:blip r:embed="rId2">
            <a:alphaModFix amt="50000"/>
          </a:blip>
          <a:srcRect t="2103" b="27803"/>
          <a:stretch/>
        </p:blipFill>
        <p:spPr>
          <a:xfrm>
            <a:off x="20" y="1"/>
            <a:ext cx="12191980" cy="6857999"/>
          </a:xfrm>
          <a:prstGeom prst="rect">
            <a:avLst/>
          </a:prstGeom>
        </p:spPr>
      </p:pic>
      <p:sp>
        <p:nvSpPr>
          <p:cNvPr id="2" name="Title 1">
            <a:extLst>
              <a:ext uri="{FF2B5EF4-FFF2-40B4-BE49-F238E27FC236}">
                <a16:creationId xmlns:a16="http://schemas.microsoft.com/office/drawing/2014/main" id="{33036A58-B938-DAF8-A796-BA7CC59AD8BB}"/>
              </a:ext>
            </a:extLst>
          </p:cNvPr>
          <p:cNvSpPr>
            <a:spLocks noGrp="1"/>
          </p:cNvSpPr>
          <p:nvPr>
            <p:ph type="ctrTitle"/>
          </p:nvPr>
        </p:nvSpPr>
        <p:spPr>
          <a:xfrm>
            <a:off x="1524000" y="1122362"/>
            <a:ext cx="9144000" cy="2900518"/>
          </a:xfrm>
        </p:spPr>
        <p:txBody>
          <a:bodyPr>
            <a:normAutofit/>
          </a:bodyPr>
          <a:lstStyle/>
          <a:p>
            <a:r>
              <a:rPr lang="en-GB" sz="8000" dirty="0">
                <a:solidFill>
                  <a:srgbClr val="FF0000"/>
                </a:solidFill>
              </a:rPr>
              <a:t>Theocracy</a:t>
            </a:r>
            <a:r>
              <a:rPr lang="en-GB" dirty="0">
                <a:solidFill>
                  <a:srgbClr val="FFFFFF"/>
                </a:solidFill>
              </a:rPr>
              <a:t> </a:t>
            </a:r>
            <a:r>
              <a:rPr lang="en-GB" sz="8000" dirty="0">
                <a:solidFill>
                  <a:srgbClr val="FF0000"/>
                </a:solidFill>
              </a:rPr>
              <a:t>Alert!</a:t>
            </a:r>
            <a:endParaRPr lang="en-GB" dirty="0">
              <a:solidFill>
                <a:srgbClr val="FF0000"/>
              </a:solidFill>
            </a:endParaRPr>
          </a:p>
        </p:txBody>
      </p:sp>
      <p:sp>
        <p:nvSpPr>
          <p:cNvPr id="3" name="Subtitle 2">
            <a:extLst>
              <a:ext uri="{FF2B5EF4-FFF2-40B4-BE49-F238E27FC236}">
                <a16:creationId xmlns:a16="http://schemas.microsoft.com/office/drawing/2014/main" id="{2B2B9D1D-9608-4ABC-5427-E338A5EFB475}"/>
              </a:ext>
            </a:extLst>
          </p:cNvPr>
          <p:cNvSpPr>
            <a:spLocks noGrp="1"/>
          </p:cNvSpPr>
          <p:nvPr>
            <p:ph type="subTitle" idx="1"/>
          </p:nvPr>
        </p:nvSpPr>
        <p:spPr>
          <a:xfrm>
            <a:off x="1524000" y="4159404"/>
            <a:ext cx="9144000" cy="1098395"/>
          </a:xfrm>
        </p:spPr>
        <p:txBody>
          <a:bodyPr>
            <a:normAutofit/>
          </a:bodyPr>
          <a:lstStyle/>
          <a:p>
            <a:r>
              <a:rPr lang="en-GB" sz="3200" i="1" dirty="0">
                <a:solidFill>
                  <a:srgbClr val="FFFFFF"/>
                </a:solidFill>
              </a:rPr>
              <a:t>When</a:t>
            </a:r>
            <a:r>
              <a:rPr lang="en-GB" i="1" dirty="0">
                <a:solidFill>
                  <a:srgbClr val="FFFFFF"/>
                </a:solidFill>
              </a:rPr>
              <a:t> </a:t>
            </a:r>
            <a:r>
              <a:rPr lang="en-GB" sz="3200" i="1" dirty="0">
                <a:solidFill>
                  <a:srgbClr val="FFFFFF"/>
                </a:solidFill>
              </a:rPr>
              <a:t>The Church Marries The State</a:t>
            </a:r>
            <a:endParaRPr lang="en-GB" i="1" dirty="0">
              <a:solidFill>
                <a:srgbClr val="FFFFFF"/>
              </a:solidFill>
            </a:endParaRPr>
          </a:p>
        </p:txBody>
      </p:sp>
    </p:spTree>
    <p:extLst>
      <p:ext uri="{BB962C8B-B14F-4D97-AF65-F5344CB8AC3E}">
        <p14:creationId xmlns:p14="http://schemas.microsoft.com/office/powerpoint/2010/main" val="27364710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descr="A person shaking hands with a person in a suit&#10;&#10;Description automatically generated">
            <a:extLst>
              <a:ext uri="{FF2B5EF4-FFF2-40B4-BE49-F238E27FC236}">
                <a16:creationId xmlns:a16="http://schemas.microsoft.com/office/drawing/2014/main" id="{4BFD4A64-D8AD-DD53-071C-40079041746F}"/>
              </a:ext>
            </a:extLst>
          </p:cNvPr>
          <p:cNvPicPr>
            <a:picLocks noGrp="1" noChangeAspect="1"/>
          </p:cNvPicPr>
          <p:nvPr>
            <p:ph sz="half" idx="2"/>
          </p:nvPr>
        </p:nvPicPr>
        <p:blipFill>
          <a:blip r:embed="rId2"/>
          <a:srcRect t="2110" b="27810"/>
          <a:stretch/>
        </p:blipFill>
        <p:spPr>
          <a:xfrm>
            <a:off x="20" y="1282"/>
            <a:ext cx="12191980" cy="6856718"/>
          </a:xfrm>
          <a:prstGeom prst="rect">
            <a:avLst/>
          </a:prstGeom>
        </p:spPr>
      </p:pic>
    </p:spTree>
    <p:extLst>
      <p:ext uri="{BB962C8B-B14F-4D97-AF65-F5344CB8AC3E}">
        <p14:creationId xmlns:p14="http://schemas.microsoft.com/office/powerpoint/2010/main" val="154565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1"/>
            <a:ext cx="7080421" cy="757495"/>
          </a:xfrm>
        </p:spPr>
        <p:txBody>
          <a:bodyPr vert="horz" lIns="91440" tIns="45720" rIns="91440" bIns="45720" rtlCol="0" anchor="b">
            <a:normAutofit/>
          </a:bodyPr>
          <a:lstStyle/>
          <a:p>
            <a:pPr algn="ctr"/>
            <a:r>
              <a:rPr lang="en-US" sz="4000" b="1" dirty="0"/>
              <a:t>FOUNDATION</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5004486" y="1180214"/>
            <a:ext cx="7080421" cy="5357369"/>
          </a:xfrm>
        </p:spPr>
        <p:txBody>
          <a:bodyPr vert="horz" lIns="91440" tIns="45720" rIns="91440" bIns="45720" rtlCol="0">
            <a:normAutofit/>
          </a:bodyPr>
          <a:lstStyle/>
          <a:p>
            <a:r>
              <a:rPr lang="en-GB" sz="1800" i="1" dirty="0">
                <a:effectLst/>
                <a:ea typeface="Calibri" panose="020F0502020204030204" pitchFamily="34" charset="0"/>
                <a:cs typeface="Arial" panose="020B0604020202020204" pitchFamily="34" charset="0"/>
              </a:rPr>
              <a:t>“And he said unto them, Render therefore unto Caesar the things which be Caesar's, and unto God the things which be God’s.” </a:t>
            </a:r>
            <a:r>
              <a:rPr lang="en-GB" sz="1800" b="1" i="1" dirty="0">
                <a:effectLst/>
                <a:ea typeface="Calibri" panose="020F0502020204030204" pitchFamily="34" charset="0"/>
                <a:cs typeface="Arial" panose="020B0604020202020204" pitchFamily="34" charset="0"/>
              </a:rPr>
              <a:t>Luke 20:25</a:t>
            </a:r>
          </a:p>
          <a:p>
            <a:r>
              <a:rPr lang="en-GB" sz="1800" b="1" dirty="0">
                <a:solidFill>
                  <a:srgbClr val="FF0000"/>
                </a:solidFill>
                <a:effectLst/>
                <a:ea typeface="Calibri" panose="020F0502020204030204" pitchFamily="34" charset="0"/>
                <a:cs typeface="Arial" panose="020B0604020202020204" pitchFamily="34" charset="0"/>
              </a:rPr>
              <a:t>“Render therefore unto Caesar the things which be Caesar’s and unto God the things which be God’s.” </a:t>
            </a:r>
            <a:r>
              <a:rPr lang="en-GB" sz="1800" dirty="0">
                <a:effectLst/>
                <a:ea typeface="Calibri" panose="020F0502020204030204" pitchFamily="34" charset="0"/>
                <a:cs typeface="Arial" panose="020B0604020202020204" pitchFamily="34" charset="0"/>
              </a:rPr>
              <a:t>These were the words of Christ in His teaching unto the Scribes and Pharisees while they were trying to trap Jesus in their evil exploits. These words, spoken by Jesus, were not only for the benefit of the Jews in His day, but also </a:t>
            </a:r>
            <a:r>
              <a:rPr lang="en-GB" sz="1800" b="1" dirty="0">
                <a:effectLst/>
                <a:ea typeface="Calibri" panose="020F0502020204030204" pitchFamily="34" charset="0"/>
                <a:cs typeface="Arial" panose="020B0604020202020204" pitchFamily="34" charset="0"/>
              </a:rPr>
              <a:t>for all subsequent generations after that</a:t>
            </a:r>
            <a:r>
              <a:rPr lang="en-GB" sz="1800" dirty="0">
                <a:effectLst/>
                <a:ea typeface="Calibri" panose="020F0502020204030204" pitchFamily="34" charset="0"/>
                <a:cs typeface="Arial" panose="020B0604020202020204" pitchFamily="34" charset="0"/>
              </a:rPr>
              <a:t>. </a:t>
            </a:r>
          </a:p>
          <a:p>
            <a:r>
              <a:rPr lang="en-GB" sz="1800" dirty="0">
                <a:effectLst/>
                <a:ea typeface="Calibri" panose="020F0502020204030204" pitchFamily="34" charset="0"/>
              </a:rPr>
              <a:t>Christ was teaching us that there must be </a:t>
            </a:r>
            <a:r>
              <a:rPr lang="en-GB" sz="1800" b="1" u="sng" dirty="0">
                <a:effectLst/>
                <a:ea typeface="Calibri" panose="020F0502020204030204" pitchFamily="34" charset="0"/>
              </a:rPr>
              <a:t>a separation </a:t>
            </a:r>
            <a:r>
              <a:rPr lang="en-GB" sz="1800" dirty="0">
                <a:effectLst/>
                <a:ea typeface="Calibri" panose="020F0502020204030204" pitchFamily="34" charset="0"/>
              </a:rPr>
              <a:t>of the things dedicated unto God with that of </a:t>
            </a:r>
            <a:r>
              <a:rPr lang="en-GB" sz="1800" b="1" dirty="0">
                <a:effectLst/>
                <a:ea typeface="Calibri" panose="020F0502020204030204" pitchFamily="34" charset="0"/>
              </a:rPr>
              <a:t>the state or government</a:t>
            </a:r>
            <a:r>
              <a:rPr lang="en-GB" sz="1800" dirty="0">
                <a:effectLst/>
                <a:ea typeface="Calibri" panose="020F0502020204030204" pitchFamily="34" charset="0"/>
              </a:rPr>
              <a:t>; that is, the things of the state and those of a Heavenly nature </a:t>
            </a:r>
            <a:r>
              <a:rPr lang="en-GB" sz="1800" b="1" dirty="0">
                <a:effectLst/>
                <a:ea typeface="Calibri" panose="020F0502020204030204" pitchFamily="34" charset="0"/>
              </a:rPr>
              <a:t>should not co-mingle</a:t>
            </a:r>
            <a:r>
              <a:rPr lang="en-GB" sz="1800" dirty="0">
                <a:effectLst/>
                <a:ea typeface="Calibri" panose="020F0502020204030204" pitchFamily="34" charset="0"/>
              </a:rPr>
              <a:t>. In matters of an earthly nature, we are to obey the government and the relevant authorities, </a:t>
            </a:r>
            <a:r>
              <a:rPr lang="en-GB" sz="1800" b="1" dirty="0">
                <a:effectLst/>
                <a:highlight>
                  <a:srgbClr val="FFFF00"/>
                </a:highlight>
                <a:ea typeface="Calibri" panose="020F0502020204030204" pitchFamily="34" charset="0"/>
              </a:rPr>
              <a:t>Romans 13:3-7</a:t>
            </a:r>
            <a:r>
              <a:rPr lang="en-GB" sz="1800" dirty="0">
                <a:effectLst/>
                <a:ea typeface="Calibri" panose="020F0502020204030204" pitchFamily="34" charset="0"/>
              </a:rPr>
              <a:t>, but in matters of a Heavenly nature, we ought to obey God.</a:t>
            </a:r>
          </a:p>
          <a:p>
            <a:r>
              <a:rPr lang="en-GB" sz="1800" dirty="0">
                <a:effectLst/>
                <a:ea typeface="Calibri" panose="020F0502020204030204" pitchFamily="34" charset="0"/>
              </a:rPr>
              <a:t>However, it must be stated, that when the government or any earthly power, overstates its authority and creates dictates and laws usurping the authority of God, then, </a:t>
            </a:r>
            <a:r>
              <a:rPr lang="en-GB" sz="1800" b="1" i="1" dirty="0">
                <a:solidFill>
                  <a:srgbClr val="FF0000"/>
                </a:solidFill>
                <a:effectLst/>
                <a:ea typeface="Calibri" panose="020F0502020204030204" pitchFamily="34" charset="0"/>
              </a:rPr>
              <a:t>“we ought to obey God rather than men.” </a:t>
            </a:r>
            <a:r>
              <a:rPr lang="en-GB" sz="1800" b="1" dirty="0">
                <a:effectLst/>
                <a:highlight>
                  <a:srgbClr val="FFFF00"/>
                </a:highlight>
                <a:ea typeface="Calibri" panose="020F0502020204030204" pitchFamily="34" charset="0"/>
              </a:rPr>
              <a:t>Acts 5:29</a:t>
            </a:r>
            <a:r>
              <a:rPr lang="en-GB" sz="1800" dirty="0">
                <a:effectLst/>
                <a:ea typeface="Calibri" panose="020F0502020204030204" pitchFamily="34" charset="0"/>
              </a:rPr>
              <a:t>.</a:t>
            </a:r>
            <a:r>
              <a:rPr lang="en-GB" sz="1200" dirty="0">
                <a:effectLst/>
              </a:rPr>
              <a:t> </a:t>
            </a:r>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279023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dissolve">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1"/>
            <a:ext cx="7080421" cy="757495"/>
          </a:xfrm>
        </p:spPr>
        <p:txBody>
          <a:bodyPr vert="horz" lIns="91440" tIns="45720" rIns="91440" bIns="45720" rtlCol="0" anchor="b">
            <a:normAutofit/>
          </a:bodyPr>
          <a:lstStyle/>
          <a:p>
            <a:pPr algn="ctr"/>
            <a:r>
              <a:rPr lang="en-US" sz="4000" b="1" dirty="0"/>
              <a:t>FOUNDATION</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5004486" y="1180214"/>
            <a:ext cx="7080421" cy="5357369"/>
          </a:xfrm>
        </p:spPr>
        <p:txBody>
          <a:bodyPr vert="horz" lIns="91440" tIns="45720" rIns="91440" bIns="45720" rtlCol="0">
            <a:normAutofit/>
          </a:bodyPr>
          <a:lstStyle/>
          <a:p>
            <a:r>
              <a:rPr lang="en-GB" sz="1800" i="1" dirty="0">
                <a:effectLst/>
                <a:ea typeface="Calibri" panose="020F0502020204030204" pitchFamily="34" charset="0"/>
                <a:cs typeface="Arial" panose="020B0604020202020204" pitchFamily="34" charset="0"/>
              </a:rPr>
              <a:t>Praise ye the LORD. Praise ye the LORD from the heavens: praise </a:t>
            </a:r>
            <a:r>
              <a:rPr lang="en-GB" sz="1800" i="1" dirty="0">
                <a:ea typeface="Calibri" panose="020F0502020204030204" pitchFamily="34" charset="0"/>
                <a:cs typeface="Arial" panose="020B0604020202020204" pitchFamily="34" charset="0"/>
              </a:rPr>
              <a:t>H</a:t>
            </a:r>
            <a:r>
              <a:rPr lang="en-GB" sz="1800" i="1" dirty="0">
                <a:effectLst/>
                <a:ea typeface="Calibri" panose="020F0502020204030204" pitchFamily="34" charset="0"/>
                <a:cs typeface="Arial" panose="020B0604020202020204" pitchFamily="34" charset="0"/>
              </a:rPr>
              <a:t>im in the heights. Praise ye Him, all his angels: praise ye Him, all his hosts.</a:t>
            </a:r>
          </a:p>
          <a:p>
            <a:r>
              <a:rPr lang="en-US" sz="1800" i="1" dirty="0"/>
              <a:t>Kings of the earth, and all people; princes, and all judges of the earth: Both young men, and maidens; old men, and children. Let them praise the name of the LORD: </a:t>
            </a:r>
            <a:r>
              <a:rPr lang="en-US" sz="1800" b="1" i="1" dirty="0"/>
              <a:t>for His name alone is excellent; His glory is above the earth and heaven</a:t>
            </a:r>
            <a:r>
              <a:rPr lang="en-US" sz="1800" i="1" dirty="0"/>
              <a:t>. </a:t>
            </a:r>
            <a:r>
              <a:rPr lang="en-US" sz="1800" b="1" dirty="0">
                <a:highlight>
                  <a:srgbClr val="FFFF00"/>
                </a:highlight>
              </a:rPr>
              <a:t>Psalms 148:1-2,11-13</a:t>
            </a:r>
          </a:p>
          <a:p>
            <a:r>
              <a:rPr lang="en-GB" sz="1800" dirty="0">
                <a:effectLst/>
                <a:ea typeface="Calibri" panose="020F0502020204030204" pitchFamily="34" charset="0"/>
                <a:cs typeface="Arial" panose="020B0604020202020204" pitchFamily="34" charset="0"/>
              </a:rPr>
              <a:t>This principle </a:t>
            </a:r>
            <a:r>
              <a:rPr lang="en-GB" sz="1800" b="1" dirty="0">
                <a:effectLst/>
                <a:ea typeface="Calibri" panose="020F0502020204030204" pitchFamily="34" charset="0"/>
                <a:cs typeface="Arial" panose="020B0604020202020204" pitchFamily="34" charset="0"/>
              </a:rPr>
              <a:t>of the separation of the Church and the State</a:t>
            </a:r>
            <a:r>
              <a:rPr lang="en-GB" sz="1800" dirty="0">
                <a:effectLst/>
                <a:ea typeface="Calibri" panose="020F0502020204030204" pitchFamily="34" charset="0"/>
                <a:cs typeface="Arial" panose="020B0604020202020204" pitchFamily="34" charset="0"/>
              </a:rPr>
              <a:t> is not a new principle. </a:t>
            </a:r>
          </a:p>
          <a:p>
            <a:r>
              <a:rPr lang="en-GB" sz="1800" dirty="0">
                <a:effectLst/>
                <a:ea typeface="Calibri" panose="020F0502020204030204" pitchFamily="34" charset="0"/>
                <a:cs typeface="Arial" panose="020B0604020202020204" pitchFamily="34" charset="0"/>
              </a:rPr>
              <a:t>It is seen right through the Scriptures, from the very beginning unto the very end. Therefore, I intend to look at a few examples in the Scriptures which will teach us about </a:t>
            </a:r>
            <a:r>
              <a:rPr lang="en-GB" sz="1800" b="1" dirty="0">
                <a:solidFill>
                  <a:srgbClr val="FF0000"/>
                </a:solidFill>
                <a:effectLst/>
                <a:ea typeface="Calibri" panose="020F0502020204030204" pitchFamily="34" charset="0"/>
                <a:cs typeface="Arial" panose="020B0604020202020204" pitchFamily="34" charset="0"/>
              </a:rPr>
              <a:t>the adverse effects upon God’s faithful people </a:t>
            </a:r>
            <a:r>
              <a:rPr lang="en-GB" sz="1800" dirty="0">
                <a:effectLst/>
                <a:ea typeface="Calibri" panose="020F0502020204030204" pitchFamily="34" charset="0"/>
                <a:cs typeface="Arial" panose="020B0604020202020204" pitchFamily="34" charset="0"/>
              </a:rPr>
              <a:t>whenever there is a unification of the Church and the State to enforce certain laws and how this affects us, </a:t>
            </a:r>
            <a:r>
              <a:rPr lang="en-GB" sz="1800" b="1" i="1" dirty="0">
                <a:effectLst/>
                <a:ea typeface="Calibri" panose="020F0502020204030204" pitchFamily="34" charset="0"/>
                <a:cs typeface="Arial" panose="020B0604020202020204" pitchFamily="34" charset="0"/>
              </a:rPr>
              <a:t>God’s faithful followers</a:t>
            </a:r>
            <a:r>
              <a:rPr lang="en-GB" sz="1800" dirty="0">
                <a:effectLst/>
                <a:ea typeface="Calibri" panose="020F0502020204030204" pitchFamily="34" charset="0"/>
                <a:cs typeface="Arial" panose="020B0604020202020204" pitchFamily="34" charset="0"/>
              </a:rPr>
              <a:t>, in these last days of earth’s history.</a:t>
            </a:r>
          </a:p>
          <a:p>
            <a:endParaRPr lang="en-US" sz="1800" i="1" dirty="0"/>
          </a:p>
        </p:txBody>
      </p:sp>
    </p:spTree>
    <p:custDataLst>
      <p:tags r:id="rId1"/>
    </p:custDataLst>
    <p:extLst>
      <p:ext uri="{BB962C8B-B14F-4D97-AF65-F5344CB8AC3E}">
        <p14:creationId xmlns:p14="http://schemas.microsoft.com/office/powerpoint/2010/main" val="362444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strips(downLeft)">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strips(downLeft)">
                                      <p:cBhvr>
                                        <p:cTn id="21"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1"/>
            <a:ext cx="7080421" cy="757495"/>
          </a:xfrm>
        </p:spPr>
        <p:txBody>
          <a:bodyPr vert="horz" lIns="91440" tIns="45720" rIns="91440" bIns="45720" rtlCol="0" anchor="b">
            <a:normAutofit/>
          </a:bodyPr>
          <a:lstStyle/>
          <a:p>
            <a:pPr algn="ctr"/>
            <a:r>
              <a:rPr lang="en-US" sz="4000" b="1" dirty="0"/>
              <a:t>QUEEN ESTHER</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5004486" y="1180214"/>
            <a:ext cx="7080421" cy="5603358"/>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Our first example will be taken from the account seen in the </a:t>
            </a:r>
            <a:r>
              <a:rPr lang="en-GB" sz="1800" b="1" dirty="0">
                <a:effectLst/>
                <a:ea typeface="Calibri" panose="020F0502020204030204" pitchFamily="34" charset="0"/>
                <a:cs typeface="Arial" panose="020B0604020202020204" pitchFamily="34" charset="0"/>
              </a:rPr>
              <a:t>Book of Esther.</a:t>
            </a:r>
          </a:p>
          <a:p>
            <a:r>
              <a:rPr lang="en-GB" sz="1800" dirty="0">
                <a:effectLst/>
                <a:ea typeface="Calibri" panose="020F0502020204030204" pitchFamily="34" charset="0"/>
                <a:cs typeface="Arial" panose="020B0604020202020204" pitchFamily="34" charset="0"/>
              </a:rPr>
              <a:t>In this account, we see King Ahasuerus (</a:t>
            </a:r>
            <a:r>
              <a:rPr lang="en-GB" sz="1800" i="1" dirty="0">
                <a:effectLst/>
                <a:ea typeface="Calibri" panose="020F0502020204030204" pitchFamily="34" charset="0"/>
                <a:cs typeface="Arial" panose="020B0604020202020204" pitchFamily="34" charset="0"/>
              </a:rPr>
              <a:t>Xerxes I) </a:t>
            </a:r>
            <a:r>
              <a:rPr lang="en-GB" sz="1800" dirty="0">
                <a:effectLst/>
                <a:ea typeface="Calibri" panose="020F0502020204030204" pitchFamily="34" charset="0"/>
                <a:cs typeface="Arial" panose="020B0604020202020204" pitchFamily="34" charset="0"/>
              </a:rPr>
              <a:t>of the </a:t>
            </a:r>
            <a:r>
              <a:rPr lang="en-GB" sz="1800" dirty="0" err="1">
                <a:effectLst/>
                <a:ea typeface="Calibri" panose="020F0502020204030204" pitchFamily="34" charset="0"/>
                <a:cs typeface="Arial" panose="020B0604020202020204" pitchFamily="34" charset="0"/>
              </a:rPr>
              <a:t>Medo</a:t>
            </a:r>
            <a:r>
              <a:rPr lang="en-GB" sz="1800" dirty="0">
                <a:ea typeface="Calibri" panose="020F0502020204030204" pitchFamily="34" charset="0"/>
                <a:cs typeface="Arial" panose="020B0604020202020204" pitchFamily="34" charset="0"/>
              </a:rPr>
              <a:t>-</a:t>
            </a:r>
            <a:r>
              <a:rPr lang="en-GB" sz="1800" dirty="0">
                <a:effectLst/>
                <a:ea typeface="Calibri" panose="020F0502020204030204" pitchFamily="34" charset="0"/>
                <a:cs typeface="Arial" panose="020B0604020202020204" pitchFamily="34" charset="0"/>
              </a:rPr>
              <a:t>Persian Empire, select Esther, also called </a:t>
            </a:r>
            <a:r>
              <a:rPr lang="en-GB" sz="1800" b="1" dirty="0">
                <a:effectLst/>
                <a:ea typeface="Calibri" panose="020F0502020204030204" pitchFamily="34" charset="0"/>
                <a:cs typeface="Arial" panose="020B0604020202020204" pitchFamily="34" charset="0"/>
              </a:rPr>
              <a:t>Hadassah</a:t>
            </a:r>
            <a:r>
              <a:rPr lang="en-GB" sz="1800" dirty="0">
                <a:effectLst/>
                <a:ea typeface="Calibri" panose="020F0502020204030204" pitchFamily="34" charset="0"/>
                <a:cs typeface="Arial" panose="020B0604020202020204" pitchFamily="34" charset="0"/>
              </a:rPr>
              <a:t>, to be his new queen after the disposal of Queen Vashti. </a:t>
            </a:r>
            <a:r>
              <a:rPr lang="en-GB" sz="1800" b="1" dirty="0">
                <a:effectLst/>
                <a:ea typeface="Calibri" panose="020F0502020204030204" pitchFamily="34" charset="0"/>
                <a:cs typeface="Arial" panose="020B0604020202020204" pitchFamily="34" charset="0"/>
              </a:rPr>
              <a:t>See </a:t>
            </a:r>
            <a:r>
              <a:rPr lang="en-GB" sz="1800" b="1" dirty="0">
                <a:effectLst/>
                <a:highlight>
                  <a:srgbClr val="FFFF00"/>
                </a:highlight>
                <a:ea typeface="Calibri" panose="020F0502020204030204" pitchFamily="34" charset="0"/>
                <a:cs typeface="Arial" panose="020B0604020202020204" pitchFamily="34" charset="0"/>
              </a:rPr>
              <a:t>Esther 1:1-2:17</a:t>
            </a:r>
            <a:r>
              <a:rPr lang="en-GB" sz="1800" dirty="0">
                <a:effectLst/>
                <a:ea typeface="Calibri" panose="020F0502020204030204" pitchFamily="34" charset="0"/>
                <a:cs typeface="Arial" panose="020B0604020202020204" pitchFamily="34" charset="0"/>
              </a:rPr>
              <a:t>.</a:t>
            </a:r>
          </a:p>
          <a:p>
            <a:r>
              <a:rPr lang="en-GB" sz="1800" i="1" dirty="0">
                <a:effectLst/>
                <a:ea typeface="Calibri" panose="020F0502020204030204" pitchFamily="34" charset="0"/>
                <a:cs typeface="Arial" panose="020B0604020202020204" pitchFamily="34" charset="0"/>
              </a:rPr>
              <a:t>“And the king loved Esther above all the women, and she obtained grace and favour in his sight more than all the virgins; so that </a:t>
            </a:r>
            <a:r>
              <a:rPr lang="en-GB" sz="1800" b="1" i="1" dirty="0">
                <a:solidFill>
                  <a:srgbClr val="FF0000"/>
                </a:solidFill>
                <a:effectLst/>
                <a:ea typeface="Calibri" panose="020F0502020204030204" pitchFamily="34" charset="0"/>
                <a:cs typeface="Arial" panose="020B0604020202020204" pitchFamily="34" charset="0"/>
              </a:rPr>
              <a:t>he set the royal crown upon her head and made her queen instead of Vashti</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Esther 2:17</a:t>
            </a:r>
          </a:p>
          <a:p>
            <a:r>
              <a:rPr lang="en-GB" sz="1800" dirty="0">
                <a:effectLst/>
                <a:ea typeface="Calibri" panose="020F0502020204030204" pitchFamily="34" charset="0"/>
                <a:cs typeface="Arial" panose="020B0604020202020204" pitchFamily="34" charset="0"/>
              </a:rPr>
              <a:t>Subsequently, after this takes place, the king promotes one of his princes</a:t>
            </a:r>
            <a:r>
              <a:rPr lang="en-GB" sz="1800" b="1" dirty="0">
                <a:effectLst/>
                <a:ea typeface="Calibri" panose="020F0502020204030204" pitchFamily="34" charset="0"/>
                <a:cs typeface="Arial" panose="020B0604020202020204" pitchFamily="34" charset="0"/>
              </a:rPr>
              <a:t>, </a:t>
            </a:r>
            <a:r>
              <a:rPr lang="en-GB" sz="1800" b="1" i="1" dirty="0">
                <a:effectLst/>
                <a:ea typeface="Calibri" panose="020F0502020204030204" pitchFamily="34" charset="0"/>
                <a:cs typeface="Arial" panose="020B0604020202020204" pitchFamily="34" charset="0"/>
              </a:rPr>
              <a:t>Haman</a:t>
            </a:r>
            <a:r>
              <a:rPr lang="en-GB" sz="1800" i="1" dirty="0">
                <a:effectLst/>
                <a:ea typeface="Calibri" panose="020F0502020204030204" pitchFamily="34" charset="0"/>
                <a:cs typeface="Arial" panose="020B0604020202020204" pitchFamily="34" charset="0"/>
              </a:rPr>
              <a:t>,</a:t>
            </a:r>
            <a:r>
              <a:rPr lang="en-GB" sz="1800" dirty="0">
                <a:effectLst/>
                <a:ea typeface="Calibri" panose="020F0502020204030204" pitchFamily="34" charset="0"/>
                <a:cs typeface="Arial" panose="020B0604020202020204" pitchFamily="34" charset="0"/>
              </a:rPr>
              <a:t> to be </a:t>
            </a:r>
            <a:r>
              <a:rPr lang="en-GB" sz="1800" b="1" dirty="0">
                <a:effectLst/>
                <a:ea typeface="Calibri" panose="020F0502020204030204" pitchFamily="34" charset="0"/>
                <a:cs typeface="Arial" panose="020B0604020202020204" pitchFamily="34" charset="0"/>
              </a:rPr>
              <a:t>the Prime Minister of the Empire </a:t>
            </a:r>
            <a:r>
              <a:rPr lang="en-GB" sz="1800" dirty="0">
                <a:effectLst/>
                <a:ea typeface="Calibri" panose="020F0502020204030204" pitchFamily="34" charset="0"/>
                <a:cs typeface="Arial" panose="020B0604020202020204" pitchFamily="34" charset="0"/>
              </a:rPr>
              <a:t>above all the princes that were with him.</a:t>
            </a:r>
          </a:p>
          <a:p>
            <a:r>
              <a:rPr lang="en-GB" sz="1800" i="1" dirty="0">
                <a:effectLst/>
                <a:ea typeface="Calibri" panose="020F0502020204030204" pitchFamily="34" charset="0"/>
                <a:cs typeface="Arial" panose="020B0604020202020204" pitchFamily="34" charset="0"/>
              </a:rPr>
              <a:t>“After these things did king Ahasuerus </a:t>
            </a:r>
            <a:r>
              <a:rPr lang="en-GB" sz="1800" b="1" i="1" dirty="0">
                <a:effectLst/>
                <a:ea typeface="Calibri" panose="020F0502020204030204" pitchFamily="34" charset="0"/>
                <a:cs typeface="Arial" panose="020B0604020202020204" pitchFamily="34" charset="0"/>
              </a:rPr>
              <a:t>promote Haman </a:t>
            </a:r>
            <a:r>
              <a:rPr lang="en-GB" sz="1800" i="1" dirty="0">
                <a:effectLst/>
                <a:ea typeface="Calibri" panose="020F0502020204030204" pitchFamily="34" charset="0"/>
                <a:cs typeface="Arial" panose="020B0604020202020204" pitchFamily="34" charset="0"/>
              </a:rPr>
              <a:t>the son of </a:t>
            </a:r>
            <a:r>
              <a:rPr lang="en-GB" sz="1800" i="1" dirty="0" err="1">
                <a:effectLst/>
                <a:ea typeface="Calibri" panose="020F0502020204030204" pitchFamily="34" charset="0"/>
                <a:cs typeface="Arial" panose="020B0604020202020204" pitchFamily="34" charset="0"/>
              </a:rPr>
              <a:t>Hammedatha</a:t>
            </a:r>
            <a:r>
              <a:rPr lang="en-GB" sz="1800" i="1" dirty="0">
                <a:effectLst/>
                <a:ea typeface="Calibri" panose="020F0502020204030204" pitchFamily="34" charset="0"/>
                <a:cs typeface="Arial" panose="020B0604020202020204" pitchFamily="34" charset="0"/>
              </a:rPr>
              <a:t> the </a:t>
            </a:r>
            <a:r>
              <a:rPr lang="en-GB" sz="1800" i="1" dirty="0" err="1">
                <a:effectLst/>
                <a:ea typeface="Calibri" panose="020F0502020204030204" pitchFamily="34" charset="0"/>
                <a:cs typeface="Arial" panose="020B0604020202020204" pitchFamily="34" charset="0"/>
              </a:rPr>
              <a:t>Agagite</a:t>
            </a:r>
            <a:r>
              <a:rPr lang="en-GB" sz="1800" i="1" dirty="0">
                <a:effectLst/>
                <a:ea typeface="Calibri" panose="020F0502020204030204" pitchFamily="34" charset="0"/>
                <a:cs typeface="Arial" panose="020B0604020202020204" pitchFamily="34" charset="0"/>
              </a:rPr>
              <a:t>, and </a:t>
            </a:r>
            <a:r>
              <a:rPr lang="en-GB" sz="1800" b="1" i="1" dirty="0">
                <a:effectLst/>
                <a:ea typeface="Calibri" panose="020F0502020204030204" pitchFamily="34" charset="0"/>
                <a:cs typeface="Arial" panose="020B0604020202020204" pitchFamily="34" charset="0"/>
              </a:rPr>
              <a:t>advanced him</a:t>
            </a:r>
            <a:r>
              <a:rPr lang="en-GB" sz="1800" i="1" dirty="0">
                <a:effectLst/>
                <a:ea typeface="Calibri" panose="020F0502020204030204" pitchFamily="34" charset="0"/>
                <a:cs typeface="Arial" panose="020B0604020202020204" pitchFamily="34" charset="0"/>
              </a:rPr>
              <a:t>, and set his seat above all the princes that were with him.” </a:t>
            </a:r>
            <a:r>
              <a:rPr lang="en-GB" sz="1800" b="1" dirty="0">
                <a:effectLst/>
                <a:highlight>
                  <a:srgbClr val="FFFF00"/>
                </a:highlight>
                <a:ea typeface="Calibri" panose="020F0502020204030204" pitchFamily="34" charset="0"/>
                <a:cs typeface="Arial" panose="020B0604020202020204" pitchFamily="34" charset="0"/>
              </a:rPr>
              <a:t>Esther 3:1</a:t>
            </a:r>
          </a:p>
          <a:p>
            <a:r>
              <a:rPr lang="en-GB" sz="1800" dirty="0">
                <a:effectLst/>
                <a:ea typeface="Calibri" panose="020F0502020204030204" pitchFamily="34" charset="0"/>
                <a:cs typeface="Arial" panose="020B0604020202020204" pitchFamily="34" charset="0"/>
              </a:rPr>
              <a:t>It was after this promotion that we see the true colours of Haman revealed. He was to be used as </a:t>
            </a:r>
            <a:r>
              <a:rPr lang="en-GB" sz="1800" b="1" dirty="0">
                <a:effectLst/>
                <a:ea typeface="Calibri" panose="020F0502020204030204" pitchFamily="34" charset="0"/>
                <a:cs typeface="Arial" panose="020B0604020202020204" pitchFamily="34" charset="0"/>
              </a:rPr>
              <a:t>an agent in the hand of </a:t>
            </a:r>
            <a:r>
              <a:rPr lang="en-GB" sz="1800" b="1" dirty="0" err="1">
                <a:effectLst/>
                <a:ea typeface="Calibri" panose="020F0502020204030204" pitchFamily="34" charset="0"/>
                <a:cs typeface="Arial" panose="020B0604020202020204" pitchFamily="34" charset="0"/>
              </a:rPr>
              <a:t>satan</a:t>
            </a:r>
            <a:r>
              <a:rPr lang="en-GB" sz="1800" b="1" dirty="0">
                <a:effectLst/>
                <a:ea typeface="Calibri" panose="020F0502020204030204" pitchFamily="34" charset="0"/>
                <a:cs typeface="Arial" panose="020B0604020202020204" pitchFamily="34" charset="0"/>
              </a:rPr>
              <a:t> </a:t>
            </a:r>
            <a:r>
              <a:rPr lang="en-GB" sz="1800" dirty="0">
                <a:effectLst/>
                <a:ea typeface="Calibri" panose="020F0502020204030204" pitchFamily="34" charset="0"/>
                <a:cs typeface="Arial" panose="020B0604020202020204" pitchFamily="34" charset="0"/>
              </a:rPr>
              <a:t>to accomplish his will, </a:t>
            </a:r>
            <a:r>
              <a:rPr lang="en-GB" sz="1800" i="1" dirty="0">
                <a:effectLst/>
                <a:ea typeface="Calibri" panose="020F0502020204030204" pitchFamily="34" charset="0"/>
                <a:cs typeface="Arial" panose="020B0604020202020204" pitchFamily="34" charset="0"/>
              </a:rPr>
              <a:t>viz, </a:t>
            </a:r>
            <a:r>
              <a:rPr lang="en-GB" sz="1800" b="1" i="1" dirty="0">
                <a:solidFill>
                  <a:srgbClr val="FF0000"/>
                </a:solidFill>
                <a:effectLst/>
                <a:ea typeface="Calibri" panose="020F0502020204030204" pitchFamily="34" charset="0"/>
                <a:cs typeface="Arial" panose="020B0604020202020204" pitchFamily="34" charset="0"/>
              </a:rPr>
              <a:t>the destruction of the Jewish Church, to prevent the 1</a:t>
            </a:r>
            <a:r>
              <a:rPr lang="en-GB" sz="1800" b="1" i="1" baseline="30000" dirty="0">
                <a:solidFill>
                  <a:srgbClr val="FF0000"/>
                </a:solidFill>
                <a:effectLst/>
                <a:ea typeface="Calibri" panose="020F0502020204030204" pitchFamily="34" charset="0"/>
                <a:cs typeface="Arial" panose="020B0604020202020204" pitchFamily="34" charset="0"/>
              </a:rPr>
              <a:t>st</a:t>
            </a:r>
            <a:r>
              <a:rPr lang="en-GB" sz="1800" b="1" i="1" dirty="0">
                <a:solidFill>
                  <a:srgbClr val="FF0000"/>
                </a:solidFill>
                <a:effectLst/>
                <a:ea typeface="Calibri" panose="020F0502020204030204" pitchFamily="34" charset="0"/>
                <a:cs typeface="Arial" panose="020B0604020202020204" pitchFamily="34" charset="0"/>
              </a:rPr>
              <a:t> Coming of the Messiah into the world.</a:t>
            </a:r>
            <a:endParaRPr lang="en-GB" sz="1800" b="1" dirty="0">
              <a:solidFill>
                <a:srgbClr val="FF0000"/>
              </a:solidFill>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213703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heckerboard(across)">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strips(downLeft)">
                                      <p:cBhvr>
                                        <p:cTn id="33"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1"/>
            <a:ext cx="7080421" cy="757495"/>
          </a:xfrm>
        </p:spPr>
        <p:txBody>
          <a:bodyPr vert="horz" lIns="91440" tIns="45720" rIns="91440" bIns="45720" rtlCol="0" anchor="b">
            <a:normAutofit/>
          </a:bodyPr>
          <a:lstStyle/>
          <a:p>
            <a:pPr algn="ctr"/>
            <a:r>
              <a:rPr lang="en-US" sz="4000" b="1" dirty="0"/>
              <a:t>QUEEN ESTHER</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5004486" y="1095153"/>
            <a:ext cx="7080421" cy="5688419"/>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Read </a:t>
            </a:r>
            <a:r>
              <a:rPr lang="en-GB" sz="1800" b="1" dirty="0">
                <a:effectLst/>
                <a:highlight>
                  <a:srgbClr val="FFFF00"/>
                </a:highlight>
                <a:ea typeface="Calibri" panose="020F0502020204030204" pitchFamily="34" charset="0"/>
                <a:cs typeface="Arial" panose="020B0604020202020204" pitchFamily="34" charset="0"/>
              </a:rPr>
              <a:t>Esther 3:2</a:t>
            </a:r>
            <a:endParaRPr lang="en-GB" sz="1800" dirty="0">
              <a:effectLst/>
              <a:highlight>
                <a:srgbClr val="FFFF00"/>
              </a:highligh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When all the king’s servants had obeyed the king’s command to bow and reverence his newly elected Prime Minister,</a:t>
            </a:r>
            <a:r>
              <a:rPr lang="en-GB" sz="1800" b="1" dirty="0">
                <a:effectLst/>
                <a:ea typeface="Calibri" panose="020F0502020204030204" pitchFamily="34" charset="0"/>
                <a:cs typeface="Arial" panose="020B0604020202020204" pitchFamily="34" charset="0"/>
              </a:rPr>
              <a:t> Mordecai</a:t>
            </a:r>
            <a:r>
              <a:rPr lang="en-GB" sz="1800" dirty="0">
                <a:effectLst/>
                <a:ea typeface="Calibri" panose="020F0502020204030204" pitchFamily="34" charset="0"/>
                <a:cs typeface="Arial" panose="020B0604020202020204" pitchFamily="34" charset="0"/>
              </a:rPr>
              <a:t>, the adoptive father of Queen Esther, </a:t>
            </a:r>
            <a:r>
              <a:rPr lang="en-GB" sz="1800" b="1" u="sng" dirty="0">
                <a:effectLst/>
                <a:ea typeface="Calibri" panose="020F0502020204030204" pitchFamily="34" charset="0"/>
                <a:cs typeface="Arial" panose="020B0604020202020204" pitchFamily="34" charset="0"/>
              </a:rPr>
              <a:t>refused to bow</a:t>
            </a:r>
            <a:r>
              <a:rPr lang="en-GB" sz="1800" dirty="0">
                <a:effectLst/>
                <a:ea typeface="Calibri" panose="020F0502020204030204" pitchFamily="34" charset="0"/>
                <a:cs typeface="Arial" panose="020B0604020202020204" pitchFamily="34" charset="0"/>
              </a:rPr>
              <a:t>. He was a faithful follower of the one true God and neglected the king’s command which stipulated that he was to transgress </a:t>
            </a:r>
            <a:r>
              <a:rPr lang="en-GB" sz="1800" b="1" dirty="0">
                <a:effectLst/>
                <a:ea typeface="Calibri" panose="020F0502020204030204" pitchFamily="34" charset="0"/>
                <a:cs typeface="Arial" panose="020B0604020202020204" pitchFamily="34" charset="0"/>
              </a:rPr>
              <a:t>the Law of God</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 Mordecai held the commandments of God in high esteem, and he knew that if he was to compromise and break one of the Lord’s commandments, then he was guilty of breaking them all. </a:t>
            </a:r>
          </a:p>
          <a:p>
            <a:r>
              <a:rPr lang="en-GB" sz="1800" i="1" dirty="0">
                <a:effectLst/>
                <a:ea typeface="Calibri" panose="020F0502020204030204" pitchFamily="34" charset="0"/>
                <a:cs typeface="Arial" panose="020B0604020202020204" pitchFamily="34" charset="0"/>
              </a:rPr>
              <a:t>“For whosoever shall keep the whole law, and yet offend in one point, he is guilty of all.” </a:t>
            </a:r>
            <a:r>
              <a:rPr lang="en-GB" sz="1800" b="1" dirty="0">
                <a:effectLst/>
                <a:highlight>
                  <a:srgbClr val="FFFF00"/>
                </a:highlight>
                <a:ea typeface="Calibri" panose="020F0502020204030204" pitchFamily="34" charset="0"/>
                <a:cs typeface="Arial" panose="020B0604020202020204" pitchFamily="34" charset="0"/>
              </a:rPr>
              <a:t>James 2:10</a:t>
            </a:r>
            <a:r>
              <a:rPr lang="en-GB" sz="1800" b="1" dirty="0">
                <a:effectLst/>
                <a:ea typeface="Calibri" panose="020F0502020204030204" pitchFamily="34" charset="0"/>
                <a:cs typeface="Arial" panose="020B0604020202020204" pitchFamily="34" charset="0"/>
              </a:rPr>
              <a:t> </a:t>
            </a:r>
          </a:p>
          <a:p>
            <a:r>
              <a:rPr lang="en-GB" sz="1800" dirty="0">
                <a:effectLst/>
                <a:ea typeface="Calibri" panose="020F0502020204030204" pitchFamily="34" charset="0"/>
                <a:cs typeface="Arial" panose="020B0604020202020204" pitchFamily="34" charset="0"/>
              </a:rPr>
              <a:t>It was therefore because of Mordecai’s </a:t>
            </a:r>
            <a:r>
              <a:rPr lang="en-GB" sz="1800" b="1" dirty="0">
                <a:effectLst/>
                <a:ea typeface="Calibri" panose="020F0502020204030204" pitchFamily="34" charset="0"/>
                <a:cs typeface="Arial" panose="020B0604020202020204" pitchFamily="34" charset="0"/>
              </a:rPr>
              <a:t>persistent refusal</a:t>
            </a:r>
            <a:r>
              <a:rPr lang="en-GB" sz="1800" dirty="0">
                <a:effectLst/>
                <a:ea typeface="Calibri" panose="020F0502020204030204" pitchFamily="34" charset="0"/>
                <a:cs typeface="Arial" panose="020B0604020202020204" pitchFamily="34" charset="0"/>
              </a:rPr>
              <a:t> to bow down and reverence Haman, that we see </a:t>
            </a:r>
            <a:r>
              <a:rPr lang="en-GB" sz="1800" b="1" dirty="0">
                <a:solidFill>
                  <a:srgbClr val="FF0000"/>
                </a:solidFill>
                <a:effectLst/>
                <a:ea typeface="Calibri" panose="020F0502020204030204" pitchFamily="34" charset="0"/>
                <a:cs typeface="Arial" panose="020B0604020202020204" pitchFamily="34" charset="0"/>
              </a:rPr>
              <a:t>persecution</a:t>
            </a:r>
            <a:r>
              <a:rPr lang="en-GB" sz="1800" dirty="0">
                <a:effectLst/>
                <a:ea typeface="Calibri" panose="020F0502020204030204" pitchFamily="34" charset="0"/>
                <a:cs typeface="Arial" panose="020B0604020202020204" pitchFamily="34" charset="0"/>
              </a:rPr>
              <a:t> arise for Mordecai as well as all the Jews throughout the empire.</a:t>
            </a:r>
          </a:p>
          <a:p>
            <a:r>
              <a:rPr lang="en-GB" sz="1800" i="1" dirty="0">
                <a:effectLst/>
                <a:ea typeface="Calibri" panose="020F0502020204030204" pitchFamily="34" charset="0"/>
                <a:cs typeface="Arial" panose="020B0604020202020204" pitchFamily="34" charset="0"/>
              </a:rPr>
              <a:t>“And when Haman saw that </a:t>
            </a:r>
            <a:r>
              <a:rPr lang="en-GB" sz="1800" b="1" i="1" dirty="0">
                <a:effectLst/>
                <a:ea typeface="Calibri" panose="020F0502020204030204" pitchFamily="34" charset="0"/>
                <a:cs typeface="Arial" panose="020B0604020202020204" pitchFamily="34" charset="0"/>
              </a:rPr>
              <a:t>Mordecai bowed not, nor did him reverence</a:t>
            </a:r>
            <a:r>
              <a:rPr lang="en-GB" sz="1800" i="1" dirty="0">
                <a:effectLst/>
                <a:ea typeface="Calibri" panose="020F0502020204030204" pitchFamily="34" charset="0"/>
                <a:cs typeface="Arial" panose="020B0604020202020204" pitchFamily="34" charset="0"/>
              </a:rPr>
              <a:t>, then was Haman full of wrath. And he thought scorn to lay hands on Mordecai alone; for they had shewed him the people of Mordecai: </a:t>
            </a:r>
            <a:r>
              <a:rPr lang="en-GB" sz="1800" b="1" i="1" dirty="0">
                <a:effectLst/>
                <a:ea typeface="Calibri" panose="020F0502020204030204" pitchFamily="34" charset="0"/>
                <a:cs typeface="Arial" panose="020B0604020202020204" pitchFamily="34" charset="0"/>
              </a:rPr>
              <a:t>wherefore Haman sought to destroy all the Jews that were throughout the whole kingdom of Ahasuerus, even the people of Mordecai</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Esther 3:5-6</a:t>
            </a: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33349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wipe(down)">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dissolv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additive="base">
                                        <p:cTn id="2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wipe(down)">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1000"/>
                                        <p:tgtEl>
                                          <p:spTgt spid="4">
                                            <p:txEl>
                                              <p:pRg st="5" end="5"/>
                                            </p:txEl>
                                          </p:spTgt>
                                        </p:tgtEl>
                                      </p:cBhvr>
                                    </p:animEffect>
                                    <p:anim calcmode="lin" valueType="num">
                                      <p:cBhvr>
                                        <p:cTn id="4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1"/>
            <a:ext cx="7080421" cy="757495"/>
          </a:xfrm>
        </p:spPr>
        <p:txBody>
          <a:bodyPr vert="horz" lIns="91440" tIns="45720" rIns="91440" bIns="45720" rtlCol="0" anchor="b">
            <a:normAutofit/>
          </a:bodyPr>
          <a:lstStyle/>
          <a:p>
            <a:pPr algn="ctr"/>
            <a:r>
              <a:rPr lang="en-US" sz="4000" b="1" dirty="0"/>
              <a:t>QUEEN ESTHER</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5004486" y="1095153"/>
            <a:ext cx="7080421" cy="5688419"/>
          </a:xfrm>
        </p:spPr>
        <p:txBody>
          <a:bodyPr vert="horz" lIns="91440" tIns="45720" rIns="91440" bIns="45720" rtlCol="0">
            <a:normAutofit/>
          </a:bodyPr>
          <a:lstStyle/>
          <a:p>
            <a:r>
              <a:rPr lang="en-GB" sz="1800" dirty="0">
                <a:ea typeface="Calibri" panose="020F0502020204030204" pitchFamily="34" charset="0"/>
                <a:cs typeface="Arial" panose="020B0604020202020204" pitchFamily="34" charset="0"/>
              </a:rPr>
              <a:t>Read</a:t>
            </a:r>
            <a:r>
              <a:rPr lang="en-GB" sz="1800"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Esther 3:7-15</a:t>
            </a:r>
            <a:endParaRPr lang="en-GB" sz="1800" b="1" dirty="0">
              <a:highlight>
                <a:srgbClr val="FFFF00"/>
              </a:highlight>
              <a:ea typeface="Calibri" panose="020F0502020204030204" pitchFamily="34" charset="0"/>
              <a:cs typeface="Arial" panose="020B0604020202020204" pitchFamily="34" charset="0"/>
            </a:endParaRPr>
          </a:p>
          <a:p>
            <a:r>
              <a:rPr lang="en-GB" sz="1800" dirty="0">
                <a:ea typeface="Calibri" panose="020F0502020204030204" pitchFamily="34" charset="0"/>
                <a:cs typeface="Arial" panose="020B0604020202020204" pitchFamily="34" charset="0"/>
              </a:rPr>
              <a:t>W</a:t>
            </a:r>
            <a:r>
              <a:rPr lang="en-GB" sz="1800" dirty="0">
                <a:effectLst/>
                <a:ea typeface="Calibri" panose="020F0502020204030204" pitchFamily="34" charset="0"/>
                <a:cs typeface="Arial" panose="020B0604020202020204" pitchFamily="34" charset="0"/>
              </a:rPr>
              <a:t>e see that Haman goes to the king and </a:t>
            </a:r>
            <a:r>
              <a:rPr lang="en-GB" sz="1800" b="1" dirty="0">
                <a:effectLst/>
                <a:ea typeface="Calibri" panose="020F0502020204030204" pitchFamily="34" charset="0"/>
                <a:cs typeface="Arial" panose="020B0604020202020204" pitchFamily="34" charset="0"/>
              </a:rPr>
              <a:t>misleads him </a:t>
            </a:r>
            <a:r>
              <a:rPr lang="en-GB" sz="1800" dirty="0">
                <a:effectLst/>
                <a:ea typeface="Calibri" panose="020F0502020204030204" pitchFamily="34" charset="0"/>
                <a:cs typeface="Arial" panose="020B0604020202020204" pitchFamily="34" charset="0"/>
              </a:rPr>
              <a:t>into approving a decree throughout his empire, </a:t>
            </a:r>
            <a:r>
              <a:rPr lang="en-GB" sz="1800" b="1" dirty="0">
                <a:effectLst/>
                <a:ea typeface="Calibri" panose="020F0502020204030204" pitchFamily="34" charset="0"/>
                <a:cs typeface="Arial" panose="020B0604020202020204" pitchFamily="34" charset="0"/>
              </a:rPr>
              <a:t>that would result in the destruction of all the children of Israel</a:t>
            </a:r>
            <a:r>
              <a:rPr lang="en-GB" sz="1800" dirty="0">
                <a:effectLst/>
                <a:ea typeface="Calibri" panose="020F0502020204030204" pitchFamily="34" charset="0"/>
                <a:cs typeface="Arial" panose="020B0604020202020204" pitchFamily="34" charset="0"/>
              </a:rPr>
              <a:t>, Queen Esther included.</a:t>
            </a:r>
          </a:p>
          <a:p>
            <a:r>
              <a:rPr lang="en-GB" sz="1800" dirty="0">
                <a:effectLst/>
                <a:ea typeface="Calibri" panose="020F0502020204030204" pitchFamily="34" charset="0"/>
                <a:cs typeface="Arial" panose="020B0604020202020204" pitchFamily="34" charset="0"/>
              </a:rPr>
              <a:t> This law was a direct result of </a:t>
            </a:r>
            <a:r>
              <a:rPr lang="en-GB" sz="1800" b="1" dirty="0">
                <a:effectLst/>
                <a:ea typeface="Calibri" panose="020F0502020204030204" pitchFamily="34" charset="0"/>
                <a:cs typeface="Arial" panose="020B0604020202020204" pitchFamily="34" charset="0"/>
              </a:rPr>
              <a:t>Mordecai</a:t>
            </a:r>
            <a:r>
              <a:rPr lang="en-GB" sz="1800" dirty="0">
                <a:effectLst/>
                <a:ea typeface="Calibri" panose="020F0502020204030204" pitchFamily="34" charset="0"/>
                <a:cs typeface="Arial" panose="020B0604020202020204" pitchFamily="34" charset="0"/>
              </a:rPr>
              <a:t>, </a:t>
            </a:r>
            <a:r>
              <a:rPr lang="en-GB" sz="1800" b="1" i="1" dirty="0">
                <a:solidFill>
                  <a:srgbClr val="FF0000"/>
                </a:solidFill>
                <a:effectLst/>
                <a:ea typeface="Calibri" panose="020F0502020204030204" pitchFamily="34" charset="0"/>
                <a:cs typeface="Arial" panose="020B0604020202020204" pitchFamily="34" charset="0"/>
              </a:rPr>
              <a:t>here representing the faithful children of God</a:t>
            </a:r>
            <a:r>
              <a:rPr lang="en-GB" sz="1800" dirty="0">
                <a:effectLst/>
                <a:ea typeface="Calibri" panose="020F0502020204030204" pitchFamily="34" charset="0"/>
                <a:cs typeface="Arial" panose="020B0604020202020204" pitchFamily="34" charset="0"/>
              </a:rPr>
              <a:t>, refusing to bow to </a:t>
            </a:r>
            <a:r>
              <a:rPr lang="en-GB" sz="1800" b="1" dirty="0">
                <a:effectLst/>
                <a:ea typeface="Calibri" panose="020F0502020204030204" pitchFamily="34" charset="0"/>
                <a:cs typeface="Arial" panose="020B0604020202020204" pitchFamily="34" charset="0"/>
              </a:rPr>
              <a:t>a religious decree enforcing false worship.</a:t>
            </a:r>
          </a:p>
          <a:p>
            <a:r>
              <a:rPr lang="en-GB" sz="1800" dirty="0">
                <a:effectLst/>
                <a:ea typeface="Calibri" panose="020F0502020204030204" pitchFamily="34" charset="0"/>
                <a:cs typeface="Arial" panose="020B0604020202020204" pitchFamily="34" charset="0"/>
              </a:rPr>
              <a:t>As a result of Mordecai’s refusal to adhere to this </a:t>
            </a:r>
            <a:r>
              <a:rPr lang="en-GB" sz="1800" b="1" dirty="0">
                <a:effectLst/>
                <a:ea typeface="Calibri" panose="020F0502020204030204" pitchFamily="34" charset="0"/>
                <a:cs typeface="Arial" panose="020B0604020202020204" pitchFamily="34" charset="0"/>
              </a:rPr>
              <a:t>religious law </a:t>
            </a:r>
            <a:r>
              <a:rPr lang="en-GB" sz="1800" dirty="0">
                <a:effectLst/>
                <a:ea typeface="Calibri" panose="020F0502020204030204" pitchFamily="34" charset="0"/>
                <a:cs typeface="Arial" panose="020B0604020202020204" pitchFamily="34" charset="0"/>
              </a:rPr>
              <a:t>created by </a:t>
            </a:r>
            <a:r>
              <a:rPr lang="en-GB" sz="1800" b="1" dirty="0">
                <a:effectLst/>
                <a:ea typeface="Calibri" panose="020F0502020204030204" pitchFamily="34" charset="0"/>
                <a:cs typeface="Arial" panose="020B0604020202020204" pitchFamily="34" charset="0"/>
              </a:rPr>
              <a:t>the king </a:t>
            </a:r>
            <a:r>
              <a:rPr lang="en-GB" sz="1800" dirty="0">
                <a:effectLst/>
                <a:ea typeface="Calibri" panose="020F0502020204030204" pitchFamily="34" charset="0"/>
                <a:cs typeface="Arial" panose="020B0604020202020204" pitchFamily="34" charset="0"/>
              </a:rPr>
              <a:t>(</a:t>
            </a:r>
            <a:r>
              <a:rPr lang="en-GB" sz="1800" b="1" i="1" dirty="0">
                <a:solidFill>
                  <a:srgbClr val="FF0000"/>
                </a:solidFill>
                <a:effectLst/>
                <a:ea typeface="Calibri" panose="020F0502020204030204" pitchFamily="34" charset="0"/>
                <a:cs typeface="Arial" panose="020B0604020202020204" pitchFamily="34" charset="0"/>
              </a:rPr>
              <a:t>the state</a:t>
            </a:r>
            <a:r>
              <a:rPr lang="en-GB" sz="1800" i="1" dirty="0">
                <a:effectLst/>
                <a:ea typeface="Calibri" panose="020F0502020204030204" pitchFamily="34" charset="0"/>
                <a:cs typeface="Arial" panose="020B0604020202020204" pitchFamily="34" charset="0"/>
              </a:rPr>
              <a:t>)</a:t>
            </a:r>
            <a:r>
              <a:rPr lang="en-GB" sz="1800" dirty="0">
                <a:effectLst/>
                <a:ea typeface="Calibri" panose="020F0502020204030204" pitchFamily="34" charset="0"/>
                <a:cs typeface="Arial" panose="020B0604020202020204" pitchFamily="34" charset="0"/>
              </a:rPr>
              <a:t>, we see very clearly that </a:t>
            </a:r>
            <a:r>
              <a:rPr lang="en-GB" sz="1800" b="1" dirty="0">
                <a:effectLst/>
                <a:ea typeface="Calibri" panose="020F0502020204030204" pitchFamily="34" charset="0"/>
                <a:cs typeface="Arial" panose="020B0604020202020204" pitchFamily="34" charset="0"/>
              </a:rPr>
              <a:t>a death decree</a:t>
            </a:r>
            <a:r>
              <a:rPr lang="en-GB" sz="1800" dirty="0">
                <a:effectLst/>
                <a:ea typeface="Calibri" panose="020F0502020204030204" pitchFamily="34" charset="0"/>
                <a:cs typeface="Arial" panose="020B0604020202020204" pitchFamily="34" charset="0"/>
              </a:rPr>
              <a:t> is issued and </a:t>
            </a:r>
            <a:r>
              <a:rPr lang="en-GB" sz="1800" i="1" dirty="0">
                <a:effectLst/>
                <a:ea typeface="Calibri" panose="020F0502020204030204" pitchFamily="34" charset="0"/>
                <a:cs typeface="Arial" panose="020B0604020202020204" pitchFamily="34" charset="0"/>
              </a:rPr>
              <a:t>persecution</a:t>
            </a:r>
            <a:r>
              <a:rPr lang="en-GB" sz="1800" dirty="0">
                <a:effectLst/>
                <a:ea typeface="Calibri" panose="020F0502020204030204" pitchFamily="34" charset="0"/>
                <a:cs typeface="Arial" panose="020B0604020202020204" pitchFamily="34" charset="0"/>
              </a:rPr>
              <a:t> and </a:t>
            </a:r>
            <a:r>
              <a:rPr lang="en-GB" sz="1800" i="1" dirty="0">
                <a:effectLst/>
                <a:ea typeface="Calibri" panose="020F0502020204030204" pitchFamily="34" charset="0"/>
                <a:cs typeface="Arial" panose="020B0604020202020204" pitchFamily="34" charset="0"/>
              </a:rPr>
              <a:t>a time of trouble</a:t>
            </a:r>
            <a:r>
              <a:rPr lang="en-GB" sz="1800" dirty="0">
                <a:effectLst/>
                <a:ea typeface="Calibri" panose="020F0502020204030204" pitchFamily="34" charset="0"/>
                <a:cs typeface="Arial" panose="020B0604020202020204" pitchFamily="34" charset="0"/>
              </a:rPr>
              <a:t>, </a:t>
            </a:r>
            <a:r>
              <a:rPr lang="en-GB" sz="1800" i="1" dirty="0">
                <a:effectLst/>
                <a:ea typeface="Calibri" panose="020F0502020204030204" pitchFamily="34" charset="0"/>
                <a:cs typeface="Arial" panose="020B0604020202020204" pitchFamily="34" charset="0"/>
              </a:rPr>
              <a:t>such as never was,</a:t>
            </a:r>
            <a:r>
              <a:rPr lang="en-GB" sz="1800" dirty="0">
                <a:effectLst/>
                <a:ea typeface="Calibri" panose="020F0502020204030204" pitchFamily="34" charset="0"/>
                <a:cs typeface="Arial" panose="020B0604020202020204" pitchFamily="34" charset="0"/>
              </a:rPr>
              <a:t> arises for all of God’s people at this time.</a:t>
            </a:r>
          </a:p>
          <a:p>
            <a:r>
              <a:rPr lang="en-GB" sz="1800" dirty="0">
                <a:effectLst/>
                <a:ea typeface="Calibri" panose="020F0502020204030204" pitchFamily="34" charset="0"/>
                <a:cs typeface="Arial" panose="020B0604020202020204" pitchFamily="34" charset="0"/>
              </a:rPr>
              <a:t>We therefore here see an example of what occurs </a:t>
            </a:r>
            <a:r>
              <a:rPr lang="en-GB" sz="1800" b="1" dirty="0">
                <a:effectLst/>
                <a:ea typeface="Calibri" panose="020F0502020204030204" pitchFamily="34" charset="0"/>
                <a:cs typeface="Arial" panose="020B0604020202020204" pitchFamily="34" charset="0"/>
              </a:rPr>
              <a:t>when the state tries to take upon itself the role of the Church and forces its subjects into false worship</a:t>
            </a:r>
            <a:r>
              <a:rPr lang="en-GB" sz="1800" dirty="0">
                <a:effectLst/>
                <a:ea typeface="Calibri" panose="020F0502020204030204" pitchFamily="34" charset="0"/>
                <a:cs typeface="Arial" panose="020B0604020202020204" pitchFamily="34" charset="0"/>
              </a:rPr>
              <a:t>. We must render unto Caesar that which is Caesar’s and unto God that which is God’s. </a:t>
            </a:r>
            <a:r>
              <a:rPr lang="en-GB" sz="1800" b="1" dirty="0">
                <a:solidFill>
                  <a:srgbClr val="FF0000"/>
                </a:solidFill>
                <a:effectLst/>
                <a:ea typeface="Calibri" panose="020F0502020204030204" pitchFamily="34" charset="0"/>
                <a:cs typeface="Arial" panose="020B0604020202020204" pitchFamily="34" charset="0"/>
              </a:rPr>
              <a:t>The state has its role to play in the governing of a nation and should never force any religious law upon the people.</a:t>
            </a:r>
            <a:r>
              <a:rPr lang="en-GB" sz="1800" dirty="0">
                <a:effectLst/>
                <a:ea typeface="Calibri" panose="020F0502020204030204" pitchFamily="34" charset="0"/>
                <a:cs typeface="Arial" panose="020B0604020202020204" pitchFamily="34" charset="0"/>
              </a:rPr>
              <a:t> This is a matter of one’s own </a:t>
            </a:r>
            <a:r>
              <a:rPr lang="en-GB" sz="1800" b="1" u="sng" dirty="0">
                <a:effectLst/>
                <a:ea typeface="Calibri" panose="020F0502020204030204" pitchFamily="34" charset="0"/>
                <a:cs typeface="Arial" panose="020B0604020202020204" pitchFamily="34" charset="0"/>
              </a:rPr>
              <a:t>liberty of conscience </a:t>
            </a:r>
            <a:r>
              <a:rPr lang="en-GB" sz="1800" dirty="0">
                <a:effectLst/>
                <a:ea typeface="Calibri" panose="020F0502020204030204" pitchFamily="34" charset="0"/>
                <a:cs typeface="Arial" panose="020B0604020202020204" pitchFamily="34" charset="0"/>
              </a:rPr>
              <a:t>to choose to worship God or not. </a:t>
            </a:r>
            <a:r>
              <a:rPr lang="en-GB" sz="1800" b="1" dirty="0">
                <a:effectLst/>
                <a:ea typeface="Calibri" panose="020F0502020204030204" pitchFamily="34" charset="0"/>
                <a:cs typeface="Arial" panose="020B0604020202020204" pitchFamily="34" charset="0"/>
              </a:rPr>
              <a:t>God has given us all a choice</a:t>
            </a:r>
            <a:r>
              <a:rPr lang="en-GB" sz="1800" dirty="0">
                <a:effectLst/>
                <a:ea typeface="Calibri" panose="020F0502020204030204" pitchFamily="34" charset="0"/>
                <a:cs typeface="Arial" panose="020B0604020202020204" pitchFamily="34" charset="0"/>
              </a:rPr>
              <a:t>. Matters of the state and of worship should always be separate.</a:t>
            </a: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217607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additive="base">
                                        <p:cTn id="33"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3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2"/>
            <a:ext cx="7080421" cy="611224"/>
          </a:xfrm>
        </p:spPr>
        <p:txBody>
          <a:bodyPr vert="horz" lIns="91440" tIns="45720" rIns="91440" bIns="45720" rtlCol="0" anchor="b">
            <a:normAutofit fontScale="90000"/>
          </a:bodyPr>
          <a:lstStyle/>
          <a:p>
            <a:pPr algn="ctr"/>
            <a:r>
              <a:rPr lang="en-US" sz="4000" b="1" dirty="0"/>
              <a:t>HANANIAH, MISHAEL &amp; AZARIAH</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05916" y="967563"/>
            <a:ext cx="7386081" cy="5816010"/>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In </a:t>
            </a:r>
            <a:r>
              <a:rPr lang="en-GB" sz="1800" b="1" dirty="0">
                <a:effectLst/>
                <a:highlight>
                  <a:srgbClr val="FFFF00"/>
                </a:highlight>
                <a:ea typeface="Calibri" panose="020F0502020204030204" pitchFamily="34" charset="0"/>
                <a:cs typeface="Arial" panose="020B0604020202020204" pitchFamily="34" charset="0"/>
              </a:rPr>
              <a:t>Daniel 3:1-30</a:t>
            </a:r>
            <a:r>
              <a:rPr lang="en-GB" sz="1800" dirty="0">
                <a:effectLst/>
                <a:ea typeface="Calibri" panose="020F0502020204030204" pitchFamily="34" charset="0"/>
                <a:cs typeface="Arial" panose="020B0604020202020204" pitchFamily="34" charset="0"/>
              </a:rPr>
              <a:t>, we see a very similar event to that of Mordecai. </a:t>
            </a:r>
          </a:p>
          <a:p>
            <a:r>
              <a:rPr lang="en-GB" sz="1800" dirty="0">
                <a:effectLst/>
                <a:ea typeface="Calibri" panose="020F0502020204030204" pitchFamily="34" charset="0"/>
                <a:cs typeface="Arial" panose="020B0604020202020204" pitchFamily="34" charset="0"/>
              </a:rPr>
              <a:t>Nebuchadnezzar II, King of the Neo-Babylonian Empire, constructed </a:t>
            </a:r>
            <a:r>
              <a:rPr lang="en-GB" sz="1800" b="1" dirty="0">
                <a:effectLst/>
                <a:ea typeface="Calibri" panose="020F0502020204030204" pitchFamily="34" charset="0"/>
                <a:cs typeface="Arial" panose="020B0604020202020204" pitchFamily="34" charset="0"/>
              </a:rPr>
              <a:t>a golden image </a:t>
            </a:r>
            <a:r>
              <a:rPr lang="en-GB" sz="1800" dirty="0">
                <a:effectLst/>
                <a:ea typeface="Calibri" panose="020F0502020204030204" pitchFamily="34" charset="0"/>
                <a:cs typeface="Arial" panose="020B0604020202020204" pitchFamily="34" charset="0"/>
              </a:rPr>
              <a:t>and placed it in the plain of Dura, that all of his subjects should bow down and worship it, </a:t>
            </a:r>
            <a:r>
              <a:rPr lang="en-GB" sz="1800" b="1" dirty="0">
                <a:effectLst/>
                <a:highlight>
                  <a:srgbClr val="FFFF00"/>
                </a:highlight>
                <a:ea typeface="Calibri" panose="020F0502020204030204" pitchFamily="34" charset="0"/>
                <a:cs typeface="Arial" panose="020B0604020202020204" pitchFamily="34" charset="0"/>
              </a:rPr>
              <a:t>Daniel 3:1-5</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 Immediately, we see in this account, </a:t>
            </a:r>
            <a:r>
              <a:rPr lang="en-GB" sz="1800" b="1" dirty="0">
                <a:effectLst/>
                <a:ea typeface="Calibri" panose="020F0502020204030204" pitchFamily="34" charset="0"/>
                <a:cs typeface="Arial" panose="020B0604020202020204" pitchFamily="34" charset="0"/>
              </a:rPr>
              <a:t>the government enforcing false worship</a:t>
            </a:r>
            <a:r>
              <a:rPr lang="en-GB" sz="1800" dirty="0">
                <a:effectLst/>
                <a:ea typeface="Calibri" panose="020F0502020204030204" pitchFamily="34" charset="0"/>
                <a:cs typeface="Arial" panose="020B0604020202020204" pitchFamily="34" charset="0"/>
              </a:rPr>
              <a:t> upon its people as we saw in Mordecai’s experience.</a:t>
            </a:r>
          </a:p>
          <a:p>
            <a:r>
              <a:rPr lang="en-GB" sz="1800" dirty="0">
                <a:effectLst/>
                <a:ea typeface="Calibri" panose="020F0502020204030204" pitchFamily="34" charset="0"/>
                <a:cs typeface="Arial" panose="020B0604020202020204" pitchFamily="34" charset="0"/>
              </a:rPr>
              <a:t>However, despite this decree and the fact that </a:t>
            </a:r>
            <a:r>
              <a:rPr lang="en-GB" sz="1800" b="1" u="sng" dirty="0">
                <a:solidFill>
                  <a:srgbClr val="FF0000"/>
                </a:solidFill>
                <a:effectLst/>
                <a:ea typeface="Calibri" panose="020F0502020204030204" pitchFamily="34" charset="0"/>
                <a:cs typeface="Arial" panose="020B0604020202020204" pitchFamily="34" charset="0"/>
              </a:rPr>
              <a:t>the majority bowed</a:t>
            </a:r>
            <a:r>
              <a:rPr lang="en-GB" sz="1800" dirty="0">
                <a:effectLst/>
                <a:ea typeface="Calibri" panose="020F0502020204030204" pitchFamily="34" charset="0"/>
                <a:cs typeface="Arial" panose="020B0604020202020204" pitchFamily="34" charset="0"/>
              </a:rPr>
              <a:t>, three individuals: </a:t>
            </a:r>
            <a:r>
              <a:rPr lang="en-GB" sz="1800" b="1" i="1" dirty="0">
                <a:effectLst/>
                <a:ea typeface="Calibri" panose="020F0502020204030204" pitchFamily="34" charset="0"/>
                <a:cs typeface="Arial" panose="020B0604020202020204" pitchFamily="34" charset="0"/>
              </a:rPr>
              <a:t>Shadrach, Meshach and Abednego</a:t>
            </a:r>
            <a:r>
              <a:rPr lang="en-GB" sz="1800" dirty="0">
                <a:effectLst/>
                <a:ea typeface="Calibri" panose="020F0502020204030204" pitchFamily="34" charset="0"/>
                <a:cs typeface="Arial" panose="020B0604020202020204" pitchFamily="34" charset="0"/>
              </a:rPr>
              <a:t>, </a:t>
            </a:r>
            <a:r>
              <a:rPr lang="en-GB" sz="1800" b="1" dirty="0">
                <a:solidFill>
                  <a:srgbClr val="FF0000"/>
                </a:solidFill>
                <a:effectLst/>
                <a:ea typeface="Calibri" panose="020F0502020204030204" pitchFamily="34" charset="0"/>
                <a:cs typeface="Arial" panose="020B0604020202020204" pitchFamily="34" charset="0"/>
              </a:rPr>
              <a:t>refused to bow</a:t>
            </a:r>
            <a:r>
              <a:rPr lang="en-GB" sz="1800" dirty="0">
                <a:effectLst/>
                <a:ea typeface="Calibri" panose="020F0502020204030204" pitchFamily="34" charset="0"/>
                <a:cs typeface="Arial" panose="020B0604020202020204" pitchFamily="34" charset="0"/>
              </a:rPr>
              <a:t> and transgress the law of God.</a:t>
            </a:r>
          </a:p>
          <a:p>
            <a:r>
              <a:rPr lang="en-GB" sz="1800" i="1" dirty="0">
                <a:effectLst/>
                <a:ea typeface="Calibri" panose="020F0502020204030204" pitchFamily="34" charset="0"/>
                <a:cs typeface="Arial" panose="020B0604020202020204" pitchFamily="34" charset="0"/>
              </a:rPr>
              <a:t>“There are </a:t>
            </a:r>
            <a:r>
              <a:rPr lang="en-GB" sz="1800" b="1" i="1" u="sng" dirty="0">
                <a:effectLst/>
                <a:ea typeface="Calibri" panose="020F0502020204030204" pitchFamily="34" charset="0"/>
                <a:cs typeface="Arial" panose="020B0604020202020204" pitchFamily="34" charset="0"/>
              </a:rPr>
              <a:t>certain Jews </a:t>
            </a:r>
            <a:r>
              <a:rPr lang="en-GB" sz="1800" i="1" dirty="0">
                <a:effectLst/>
                <a:ea typeface="Calibri" panose="020F0502020204030204" pitchFamily="34" charset="0"/>
                <a:cs typeface="Arial" panose="020B0604020202020204" pitchFamily="34" charset="0"/>
              </a:rPr>
              <a:t>whom thou hast set over the affairs of the province of Babylon, </a:t>
            </a:r>
            <a:r>
              <a:rPr lang="en-GB" sz="1800" b="1" i="1" dirty="0">
                <a:effectLst/>
                <a:ea typeface="Calibri" panose="020F0502020204030204" pitchFamily="34" charset="0"/>
                <a:cs typeface="Arial" panose="020B0604020202020204" pitchFamily="34" charset="0"/>
              </a:rPr>
              <a:t>Shadrach, Meshach, and Abednego</a:t>
            </a:r>
            <a:r>
              <a:rPr lang="en-GB" sz="1800" i="1" dirty="0">
                <a:effectLst/>
                <a:ea typeface="Calibri" panose="020F0502020204030204" pitchFamily="34" charset="0"/>
                <a:cs typeface="Arial" panose="020B0604020202020204" pitchFamily="34" charset="0"/>
              </a:rPr>
              <a:t>; these men, O king, have not regarded thee: </a:t>
            </a:r>
            <a:r>
              <a:rPr lang="en-GB" sz="1800" b="1" i="1" dirty="0">
                <a:solidFill>
                  <a:srgbClr val="FF0000"/>
                </a:solidFill>
                <a:effectLst/>
                <a:ea typeface="Calibri" panose="020F0502020204030204" pitchFamily="34" charset="0"/>
                <a:cs typeface="Arial" panose="020B0604020202020204" pitchFamily="34" charset="0"/>
              </a:rPr>
              <a:t>they serve not thy gods, nor worship the golden image which thou hast set up</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Daniel 3:12</a:t>
            </a: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71564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dissolv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additive="base">
                                        <p:cTn id="2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2"/>
            <a:ext cx="7080421" cy="611224"/>
          </a:xfrm>
        </p:spPr>
        <p:txBody>
          <a:bodyPr vert="horz" lIns="91440" tIns="45720" rIns="91440" bIns="45720" rtlCol="0" anchor="b">
            <a:normAutofit fontScale="90000"/>
          </a:bodyPr>
          <a:lstStyle/>
          <a:p>
            <a:pPr algn="ctr"/>
            <a:r>
              <a:rPr lang="en-US" sz="4000" b="1" dirty="0"/>
              <a:t>HANANIAH, MISHAEL &amp; AZARIAH</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78195"/>
            <a:ext cx="7298720" cy="5805378"/>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These three Hebrew young men </a:t>
            </a:r>
            <a:r>
              <a:rPr lang="en-GB" sz="1800" i="1" dirty="0">
                <a:effectLst/>
                <a:ea typeface="Calibri" panose="020F0502020204030204" pitchFamily="34" charset="0"/>
                <a:cs typeface="Arial" panose="020B0604020202020204" pitchFamily="34" charset="0"/>
              </a:rPr>
              <a:t>served not</a:t>
            </a:r>
            <a:r>
              <a:rPr lang="en-GB" sz="1800" dirty="0">
                <a:effectLst/>
                <a:ea typeface="Calibri" panose="020F0502020204030204" pitchFamily="34" charset="0"/>
                <a:cs typeface="Arial" panose="020B0604020202020204" pitchFamily="34" charset="0"/>
              </a:rPr>
              <a:t> the gods of the Babylonians neither did they bow themselves down unto the graven image to worship it. </a:t>
            </a:r>
            <a:r>
              <a:rPr lang="en-GB" sz="1800" b="1" dirty="0">
                <a:effectLst/>
                <a:ea typeface="Calibri" panose="020F0502020204030204" pitchFamily="34" charset="0"/>
                <a:cs typeface="Arial" panose="020B0604020202020204" pitchFamily="34" charset="0"/>
              </a:rPr>
              <a:t>They upheld and obeyed the law of God and refused to hearken unto the apostate commands of the government</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 Yes, it is true that God has placed governments and kingdoms upon the earth to rule, </a:t>
            </a:r>
            <a:r>
              <a:rPr lang="en-GB" sz="1800" b="1" dirty="0">
                <a:effectLst/>
                <a:ea typeface="Calibri" panose="020F0502020204030204" pitchFamily="34" charset="0"/>
                <a:cs typeface="Arial" panose="020B0604020202020204" pitchFamily="34" charset="0"/>
              </a:rPr>
              <a:t>Romans 13</a:t>
            </a:r>
            <a:r>
              <a:rPr lang="en-GB" sz="1800" dirty="0">
                <a:effectLst/>
                <a:ea typeface="Calibri" panose="020F0502020204030204" pitchFamily="34" charset="0"/>
                <a:cs typeface="Arial" panose="020B0604020202020204" pitchFamily="34" charset="0"/>
              </a:rPr>
              <a:t>, however, when these kingdoms, regard not the one true God and create decrees that lead their subjects into sin, then we, as the Apostle Peters says, “</a:t>
            </a:r>
            <a:r>
              <a:rPr lang="en-GB" sz="1800" b="1" i="1" dirty="0">
                <a:solidFill>
                  <a:srgbClr val="FF0000"/>
                </a:solidFill>
                <a:effectLst/>
                <a:ea typeface="Calibri" panose="020F0502020204030204" pitchFamily="34" charset="0"/>
                <a:cs typeface="Arial" panose="020B0604020202020204" pitchFamily="34" charset="0"/>
              </a:rPr>
              <a:t>ought to obey God rather than men</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Acts 5:29</a:t>
            </a:r>
            <a:r>
              <a:rPr lang="en-GB" sz="1800" dirty="0">
                <a:effectLst/>
                <a:ea typeface="Calibri" panose="020F0502020204030204" pitchFamily="34" charset="0"/>
                <a:cs typeface="Arial" panose="020B0604020202020204" pitchFamily="34" charset="0"/>
              </a:rPr>
              <a:t>.</a:t>
            </a:r>
          </a:p>
          <a:p>
            <a:r>
              <a:rPr lang="en-GB" sz="1800" i="1" dirty="0">
                <a:effectLst/>
                <a:ea typeface="Calibri" panose="020F0502020204030204" pitchFamily="34" charset="0"/>
                <a:cs typeface="Arial" panose="020B0604020202020204" pitchFamily="34" charset="0"/>
              </a:rPr>
              <a:t>“…be it known unto thee, O king, that we will not serve thy gods, nor worship the golden image which thou hast set up.” </a:t>
            </a:r>
            <a:r>
              <a:rPr lang="en-GB" sz="1800" b="1" dirty="0">
                <a:effectLst/>
                <a:highlight>
                  <a:srgbClr val="FFFF00"/>
                </a:highlight>
                <a:ea typeface="Calibri" panose="020F0502020204030204" pitchFamily="34" charset="0"/>
                <a:cs typeface="Arial" panose="020B0604020202020204" pitchFamily="34" charset="0"/>
              </a:rPr>
              <a:t>Daniel 3:18</a:t>
            </a:r>
            <a:endParaRPr lang="en-GB" sz="1800" dirty="0">
              <a:effectLs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As a result of their steadfastness and refusal to transgress the law of Jehovah, </a:t>
            </a:r>
            <a:r>
              <a:rPr lang="en-GB" sz="1800" b="1" dirty="0">
                <a:solidFill>
                  <a:srgbClr val="FF0000"/>
                </a:solidFill>
                <a:effectLst/>
                <a:ea typeface="Calibri" panose="020F0502020204030204" pitchFamily="34" charset="0"/>
                <a:cs typeface="Arial" panose="020B0604020202020204" pitchFamily="34" charset="0"/>
              </a:rPr>
              <a:t>a death decree </a:t>
            </a:r>
            <a:r>
              <a:rPr lang="en-GB" sz="1800" dirty="0">
                <a:effectLst/>
                <a:ea typeface="Calibri" panose="020F0502020204030204" pitchFamily="34" charset="0"/>
                <a:cs typeface="Arial" panose="020B0604020202020204" pitchFamily="34" charset="0"/>
              </a:rPr>
              <a:t>was issued, as it was in the account of Mordecai and </a:t>
            </a:r>
            <a:r>
              <a:rPr lang="en-GB" sz="1800" b="1" dirty="0">
                <a:solidFill>
                  <a:srgbClr val="FF0000"/>
                </a:solidFill>
                <a:effectLst/>
                <a:ea typeface="Calibri" panose="020F0502020204030204" pitchFamily="34" charset="0"/>
                <a:cs typeface="Arial" panose="020B0604020202020204" pitchFamily="34" charset="0"/>
              </a:rPr>
              <a:t>persecution arose for these faithful servants of God</a:t>
            </a:r>
            <a:r>
              <a:rPr lang="en-GB" sz="1800" dirty="0">
                <a:effectLst/>
                <a:ea typeface="Calibri" panose="020F0502020204030204" pitchFamily="34" charset="0"/>
                <a:cs typeface="Arial" panose="020B0604020202020204" pitchFamily="34" charset="0"/>
              </a:rPr>
              <a:t>. </a:t>
            </a: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187619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heckerboard(across)">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2"/>
            <a:ext cx="7080421" cy="611224"/>
          </a:xfrm>
        </p:spPr>
        <p:txBody>
          <a:bodyPr vert="horz" lIns="91440" tIns="45720" rIns="91440" bIns="45720" rtlCol="0" anchor="b">
            <a:normAutofit fontScale="90000"/>
          </a:bodyPr>
          <a:lstStyle/>
          <a:p>
            <a:pPr algn="ctr"/>
            <a:r>
              <a:rPr lang="en-US" sz="4000" b="1" dirty="0"/>
              <a:t>HANANIAH, MISHAEL &amp; AZARIAH</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1052623"/>
            <a:ext cx="7298720" cy="5730950"/>
          </a:xfrm>
        </p:spPr>
        <p:txBody>
          <a:bodyPr vert="horz" lIns="91440" tIns="45720" rIns="91440" bIns="45720" rtlCol="0">
            <a:normAutofit/>
          </a:bodyPr>
          <a:lstStyle/>
          <a:p>
            <a:r>
              <a:rPr lang="en-GB" sz="1800" i="1" dirty="0">
                <a:effectLst/>
                <a:ea typeface="Calibri" panose="020F0502020204030204" pitchFamily="34" charset="0"/>
                <a:cs typeface="Arial" panose="020B0604020202020204" pitchFamily="34" charset="0"/>
              </a:rPr>
              <a:t>“Then was Nebuchadnezzar full of fury, and the form of his visage was changed against Shadrach, Meshach, and Abednego: therefore, </a:t>
            </a:r>
            <a:r>
              <a:rPr lang="en-GB" sz="1800" b="1" i="1" u="sng" dirty="0">
                <a:effectLst/>
                <a:ea typeface="Calibri" panose="020F0502020204030204" pitchFamily="34" charset="0"/>
                <a:cs typeface="Arial" panose="020B0604020202020204" pitchFamily="34" charset="0"/>
              </a:rPr>
              <a:t>he </a:t>
            </a:r>
            <a:r>
              <a:rPr lang="en-GB" sz="1800" b="1" i="1" u="sng" dirty="0" err="1">
                <a:effectLst/>
                <a:ea typeface="Calibri" panose="020F0502020204030204" pitchFamily="34" charset="0"/>
                <a:cs typeface="Arial" panose="020B0604020202020204" pitchFamily="34" charset="0"/>
              </a:rPr>
              <a:t>spake</a:t>
            </a:r>
            <a:r>
              <a:rPr lang="en-GB" sz="1800" b="1" i="1" u="sng" dirty="0">
                <a:effectLst/>
                <a:ea typeface="Calibri" panose="020F0502020204030204" pitchFamily="34" charset="0"/>
                <a:cs typeface="Arial" panose="020B0604020202020204" pitchFamily="34" charset="0"/>
              </a:rPr>
              <a:t>, and commanded that they should heat the furnace one seven times more than it was wont to be heated. And he commanded the most mighty men that were in his army to bind Shadrach, Meshach, and Abednego, and to cast them into the burning fiery furnace</a:t>
            </a:r>
            <a:r>
              <a:rPr lang="en-GB" sz="1800" i="1" dirty="0">
                <a:effectLst/>
                <a:ea typeface="Calibri" panose="020F0502020204030204" pitchFamily="34" charset="0"/>
                <a:cs typeface="Arial" panose="020B0604020202020204" pitchFamily="34" charset="0"/>
              </a:rPr>
              <a:t>. Then these men were bound in their coats, their hosen, and their hats, and their other garments, and were cast into the midst of the burning fiery furnace.”  </a:t>
            </a:r>
            <a:r>
              <a:rPr lang="en-GB" sz="1800" b="1" i="1" dirty="0">
                <a:effectLst/>
                <a:highlight>
                  <a:srgbClr val="FFFF00"/>
                </a:highlight>
                <a:ea typeface="Calibri" panose="020F0502020204030204" pitchFamily="34" charset="0"/>
                <a:cs typeface="Arial" panose="020B0604020202020204" pitchFamily="34" charset="0"/>
              </a:rPr>
              <a:t>Daniel 3:19-22</a:t>
            </a:r>
            <a:endParaRPr lang="en-GB" sz="1800" dirty="0">
              <a:effectLst/>
              <a:highlight>
                <a:srgbClr val="FFFF00"/>
              </a:highligh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Again, we see what happens to those faithful individuals who refuse to bow to the enforced religious decrees issued by the government which are </a:t>
            </a:r>
            <a:r>
              <a:rPr lang="en-GB" sz="1800" b="1" dirty="0">
                <a:effectLst/>
                <a:ea typeface="Calibri" panose="020F0502020204030204" pitchFamily="34" charset="0"/>
                <a:cs typeface="Arial" panose="020B0604020202020204" pitchFamily="34" charset="0"/>
              </a:rPr>
              <a:t>in total opposition to the Law of God</a:t>
            </a:r>
            <a:r>
              <a:rPr lang="en-GB" sz="1800" dirty="0">
                <a:effectLst/>
                <a:ea typeface="Calibri" panose="020F0502020204030204" pitchFamily="34" charset="0"/>
                <a:cs typeface="Arial" panose="020B0604020202020204" pitchFamily="34" charset="0"/>
              </a:rPr>
              <a:t>.</a:t>
            </a: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58619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4486" y="239382"/>
            <a:ext cx="7080421" cy="611224"/>
          </a:xfrm>
        </p:spPr>
        <p:txBody>
          <a:bodyPr vert="horz" lIns="91440" tIns="45720" rIns="91440" bIns="45720" rtlCol="0" anchor="b">
            <a:normAutofit fontScale="90000"/>
          </a:bodyPr>
          <a:lstStyle/>
          <a:p>
            <a:pPr algn="ctr"/>
            <a:r>
              <a:rPr lang="en-US" sz="4000" b="1" dirty="0"/>
              <a:t>DANIEL</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46297"/>
            <a:ext cx="7298720" cy="5837275"/>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Notice the account of Daniel in </a:t>
            </a:r>
            <a:r>
              <a:rPr lang="en-GB" sz="1800" b="1" dirty="0">
                <a:effectLst/>
                <a:highlight>
                  <a:srgbClr val="FFFF00"/>
                </a:highlight>
                <a:ea typeface="Calibri" panose="020F0502020204030204" pitchFamily="34" charset="0"/>
                <a:cs typeface="Arial" panose="020B0604020202020204" pitchFamily="34" charset="0"/>
              </a:rPr>
              <a:t>chapter 6</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In this account, we see the steadfastness of the God-fearing man Daniel, who was at this time </a:t>
            </a:r>
            <a:r>
              <a:rPr lang="en-GB" sz="1800" b="1" dirty="0">
                <a:effectLst/>
                <a:ea typeface="Calibri" panose="020F0502020204030204" pitchFamily="34" charset="0"/>
                <a:cs typeface="Arial" panose="020B0604020202020204" pitchFamily="34" charset="0"/>
              </a:rPr>
              <a:t>the Prime Minister </a:t>
            </a:r>
            <a:r>
              <a:rPr lang="en-GB" sz="1800" dirty="0">
                <a:effectLst/>
                <a:ea typeface="Calibri" panose="020F0502020204030204" pitchFamily="34" charset="0"/>
                <a:cs typeface="Arial" panose="020B0604020202020204" pitchFamily="34" charset="0"/>
              </a:rPr>
              <a:t>of the </a:t>
            </a:r>
            <a:r>
              <a:rPr lang="en-GB" sz="1800" dirty="0" err="1">
                <a:effectLst/>
                <a:ea typeface="Calibri" panose="020F0502020204030204" pitchFamily="34" charset="0"/>
                <a:cs typeface="Arial" panose="020B0604020202020204" pitchFamily="34" charset="0"/>
              </a:rPr>
              <a:t>Medo</a:t>
            </a:r>
            <a:r>
              <a:rPr lang="en-GB" sz="1800" dirty="0">
                <a:ea typeface="Calibri" panose="020F0502020204030204" pitchFamily="34" charset="0"/>
                <a:cs typeface="Arial" panose="020B0604020202020204" pitchFamily="34" charset="0"/>
              </a:rPr>
              <a:t>-</a:t>
            </a:r>
            <a:r>
              <a:rPr lang="en-GB" sz="1800" dirty="0">
                <a:effectLst/>
                <a:ea typeface="Calibri" panose="020F0502020204030204" pitchFamily="34" charset="0"/>
                <a:cs typeface="Arial" panose="020B0604020202020204" pitchFamily="34" charset="0"/>
              </a:rPr>
              <a:t>Persian Empire. He was a devout worshipper of the one true God as we see right throughout the Book of Daniel and it was because of his faithfulness to God, that </a:t>
            </a:r>
            <a:r>
              <a:rPr lang="en-GB" sz="1800" dirty="0" err="1">
                <a:effectLst/>
                <a:ea typeface="Calibri" panose="020F0502020204030204" pitchFamily="34" charset="0"/>
                <a:cs typeface="Arial" panose="020B0604020202020204" pitchFamily="34" charset="0"/>
              </a:rPr>
              <a:t>satan</a:t>
            </a:r>
            <a:r>
              <a:rPr lang="en-GB" sz="1800" dirty="0">
                <a:effectLst/>
                <a:ea typeface="Calibri" panose="020F0502020204030204" pitchFamily="34" charset="0"/>
                <a:cs typeface="Arial" panose="020B0604020202020204" pitchFamily="34" charset="0"/>
              </a:rPr>
              <a:t> desired to destroy him.</a:t>
            </a:r>
          </a:p>
          <a:p>
            <a:r>
              <a:rPr lang="en-GB" sz="1800" dirty="0">
                <a:effectLst/>
                <a:ea typeface="Calibri" panose="020F0502020204030204" pitchFamily="34" charset="0"/>
              </a:rPr>
              <a:t>In </a:t>
            </a:r>
            <a:r>
              <a:rPr lang="en-GB" sz="1800" b="1" dirty="0">
                <a:effectLst/>
                <a:highlight>
                  <a:srgbClr val="FFFF00"/>
                </a:highlight>
                <a:ea typeface="Calibri" panose="020F0502020204030204" pitchFamily="34" charset="0"/>
              </a:rPr>
              <a:t>Daniel 6:3-4</a:t>
            </a:r>
            <a:r>
              <a:rPr lang="en-GB" sz="1800" dirty="0">
                <a:effectLst/>
                <a:ea typeface="Calibri" panose="020F0502020204030204" pitchFamily="34" charset="0"/>
              </a:rPr>
              <a:t>, we are told that Daniel was highly favoured in the eyes of King Darius, and it was because of this that his colleagues, the other members of Darius’ government (</a:t>
            </a:r>
            <a:r>
              <a:rPr lang="en-GB" sz="1800" b="1" i="1" dirty="0">
                <a:solidFill>
                  <a:srgbClr val="FF0000"/>
                </a:solidFill>
                <a:effectLst/>
                <a:ea typeface="Calibri" panose="020F0502020204030204" pitchFamily="34" charset="0"/>
              </a:rPr>
              <a:t>the state</a:t>
            </a:r>
            <a:r>
              <a:rPr lang="en-GB" sz="1800" i="1" dirty="0">
                <a:effectLst/>
                <a:ea typeface="Calibri" panose="020F0502020204030204" pitchFamily="34" charset="0"/>
              </a:rPr>
              <a:t>)</a:t>
            </a:r>
            <a:r>
              <a:rPr lang="en-GB" sz="1800" dirty="0">
                <a:effectLst/>
                <a:ea typeface="Calibri" panose="020F0502020204030204" pitchFamily="34" charset="0"/>
              </a:rPr>
              <a:t> became jealous. This jealousy led to them conspiring against Daniel to destroy him.</a:t>
            </a:r>
          </a:p>
          <a:p>
            <a:r>
              <a:rPr lang="en-GB" sz="1800" dirty="0">
                <a:effectLst/>
                <a:ea typeface="Calibri" panose="020F0502020204030204" pitchFamily="34" charset="0"/>
                <a:cs typeface="Arial" panose="020B0604020202020204" pitchFamily="34" charset="0"/>
              </a:rPr>
              <a:t>We are told in </a:t>
            </a:r>
            <a:r>
              <a:rPr lang="en-GB" sz="1800" b="1" dirty="0">
                <a:effectLst/>
                <a:highlight>
                  <a:srgbClr val="FFFF00"/>
                </a:highlight>
                <a:ea typeface="Calibri" panose="020F0502020204030204" pitchFamily="34" charset="0"/>
                <a:cs typeface="Arial" panose="020B0604020202020204" pitchFamily="34" charset="0"/>
              </a:rPr>
              <a:t>verses 6-9</a:t>
            </a:r>
            <a:r>
              <a:rPr lang="en-GB" sz="1800" dirty="0">
                <a:effectLst/>
                <a:ea typeface="Calibri" panose="020F0502020204030204" pitchFamily="34" charset="0"/>
                <a:cs typeface="Arial" panose="020B0604020202020204" pitchFamily="34" charset="0"/>
              </a:rPr>
              <a:t>, that collectively, they approached the king and misled him into approving a law throughout the empire which prevented all inhabitants from worshipping any other god but the king for thirty days. </a:t>
            </a:r>
          </a:p>
          <a:p>
            <a:r>
              <a:rPr lang="en-GB" sz="1800" i="1" dirty="0">
                <a:effectLst/>
                <a:ea typeface="Calibri" panose="020F0502020204030204" pitchFamily="34" charset="0"/>
                <a:cs typeface="Arial" panose="020B0604020202020204" pitchFamily="34" charset="0"/>
              </a:rPr>
              <a:t>It should be noted that in these ancient cultures from Egypt all the way to the more modern Romans, that the king was also worshipped as a god</a:t>
            </a:r>
            <a:r>
              <a:rPr lang="en-GB" sz="1800" dirty="0">
                <a:effectLst/>
                <a:ea typeface="Calibri" panose="020F0502020204030204" pitchFamily="34" charset="0"/>
                <a:cs typeface="Arial" panose="020B0604020202020204" pitchFamily="34" charset="0"/>
              </a:rPr>
              <a:t>. </a:t>
            </a:r>
          </a:p>
          <a:p>
            <a:r>
              <a:rPr lang="en-GB" sz="1800" dirty="0">
                <a:effectLst/>
                <a:ea typeface="Calibri" panose="020F0502020204030204" pitchFamily="34" charset="0"/>
                <a:cs typeface="Arial" panose="020B0604020202020204" pitchFamily="34" charset="0"/>
              </a:rPr>
              <a:t>We are told that after these officials presented this statute to the king, that he </a:t>
            </a:r>
            <a:r>
              <a:rPr lang="en-GB" sz="1800" b="1" i="1" dirty="0">
                <a:effectLst/>
                <a:ea typeface="Calibri" panose="020F0502020204030204" pitchFamily="34" charset="0"/>
                <a:cs typeface="Arial" panose="020B0604020202020204" pitchFamily="34" charset="0"/>
              </a:rPr>
              <a:t>“signed the writing and the decree” </a:t>
            </a:r>
            <a:r>
              <a:rPr lang="en-GB" sz="1800" dirty="0">
                <a:effectLst/>
                <a:ea typeface="Calibri" panose="020F0502020204030204" pitchFamily="34" charset="0"/>
                <a:cs typeface="Arial" panose="020B0604020202020204" pitchFamily="34" charset="0"/>
              </a:rPr>
              <a:t>into law.</a:t>
            </a: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312028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wipe(down)">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DANIEL</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850607"/>
            <a:ext cx="7298720" cy="5932966"/>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However, despite this religious law being decreed in the land, this did not stop Daniel from worshipping and obeying </a:t>
            </a:r>
            <a:r>
              <a:rPr lang="en-GB" sz="1800" b="1" dirty="0">
                <a:effectLst/>
                <a:ea typeface="Calibri" panose="020F0502020204030204" pitchFamily="34" charset="0"/>
                <a:cs typeface="Arial" panose="020B0604020202020204" pitchFamily="34" charset="0"/>
              </a:rPr>
              <a:t>the one true God</a:t>
            </a:r>
            <a:r>
              <a:rPr lang="en-GB" sz="1800" dirty="0">
                <a:effectLst/>
                <a:ea typeface="Calibri" panose="020F0502020204030204" pitchFamily="34" charset="0"/>
                <a:cs typeface="Arial" panose="020B0604020202020204" pitchFamily="34" charset="0"/>
              </a:rPr>
              <a:t>. For the Scriptures tell us that </a:t>
            </a:r>
            <a:r>
              <a:rPr lang="en-GB" sz="1800" i="1" dirty="0">
                <a:effectLst/>
                <a:ea typeface="Calibri" panose="020F0502020204030204" pitchFamily="34" charset="0"/>
                <a:cs typeface="Arial" panose="020B0604020202020204" pitchFamily="34" charset="0"/>
              </a:rPr>
              <a:t>“</a:t>
            </a:r>
            <a:r>
              <a:rPr lang="en-GB" sz="1800" b="1" i="1" dirty="0">
                <a:effectLst/>
                <a:ea typeface="Calibri" panose="020F0502020204030204" pitchFamily="34" charset="0"/>
                <a:cs typeface="Arial" panose="020B0604020202020204" pitchFamily="34" charset="0"/>
              </a:rPr>
              <a:t>when Daniel knew that the writing was signed</a:t>
            </a:r>
            <a:r>
              <a:rPr lang="en-GB" sz="1800" i="1" dirty="0">
                <a:effectLst/>
                <a:ea typeface="Calibri" panose="020F0502020204030204" pitchFamily="34" charset="0"/>
                <a:cs typeface="Arial" panose="020B0604020202020204" pitchFamily="34" charset="0"/>
              </a:rPr>
              <a:t>, he went into his house; and </a:t>
            </a:r>
            <a:r>
              <a:rPr lang="en-GB" sz="1800" b="1" i="1" dirty="0">
                <a:effectLst/>
                <a:ea typeface="Calibri" panose="020F0502020204030204" pitchFamily="34" charset="0"/>
                <a:cs typeface="Arial" panose="020B0604020202020204" pitchFamily="34" charset="0"/>
              </a:rPr>
              <a:t>his windows being open </a:t>
            </a:r>
            <a:r>
              <a:rPr lang="en-GB" sz="1800" i="1" dirty="0">
                <a:effectLst/>
                <a:ea typeface="Calibri" panose="020F0502020204030204" pitchFamily="34" charset="0"/>
                <a:cs typeface="Arial" panose="020B0604020202020204" pitchFamily="34" charset="0"/>
              </a:rPr>
              <a:t>in his chamber toward Jerusalem, he kneeled upon his knees three times a day, and prayed, and gave thanks before his God, </a:t>
            </a:r>
            <a:r>
              <a:rPr lang="en-GB" sz="1800" b="1" i="1" dirty="0">
                <a:effectLst/>
                <a:ea typeface="Calibri" panose="020F0502020204030204" pitchFamily="34" charset="0"/>
                <a:cs typeface="Arial" panose="020B0604020202020204" pitchFamily="34" charset="0"/>
              </a:rPr>
              <a:t>as he did </a:t>
            </a:r>
            <a:r>
              <a:rPr lang="en-GB" sz="1800" b="1" i="1" dirty="0" err="1">
                <a:effectLst/>
                <a:ea typeface="Calibri" panose="020F0502020204030204" pitchFamily="34" charset="0"/>
                <a:cs typeface="Arial" panose="020B0604020202020204" pitchFamily="34" charset="0"/>
              </a:rPr>
              <a:t>aforetime</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Daniel 6:10</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Irrespective of this </a:t>
            </a:r>
            <a:r>
              <a:rPr lang="en-GB" sz="1800" b="1" dirty="0">
                <a:solidFill>
                  <a:srgbClr val="FF0000"/>
                </a:solidFill>
                <a:effectLst/>
                <a:ea typeface="Calibri" panose="020F0502020204030204" pitchFamily="34" charset="0"/>
                <a:cs typeface="Arial" panose="020B0604020202020204" pitchFamily="34" charset="0"/>
              </a:rPr>
              <a:t>religious law that was decreed by the state</a:t>
            </a:r>
            <a:r>
              <a:rPr lang="en-GB" sz="1800" dirty="0">
                <a:effectLst/>
                <a:ea typeface="Calibri" panose="020F0502020204030204" pitchFamily="34" charset="0"/>
                <a:cs typeface="Arial" panose="020B0604020202020204" pitchFamily="34" charset="0"/>
              </a:rPr>
              <a:t>, this did not stop Daniel from being faithful. </a:t>
            </a:r>
            <a:r>
              <a:rPr lang="en-GB" sz="1800" b="1" dirty="0">
                <a:effectLst/>
                <a:ea typeface="Calibri" panose="020F0502020204030204" pitchFamily="34" charset="0"/>
                <a:cs typeface="Arial" panose="020B0604020202020204" pitchFamily="34" charset="0"/>
              </a:rPr>
              <a:t>He continued to obey and worship God as was his custom.</a:t>
            </a:r>
            <a:r>
              <a:rPr lang="en-GB" sz="1800" dirty="0">
                <a:ea typeface="Calibri" panose="020F0502020204030204" pitchFamily="34" charset="0"/>
                <a:cs typeface="Arial" panose="020B0604020202020204" pitchFamily="34" charset="0"/>
              </a:rPr>
              <a:t> </a:t>
            </a:r>
            <a:r>
              <a:rPr lang="en-GB" sz="1800" dirty="0">
                <a:effectLst/>
                <a:ea typeface="Calibri" panose="020F0502020204030204" pitchFamily="34" charset="0"/>
                <a:cs typeface="Arial" panose="020B0604020202020204" pitchFamily="34" charset="0"/>
              </a:rPr>
              <a:t>This faithfulness and obedience to God then led to his arrest and sentencing, for in the moment that he was praying, the unfaithful officials </a:t>
            </a:r>
            <a:r>
              <a:rPr lang="en-GB" sz="1800" i="1" dirty="0">
                <a:effectLst/>
                <a:ea typeface="Calibri" panose="020F0502020204030204" pitchFamily="34" charset="0"/>
                <a:cs typeface="Arial" panose="020B0604020202020204" pitchFamily="34" charset="0"/>
              </a:rPr>
              <a:t>“found Daniel praying and making supplication before his God” </a:t>
            </a:r>
            <a:r>
              <a:rPr lang="en-GB" sz="1800" dirty="0">
                <a:effectLst/>
                <a:ea typeface="Calibri" panose="020F0502020204030204" pitchFamily="34" charset="0"/>
                <a:cs typeface="Arial" panose="020B0604020202020204" pitchFamily="34" charset="0"/>
              </a:rPr>
              <a:t>as opposed to the king, </a:t>
            </a:r>
            <a:r>
              <a:rPr lang="en-GB" sz="1800" b="1" dirty="0">
                <a:effectLst/>
                <a:highlight>
                  <a:srgbClr val="FFFF00"/>
                </a:highlight>
                <a:ea typeface="Calibri" panose="020F0502020204030204" pitchFamily="34" charset="0"/>
                <a:cs typeface="Arial" panose="020B0604020202020204" pitchFamily="34" charset="0"/>
              </a:rPr>
              <a:t>verse 11.</a:t>
            </a:r>
          </a:p>
          <a:p>
            <a:r>
              <a:rPr lang="en-GB" sz="1800" b="1" dirty="0">
                <a:solidFill>
                  <a:srgbClr val="FF0000"/>
                </a:solidFill>
                <a:effectLst/>
                <a:ea typeface="Calibri" panose="020F0502020204030204" pitchFamily="34" charset="0"/>
                <a:cs typeface="Arial" panose="020B0604020202020204" pitchFamily="34" charset="0"/>
              </a:rPr>
              <a:t>When the king realised that he was deceived</a:t>
            </a:r>
            <a:r>
              <a:rPr lang="en-GB" sz="1800" dirty="0">
                <a:effectLst/>
                <a:ea typeface="Calibri" panose="020F0502020204030204" pitchFamily="34" charset="0"/>
                <a:cs typeface="Arial" panose="020B0604020202020204" pitchFamily="34" charset="0"/>
              </a:rPr>
              <a:t>, it was too late, for any decree of the Medes and Persians could not be altered once it was signed into law. </a:t>
            </a:r>
            <a:r>
              <a:rPr lang="en-GB" sz="1800" b="1" dirty="0">
                <a:effectLst/>
                <a:highlight>
                  <a:srgbClr val="FFFF00"/>
                </a:highlight>
                <a:ea typeface="Calibri" panose="020F0502020204030204" pitchFamily="34" charset="0"/>
                <a:cs typeface="Arial" panose="020B0604020202020204" pitchFamily="34" charset="0"/>
              </a:rPr>
              <a:t>Daniel 6:8,13-15</a:t>
            </a:r>
            <a:endParaRPr lang="en-GB" sz="1800" dirty="0">
              <a:effectLst/>
              <a:ea typeface="Calibri" panose="020F0502020204030204" pitchFamily="34" charset="0"/>
              <a:cs typeface="Arial" panose="020B0604020202020204" pitchFamily="34" charset="0"/>
            </a:endParaRPr>
          </a:p>
          <a:p>
            <a:r>
              <a:rPr lang="en-GB" sz="1800" b="1" dirty="0">
                <a:effectLst/>
                <a:ea typeface="Calibri" panose="020F0502020204030204" pitchFamily="34" charset="0"/>
                <a:cs typeface="Arial" panose="020B0604020202020204" pitchFamily="34" charset="0"/>
              </a:rPr>
              <a:t>A death decree </a:t>
            </a:r>
            <a:r>
              <a:rPr lang="en-GB" sz="1800" dirty="0">
                <a:effectLst/>
                <a:ea typeface="Calibri" panose="020F0502020204030204" pitchFamily="34" charset="0"/>
                <a:cs typeface="Arial" panose="020B0604020202020204" pitchFamily="34" charset="0"/>
              </a:rPr>
              <a:t>was then issued for Daniel as a result of his faithful obedience to God. He was then taken and  thrown into the lion’s den to suffer persecution and affliction for the sake of God’s name.</a:t>
            </a:r>
          </a:p>
          <a:p>
            <a:r>
              <a:rPr lang="en-GB" sz="1800" b="1" dirty="0">
                <a:effectLst/>
                <a:highlight>
                  <a:srgbClr val="FFFF00"/>
                </a:highlight>
                <a:ea typeface="Calibri" panose="020F0502020204030204" pitchFamily="34" charset="0"/>
                <a:cs typeface="Arial" panose="020B0604020202020204" pitchFamily="34" charset="0"/>
              </a:rPr>
              <a:t>Daniel 6:16</a:t>
            </a: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83144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strips(downLeft)">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dissolve">
                                      <p:cBhvr>
                                        <p:cTn id="30"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DANIEL</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893135"/>
            <a:ext cx="7298720" cy="5890438"/>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This is </a:t>
            </a:r>
            <a:r>
              <a:rPr lang="en-GB" sz="1800" b="1" dirty="0">
                <a:effectLst/>
                <a:ea typeface="Calibri" panose="020F0502020204030204" pitchFamily="34" charset="0"/>
                <a:cs typeface="Arial" panose="020B0604020202020204" pitchFamily="34" charset="0"/>
              </a:rPr>
              <a:t>a repeating trend </a:t>
            </a:r>
            <a:r>
              <a:rPr lang="en-GB" sz="1800" dirty="0">
                <a:effectLst/>
                <a:ea typeface="Calibri" panose="020F0502020204030204" pitchFamily="34" charset="0"/>
                <a:cs typeface="Arial" panose="020B0604020202020204" pitchFamily="34" charset="0"/>
              </a:rPr>
              <a:t>which we have seen thus far in all three of our examples. Where there should be a separation of religious liberty and the duty to obey the laws of the government, </a:t>
            </a:r>
            <a:r>
              <a:rPr lang="en-GB" sz="1800" b="1" dirty="0">
                <a:effectLst/>
                <a:ea typeface="Calibri" panose="020F0502020204030204" pitchFamily="34" charset="0"/>
                <a:cs typeface="Arial" panose="020B0604020202020204" pitchFamily="34" charset="0"/>
              </a:rPr>
              <a:t>the state takes it upon themselves to enforce religious laws upon the people</a:t>
            </a:r>
            <a:r>
              <a:rPr lang="en-GB" sz="1800" dirty="0">
                <a:effectLst/>
                <a:ea typeface="Calibri" panose="020F0502020204030204" pitchFamily="34" charset="0"/>
                <a:cs typeface="Arial" panose="020B0604020202020204" pitchFamily="34" charset="0"/>
              </a:rPr>
              <a:t>. In all three examples, we see that </a:t>
            </a:r>
            <a:r>
              <a:rPr lang="en-GB" sz="1800" b="1" dirty="0">
                <a:solidFill>
                  <a:srgbClr val="FF0000"/>
                </a:solidFill>
                <a:effectLst/>
                <a:ea typeface="Calibri" panose="020F0502020204030204" pitchFamily="34" charset="0"/>
                <a:cs typeface="Arial" panose="020B0604020202020204" pitchFamily="34" charset="0"/>
              </a:rPr>
              <a:t>the majority </a:t>
            </a:r>
            <a:r>
              <a:rPr lang="en-GB" sz="1800" dirty="0">
                <a:effectLst/>
                <a:ea typeface="Calibri" panose="020F0502020204030204" pitchFamily="34" charset="0"/>
                <a:cs typeface="Arial" panose="020B0604020202020204" pitchFamily="34" charset="0"/>
              </a:rPr>
              <a:t>go along with the idolatry and false worship, however, God always has a people, </a:t>
            </a:r>
            <a:r>
              <a:rPr lang="en-GB" sz="1800" b="1" i="1" dirty="0">
                <a:solidFill>
                  <a:srgbClr val="FF0000"/>
                </a:solidFill>
                <a:effectLst/>
                <a:ea typeface="Calibri" panose="020F0502020204030204" pitchFamily="34" charset="0"/>
                <a:cs typeface="Arial" panose="020B0604020202020204" pitchFamily="34" charset="0"/>
              </a:rPr>
              <a:t>a remnant</a:t>
            </a:r>
            <a:r>
              <a:rPr lang="en-GB" sz="1800" dirty="0">
                <a:effectLst/>
                <a:ea typeface="Calibri" panose="020F0502020204030204" pitchFamily="34" charset="0"/>
                <a:cs typeface="Arial" panose="020B0604020202020204" pitchFamily="34" charset="0"/>
              </a:rPr>
              <a:t>, who stand firm upon truth and refuse to bow to these idolatrous laws. </a:t>
            </a:r>
          </a:p>
          <a:p>
            <a:r>
              <a:rPr lang="en-GB" sz="1800" dirty="0">
                <a:effectLst/>
                <a:ea typeface="Calibri" panose="020F0502020204030204" pitchFamily="34" charset="0"/>
                <a:cs typeface="Arial" panose="020B0604020202020204" pitchFamily="34" charset="0"/>
              </a:rPr>
              <a:t>But these accounts are not just given as stories for us to read. They have a much deeper application, and by understanding these accounts, we are then better able to understand what we read of in the Book of Revelation pertaining to God’s faithful Church in these last days.</a:t>
            </a:r>
          </a:p>
          <a:p>
            <a:r>
              <a:rPr lang="en-GB" sz="1800" dirty="0">
                <a:effectLst/>
                <a:ea typeface="Calibri" panose="020F0502020204030204" pitchFamily="34" charset="0"/>
                <a:cs typeface="Arial" panose="020B0604020202020204" pitchFamily="34" charset="0"/>
              </a:rPr>
              <a:t>For, </a:t>
            </a:r>
            <a:r>
              <a:rPr lang="en-GB" sz="1800" i="1" dirty="0">
                <a:effectLst/>
                <a:ea typeface="Calibri" panose="020F0502020204030204" pitchFamily="34" charset="0"/>
                <a:cs typeface="Arial" panose="020B0604020202020204" pitchFamily="34" charset="0"/>
              </a:rPr>
              <a:t>“The thing that hath been (past), it is that which shall be (future) and that which is done (past) is that which shall be done (future): and there is no new thing under the sun. Is there anything whereof it may be said, See, this is new? it hath been already of old time, which was before us.” </a:t>
            </a:r>
            <a:r>
              <a:rPr lang="en-GB" sz="1800" b="1" dirty="0">
                <a:effectLst/>
                <a:highlight>
                  <a:srgbClr val="FFFF00"/>
                </a:highlight>
                <a:ea typeface="Calibri" panose="020F0502020204030204" pitchFamily="34" charset="0"/>
                <a:cs typeface="Arial" panose="020B0604020202020204" pitchFamily="34" charset="0"/>
              </a:rPr>
              <a:t>Ecclesiastes 1:9,10</a:t>
            </a:r>
            <a:endParaRPr lang="en-GB" sz="1800" dirty="0">
              <a:effectLs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Again, the Holy Spirit says through Solomon, </a:t>
            </a:r>
            <a:r>
              <a:rPr lang="en-GB" sz="1800" i="1" dirty="0">
                <a:effectLst/>
                <a:ea typeface="Calibri" panose="020F0502020204030204" pitchFamily="34" charset="0"/>
                <a:cs typeface="Arial" panose="020B0604020202020204" pitchFamily="34" charset="0"/>
              </a:rPr>
              <a:t>“That which hath been is now; and that which is to be hath already been.” </a:t>
            </a:r>
            <a:r>
              <a:rPr lang="en-GB" sz="1800" b="1" dirty="0">
                <a:effectLst/>
                <a:highlight>
                  <a:srgbClr val="FFFF00"/>
                </a:highlight>
                <a:ea typeface="Calibri" panose="020F0502020204030204" pitchFamily="34" charset="0"/>
                <a:cs typeface="Arial" panose="020B0604020202020204" pitchFamily="34" charset="0"/>
              </a:rPr>
              <a:t>Ecclesiastes 3:15</a:t>
            </a: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192167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 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956148" y="748993"/>
            <a:ext cx="7298720" cy="5858540"/>
          </a:xfrm>
        </p:spPr>
        <p:txBody>
          <a:bodyPr vert="horz" lIns="91440" tIns="45720" rIns="91440" bIns="45720" rtlCol="0">
            <a:normAutofit/>
          </a:bodyPr>
          <a:lstStyle/>
          <a:p>
            <a:r>
              <a:rPr lang="en-GB" sz="1800" i="1" dirty="0">
                <a:effectLst/>
                <a:ea typeface="Calibri" panose="020F0502020204030204" pitchFamily="34" charset="0"/>
                <a:cs typeface="Arial" panose="020B0604020202020204" pitchFamily="34" charset="0"/>
              </a:rPr>
              <a:t>“And I beheld </a:t>
            </a:r>
            <a:r>
              <a:rPr lang="en-GB" sz="1800" b="1" i="1" dirty="0">
                <a:effectLst/>
                <a:ea typeface="Calibri" panose="020F0502020204030204" pitchFamily="34" charset="0"/>
                <a:cs typeface="Arial" panose="020B0604020202020204" pitchFamily="34" charset="0"/>
              </a:rPr>
              <a:t>another beast </a:t>
            </a:r>
            <a:r>
              <a:rPr lang="en-GB" sz="1800" i="1" dirty="0">
                <a:effectLst/>
                <a:ea typeface="Calibri" panose="020F0502020204030204" pitchFamily="34" charset="0"/>
                <a:cs typeface="Arial" panose="020B0604020202020204" pitchFamily="34" charset="0"/>
              </a:rPr>
              <a:t>coming up out of the earth; and he had </a:t>
            </a:r>
            <a:r>
              <a:rPr lang="en-GB" sz="1800" b="1" i="1" dirty="0">
                <a:solidFill>
                  <a:srgbClr val="FF0000"/>
                </a:solidFill>
                <a:effectLst/>
                <a:ea typeface="Calibri" panose="020F0502020204030204" pitchFamily="34" charset="0"/>
                <a:cs typeface="Arial" panose="020B0604020202020204" pitchFamily="34" charset="0"/>
              </a:rPr>
              <a:t>two horns like a lamb</a:t>
            </a:r>
            <a:r>
              <a:rPr lang="en-GB" sz="1800" i="1" dirty="0">
                <a:effectLst/>
                <a:ea typeface="Calibri" panose="020F0502020204030204" pitchFamily="34" charset="0"/>
                <a:cs typeface="Arial" panose="020B0604020202020204" pitchFamily="34" charset="0"/>
              </a:rPr>
              <a:t>, and he </a:t>
            </a:r>
            <a:r>
              <a:rPr lang="en-GB" sz="1800" i="1" dirty="0" err="1">
                <a:effectLst/>
                <a:ea typeface="Calibri" panose="020F0502020204030204" pitchFamily="34" charset="0"/>
                <a:cs typeface="Arial" panose="020B0604020202020204" pitchFamily="34" charset="0"/>
              </a:rPr>
              <a:t>spake</a:t>
            </a:r>
            <a:r>
              <a:rPr lang="en-GB" sz="1800" i="1" dirty="0">
                <a:effectLst/>
                <a:ea typeface="Calibri" panose="020F0502020204030204" pitchFamily="34" charset="0"/>
                <a:cs typeface="Arial" panose="020B0604020202020204" pitchFamily="34" charset="0"/>
              </a:rPr>
              <a:t> as a dragon.” </a:t>
            </a:r>
            <a:r>
              <a:rPr lang="en-GB" sz="1800" b="1" dirty="0">
                <a:effectLst/>
                <a:highlight>
                  <a:srgbClr val="FFFF00"/>
                </a:highlight>
                <a:ea typeface="Calibri" panose="020F0502020204030204" pitchFamily="34" charset="0"/>
                <a:cs typeface="Arial" panose="020B0604020202020204" pitchFamily="34" charset="0"/>
              </a:rPr>
              <a:t>Revelation 13:11</a:t>
            </a:r>
            <a:endParaRPr lang="en-GB" sz="1800" dirty="0">
              <a:effectLs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John tells us that he saw another beast </a:t>
            </a:r>
            <a:r>
              <a:rPr lang="en-GB" sz="1800" i="1" dirty="0">
                <a:effectLst/>
                <a:ea typeface="Calibri" panose="020F0502020204030204" pitchFamily="34" charset="0"/>
                <a:cs typeface="Arial" panose="020B0604020202020204" pitchFamily="34" charset="0"/>
              </a:rPr>
              <a:t>(kingdom), </a:t>
            </a:r>
            <a:r>
              <a:rPr lang="en-GB" sz="1800" b="1" dirty="0">
                <a:effectLst/>
                <a:highlight>
                  <a:srgbClr val="FFFF00"/>
                </a:highlight>
                <a:ea typeface="Calibri" panose="020F0502020204030204" pitchFamily="34" charset="0"/>
                <a:cs typeface="Arial" panose="020B0604020202020204" pitchFamily="34" charset="0"/>
              </a:rPr>
              <a:t>Daniel 7:17,23</a:t>
            </a:r>
            <a:r>
              <a:rPr lang="en-GB" sz="1800" dirty="0">
                <a:effectLst/>
                <a:ea typeface="Calibri" panose="020F0502020204030204" pitchFamily="34" charset="0"/>
                <a:cs typeface="Arial" panose="020B0604020202020204" pitchFamily="34" charset="0"/>
              </a:rPr>
              <a:t>, arise out of the earth and this kingdom had two horns like a lamb. </a:t>
            </a:r>
            <a:r>
              <a:rPr lang="en-GB" sz="1800" b="1" dirty="0">
                <a:effectLst/>
                <a:ea typeface="Calibri" panose="020F0502020204030204" pitchFamily="34" charset="0"/>
                <a:cs typeface="Arial" panose="020B0604020202020204" pitchFamily="34" charset="0"/>
              </a:rPr>
              <a:t>These two horns represent two foundational principles upon which this kingdom was founded</a:t>
            </a:r>
            <a:r>
              <a:rPr lang="en-GB" sz="1800" dirty="0">
                <a:effectLst/>
                <a:ea typeface="Calibri" panose="020F0502020204030204" pitchFamily="34" charset="0"/>
                <a:cs typeface="Arial" panose="020B0604020202020204" pitchFamily="34" charset="0"/>
              </a:rPr>
              <a:t>. These two principles are </a:t>
            </a:r>
            <a:r>
              <a:rPr lang="en-GB" sz="1800" b="1" dirty="0">
                <a:solidFill>
                  <a:srgbClr val="FF0000"/>
                </a:solidFill>
                <a:effectLst/>
                <a:ea typeface="Calibri" panose="020F0502020204030204" pitchFamily="34" charset="0"/>
                <a:cs typeface="Arial" panose="020B0604020202020204" pitchFamily="34" charset="0"/>
              </a:rPr>
              <a:t>Christlike in nature</a:t>
            </a:r>
            <a:r>
              <a:rPr lang="en-GB" sz="1800" dirty="0">
                <a:effectLst/>
                <a:ea typeface="Calibri" panose="020F0502020204030204" pitchFamily="34" charset="0"/>
                <a:cs typeface="Arial" panose="020B0604020202020204" pitchFamily="34" charset="0"/>
              </a:rPr>
              <a:t> for they are referred to as lamb-like. They are, as we have seen from the study of the Scriptures, </a:t>
            </a:r>
            <a:r>
              <a:rPr lang="en-GB" sz="1800" b="1" dirty="0">
                <a:effectLst/>
                <a:ea typeface="Calibri" panose="020F0502020204030204" pitchFamily="34" charset="0"/>
                <a:cs typeface="Arial" panose="020B0604020202020204" pitchFamily="34" charset="0"/>
              </a:rPr>
              <a:t>the separate authority of the Church and the State. </a:t>
            </a:r>
          </a:p>
          <a:p>
            <a:r>
              <a:rPr lang="en-GB" sz="1800" b="1" dirty="0">
                <a:effectLst/>
                <a:ea typeface="Calibri" panose="020F0502020204030204" pitchFamily="34" charset="0"/>
                <a:cs typeface="Arial" panose="020B0604020202020204" pitchFamily="34" charset="0"/>
              </a:rPr>
              <a:t>They are two horns and not one horn</a:t>
            </a:r>
            <a:r>
              <a:rPr lang="en-GB" sz="1800" dirty="0">
                <a:effectLst/>
                <a:ea typeface="Calibri" panose="020F0502020204030204" pitchFamily="34" charset="0"/>
                <a:cs typeface="Arial" panose="020B0604020202020204" pitchFamily="34" charset="0"/>
              </a:rPr>
              <a:t>, </a:t>
            </a:r>
            <a:r>
              <a:rPr lang="en-GB" sz="1800" i="1" dirty="0">
                <a:effectLst/>
                <a:ea typeface="Calibri" panose="020F0502020204030204" pitchFamily="34" charset="0"/>
                <a:cs typeface="Arial" panose="020B0604020202020204" pitchFamily="34" charset="0"/>
              </a:rPr>
              <a:t>that is</a:t>
            </a:r>
            <a:r>
              <a:rPr lang="en-GB" sz="1800" dirty="0">
                <a:effectLst/>
                <a:ea typeface="Calibri" panose="020F0502020204030204" pitchFamily="34" charset="0"/>
                <a:cs typeface="Arial" panose="020B0604020202020204" pitchFamily="34" charset="0"/>
              </a:rPr>
              <a:t>, they are separate principles and should be treated as such. We have looked at this lamb-like beast in our Revelation series, so I will not go too in-depth on this topic but based on history and our prior studies, we see that this lamb-like beast represents the </a:t>
            </a:r>
            <a:r>
              <a:rPr lang="en-GB" sz="1800" b="1" dirty="0">
                <a:effectLst/>
                <a:ea typeface="Calibri" panose="020F0502020204030204" pitchFamily="34" charset="0"/>
                <a:cs typeface="Arial" panose="020B0604020202020204" pitchFamily="34" charset="0"/>
              </a:rPr>
              <a:t>United States of America</a:t>
            </a:r>
            <a:r>
              <a:rPr lang="en-GB" sz="1800" dirty="0">
                <a:effectLst/>
                <a:ea typeface="Calibri" panose="020F0502020204030204" pitchFamily="34" charset="0"/>
                <a:cs typeface="Arial" panose="020B0604020202020204" pitchFamily="34" charset="0"/>
              </a:rPr>
              <a:t>, which was founded upon the principles of the separation of Religious laws and State laws during the time of the mortal wound, received by the </a:t>
            </a:r>
            <a:r>
              <a:rPr lang="en-GB" sz="1800" i="1" dirty="0">
                <a:effectLst/>
                <a:ea typeface="Calibri" panose="020F0502020204030204" pitchFamily="34" charset="0"/>
                <a:cs typeface="Arial" panose="020B0604020202020204" pitchFamily="34" charset="0"/>
              </a:rPr>
              <a:t>‘beast’ </a:t>
            </a:r>
            <a:r>
              <a:rPr lang="en-GB" sz="1800" dirty="0">
                <a:effectLst/>
                <a:ea typeface="Calibri" panose="020F0502020204030204" pitchFamily="34" charset="0"/>
                <a:cs typeface="Arial" panose="020B0604020202020204" pitchFamily="34" charset="0"/>
              </a:rPr>
              <a:t>which arises out of the sea, </a:t>
            </a:r>
            <a:r>
              <a:rPr lang="en-GB" sz="1800" i="1" dirty="0">
                <a:effectLst/>
                <a:ea typeface="Calibri" panose="020F0502020204030204" pitchFamily="34" charset="0"/>
                <a:cs typeface="Arial" panose="020B0604020202020204" pitchFamily="34" charset="0"/>
              </a:rPr>
              <a:t>The Roman Catholic Papacy</a:t>
            </a:r>
            <a:r>
              <a:rPr lang="en-GB" sz="1800"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Revelation 13:1</a:t>
            </a:r>
            <a:r>
              <a:rPr lang="en-GB" sz="1800" dirty="0">
                <a:effectLst/>
                <a:ea typeface="Calibri" panose="020F0502020204030204" pitchFamily="34" charset="0"/>
                <a:cs typeface="Arial" panose="020B0604020202020204" pitchFamily="34" charset="0"/>
              </a:rPr>
              <a:t>.</a:t>
            </a: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25331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 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893135"/>
            <a:ext cx="7298720" cy="5890438"/>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However, we see that this lamb-like power, will </a:t>
            </a:r>
            <a:r>
              <a:rPr lang="en-GB" sz="1800" b="1" dirty="0">
                <a:effectLst/>
                <a:ea typeface="Calibri" panose="020F0502020204030204" pitchFamily="34" charset="0"/>
                <a:cs typeface="Arial" panose="020B0604020202020204" pitchFamily="34" charset="0"/>
              </a:rPr>
              <a:t>speak as a dragon</a:t>
            </a:r>
            <a:r>
              <a:rPr lang="en-GB" sz="1800" dirty="0">
                <a:effectLst/>
                <a:ea typeface="Calibri" panose="020F0502020204030204" pitchFamily="34" charset="0"/>
                <a:cs typeface="Arial" panose="020B0604020202020204" pitchFamily="34" charset="0"/>
              </a:rPr>
              <a:t>. That is, it will create laws that will represent the character of the dragon, </a:t>
            </a:r>
            <a:r>
              <a:rPr lang="en-GB" sz="1800" dirty="0" err="1">
                <a:effectLst/>
                <a:ea typeface="Calibri" panose="020F0502020204030204" pitchFamily="34" charset="0"/>
                <a:cs typeface="Arial" panose="020B0604020202020204" pitchFamily="34" charset="0"/>
              </a:rPr>
              <a:t>satan</a:t>
            </a:r>
            <a:r>
              <a:rPr lang="en-GB" sz="1800" dirty="0">
                <a:effectLst/>
                <a:ea typeface="Calibri" panose="020F0502020204030204" pitchFamily="34" charset="0"/>
                <a:cs typeface="Arial" panose="020B0604020202020204" pitchFamily="34" charset="0"/>
              </a:rPr>
              <a:t>, that are in total opposition to it’s lamb-like foundational principles.</a:t>
            </a:r>
          </a:p>
          <a:p>
            <a:r>
              <a:rPr lang="en-GB" sz="1800" dirty="0">
                <a:effectLst/>
                <a:ea typeface="Calibri" panose="020F0502020204030204" pitchFamily="34" charset="0"/>
                <a:cs typeface="Arial" panose="020B0604020202020204" pitchFamily="34" charset="0"/>
              </a:rPr>
              <a:t>It should also be noted that this beast, America, will exercise all of its authority on behalf of the first beast, </a:t>
            </a:r>
            <a:r>
              <a:rPr lang="en-GB" sz="1800" b="1" dirty="0">
                <a:effectLst/>
                <a:highlight>
                  <a:srgbClr val="FFFF00"/>
                </a:highlight>
                <a:ea typeface="Calibri" panose="020F0502020204030204" pitchFamily="34" charset="0"/>
                <a:cs typeface="Arial" panose="020B0604020202020204" pitchFamily="34" charset="0"/>
              </a:rPr>
              <a:t>Revelation 13:12,1</a:t>
            </a:r>
            <a:r>
              <a:rPr lang="en-GB" sz="1800" dirty="0">
                <a:effectLst/>
                <a:ea typeface="Calibri" panose="020F0502020204030204" pitchFamily="34" charset="0"/>
                <a:cs typeface="Arial" panose="020B0604020202020204" pitchFamily="34" charset="0"/>
              </a:rPr>
              <a:t>, which came before it, the Papacy. </a:t>
            </a:r>
          </a:p>
          <a:p>
            <a:r>
              <a:rPr lang="en-GB" sz="1800" dirty="0">
                <a:ea typeface="Calibri" panose="020F0502020204030204" pitchFamily="34" charset="0"/>
                <a:cs typeface="Arial" panose="020B0604020202020204" pitchFamily="34" charset="0"/>
              </a:rPr>
              <a:t>This</a:t>
            </a:r>
            <a:r>
              <a:rPr lang="en-GB" sz="1800" dirty="0">
                <a:effectLst/>
                <a:ea typeface="Calibri" panose="020F0502020204030204" pitchFamily="34" charset="0"/>
                <a:cs typeface="Arial" panose="020B0604020202020204" pitchFamily="34" charset="0"/>
              </a:rPr>
              <a:t> is the same as </a:t>
            </a:r>
            <a:r>
              <a:rPr lang="en-GB" sz="1800" b="1" dirty="0">
                <a:effectLst/>
                <a:ea typeface="Calibri" panose="020F0502020204030204" pitchFamily="34" charset="0"/>
                <a:cs typeface="Arial" panose="020B0604020202020204" pitchFamily="34" charset="0"/>
              </a:rPr>
              <a:t>the Harlot </a:t>
            </a:r>
            <a:r>
              <a:rPr lang="en-GB" sz="1800" dirty="0">
                <a:effectLst/>
                <a:ea typeface="Calibri" panose="020F0502020204030204" pitchFamily="34" charset="0"/>
                <a:cs typeface="Arial" panose="020B0604020202020204" pitchFamily="34" charset="0"/>
              </a:rPr>
              <a:t>of </a:t>
            </a:r>
            <a:r>
              <a:rPr lang="en-GB" sz="1800" b="1" dirty="0">
                <a:effectLst/>
                <a:highlight>
                  <a:srgbClr val="FFFF00"/>
                </a:highlight>
                <a:ea typeface="Calibri" panose="020F0502020204030204" pitchFamily="34" charset="0"/>
                <a:cs typeface="Arial" panose="020B0604020202020204" pitchFamily="34" charset="0"/>
              </a:rPr>
              <a:t>Revelation 17</a:t>
            </a:r>
            <a:r>
              <a:rPr lang="en-GB" sz="1800" dirty="0">
                <a:effectLst/>
                <a:ea typeface="Calibri" panose="020F0502020204030204" pitchFamily="34" charset="0"/>
                <a:cs typeface="Arial" panose="020B0604020202020204" pitchFamily="34" charset="0"/>
              </a:rPr>
              <a:t>, that is, </a:t>
            </a:r>
            <a:r>
              <a:rPr lang="en-GB" sz="1800" b="1" dirty="0">
                <a:solidFill>
                  <a:srgbClr val="FF0000"/>
                </a:solidFill>
                <a:effectLst/>
                <a:ea typeface="Calibri" panose="020F0502020204030204" pitchFamily="34" charset="0"/>
                <a:cs typeface="Arial" panose="020B0604020202020204" pitchFamily="34" charset="0"/>
              </a:rPr>
              <a:t>the apostate Church who unites with the kings of the earth</a:t>
            </a:r>
            <a:r>
              <a:rPr lang="en-GB" sz="1800" dirty="0">
                <a:effectLst/>
                <a:ea typeface="Calibri" panose="020F0502020204030204" pitchFamily="34" charset="0"/>
                <a:cs typeface="Arial" panose="020B0604020202020204" pitchFamily="34" charset="0"/>
              </a:rPr>
              <a:t> to persecute all of God’s faithful people during </a:t>
            </a:r>
            <a:r>
              <a:rPr lang="en-GB" sz="1800" b="1" dirty="0">
                <a:effectLst/>
                <a:ea typeface="Calibri" panose="020F0502020204030204" pitchFamily="34" charset="0"/>
                <a:cs typeface="Arial" panose="020B0604020202020204" pitchFamily="34" charset="0"/>
              </a:rPr>
              <a:t>the mark of the beast crisis</a:t>
            </a:r>
            <a:r>
              <a:rPr lang="en-GB" sz="1800" dirty="0">
                <a:effectLst/>
                <a:ea typeface="Calibri" panose="020F0502020204030204" pitchFamily="34" charset="0"/>
                <a:cs typeface="Arial" panose="020B0604020202020204" pitchFamily="34" charset="0"/>
              </a:rPr>
              <a:t>.</a:t>
            </a:r>
          </a:p>
          <a:p>
            <a:r>
              <a:rPr lang="en-GB" sz="1800" dirty="0">
                <a:effectLst/>
                <a:ea typeface="Calibri" panose="020F0502020204030204" pitchFamily="34" charset="0"/>
                <a:cs typeface="Arial" panose="020B0604020202020204" pitchFamily="34" charset="0"/>
              </a:rPr>
              <a:t>This lamb-like beast will </a:t>
            </a:r>
            <a:r>
              <a:rPr lang="en-GB" sz="1800" b="1" dirty="0">
                <a:effectLst/>
                <a:ea typeface="Calibri" panose="020F0502020204030204" pitchFamily="34" charset="0"/>
                <a:cs typeface="Arial" panose="020B0604020202020204" pitchFamily="34" charset="0"/>
              </a:rPr>
              <a:t>cause or </a:t>
            </a:r>
            <a:r>
              <a:rPr lang="en-GB" sz="1800" b="1" i="1" dirty="0">
                <a:effectLst/>
                <a:ea typeface="Calibri" panose="020F0502020204030204" pitchFamily="34" charset="0"/>
                <a:cs typeface="Arial" panose="020B0604020202020204" pitchFamily="34" charset="0"/>
              </a:rPr>
              <a:t>force(Greek=POIEO)</a:t>
            </a:r>
            <a:r>
              <a:rPr lang="en-GB" sz="1800" b="1" dirty="0">
                <a:effectLst/>
                <a:ea typeface="Calibri" panose="020F0502020204030204" pitchFamily="34" charset="0"/>
                <a:cs typeface="Arial" panose="020B0604020202020204" pitchFamily="34" charset="0"/>
              </a:rPr>
              <a:t> </a:t>
            </a:r>
            <a:r>
              <a:rPr lang="en-GB" sz="1800" dirty="0">
                <a:effectLst/>
                <a:ea typeface="Calibri" panose="020F0502020204030204" pitchFamily="34" charset="0"/>
                <a:cs typeface="Arial" panose="020B0604020202020204" pitchFamily="34" charset="0"/>
              </a:rPr>
              <a:t>the earth, </a:t>
            </a:r>
            <a:r>
              <a:rPr lang="en-GB" sz="1800" b="1" dirty="0">
                <a:effectLst/>
                <a:ea typeface="Calibri" panose="020F0502020204030204" pitchFamily="34" charset="0"/>
                <a:cs typeface="Arial" panose="020B0604020202020204" pitchFamily="34" charset="0"/>
              </a:rPr>
              <a:t>to worship the beast</a:t>
            </a:r>
            <a:r>
              <a:rPr lang="en-GB" sz="1800" dirty="0">
                <a:effectLst/>
                <a:ea typeface="Calibri" panose="020F0502020204030204" pitchFamily="34" charset="0"/>
                <a:cs typeface="Arial" panose="020B0604020202020204" pitchFamily="34" charset="0"/>
              </a:rPr>
              <a:t>. He shall give life to the image of the beast which them </a:t>
            </a:r>
            <a:r>
              <a:rPr lang="en-GB" sz="1800" i="1" dirty="0">
                <a:effectLst/>
                <a:ea typeface="Calibri" panose="020F0502020204030204" pitchFamily="34" charset="0"/>
                <a:cs typeface="Arial" panose="020B0604020202020204" pitchFamily="34" charset="0"/>
              </a:rPr>
              <a:t>“them that dwell on the earth” </a:t>
            </a:r>
            <a:r>
              <a:rPr lang="en-GB" sz="1800" dirty="0">
                <a:effectLst/>
                <a:ea typeface="Calibri" panose="020F0502020204030204" pitchFamily="34" charset="0"/>
                <a:cs typeface="Arial" panose="020B0604020202020204" pitchFamily="34" charset="0"/>
              </a:rPr>
              <a:t>should make,</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Revelation 13:14</a:t>
            </a:r>
            <a:endParaRPr lang="en-GB" sz="1800" dirty="0">
              <a:effectLs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By giving life to this image, </a:t>
            </a:r>
            <a:r>
              <a:rPr lang="en-GB" sz="1800" b="1" dirty="0">
                <a:solidFill>
                  <a:srgbClr val="FF0000"/>
                </a:solidFill>
                <a:effectLst/>
                <a:ea typeface="Calibri" panose="020F0502020204030204" pitchFamily="34" charset="0"/>
                <a:cs typeface="Arial" panose="020B0604020202020204" pitchFamily="34" charset="0"/>
              </a:rPr>
              <a:t>Protestant America will unite with the State</a:t>
            </a:r>
            <a:r>
              <a:rPr lang="en-GB" sz="1800" dirty="0">
                <a:effectLst/>
                <a:ea typeface="Calibri" panose="020F0502020204030204" pitchFamily="34" charset="0"/>
                <a:cs typeface="Arial" panose="020B0604020202020204" pitchFamily="34" charset="0"/>
              </a:rPr>
              <a:t>, thus creating an image of the Papacy, which in itself is </a:t>
            </a:r>
            <a:r>
              <a:rPr lang="en-GB" sz="1800" b="1" dirty="0">
                <a:effectLst/>
                <a:ea typeface="Calibri" panose="020F0502020204030204" pitchFamily="34" charset="0"/>
                <a:cs typeface="Arial" panose="020B0604020202020204" pitchFamily="34" charset="0"/>
              </a:rPr>
              <a:t>a unification of the Roman Catholic Church with the Vatican State</a:t>
            </a:r>
            <a:r>
              <a:rPr lang="en-GB" sz="1800" b="1" dirty="0">
                <a:ea typeface="Calibri" panose="020F0502020204030204" pitchFamily="34" charset="0"/>
                <a:cs typeface="Arial" panose="020B0604020202020204" pitchFamily="34" charset="0"/>
              </a:rPr>
              <a:t>. </a:t>
            </a:r>
          </a:p>
          <a:p>
            <a:r>
              <a:rPr lang="en-GB" sz="1800" dirty="0">
                <a:effectLst/>
                <a:ea typeface="Calibri" panose="020F0502020204030204" pitchFamily="34" charset="0"/>
                <a:cs typeface="Arial" panose="020B0604020202020204" pitchFamily="34" charset="0"/>
              </a:rPr>
              <a:t>There will be no more separation of the Church and State, the beast will no longer possess </a:t>
            </a:r>
            <a:r>
              <a:rPr lang="en-GB" sz="1800" i="1" dirty="0">
                <a:effectLst/>
                <a:ea typeface="Calibri" panose="020F0502020204030204" pitchFamily="34" charset="0"/>
                <a:cs typeface="Arial" panose="020B0604020202020204" pitchFamily="34" charset="0"/>
              </a:rPr>
              <a:t>“two horns like a lamb.”</a:t>
            </a: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200526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arn(inVertic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linds(horizontal)">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heckerboard(across)">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 calcmode="lin" valueType="num">
                                      <p:cBhvr additive="base">
                                        <p:cTn id="3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 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03767"/>
            <a:ext cx="7298720" cy="5879806"/>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Not only will worship be enforced throughout the earth, but all those who do not adhere to this religious law of false idolatrous worship instituted by the Papacy, through the United States of America and the kings of the earth, shall receive certain sanctions. </a:t>
            </a:r>
          </a:p>
          <a:p>
            <a:r>
              <a:rPr lang="en-GB" sz="1800" dirty="0">
                <a:effectLst/>
                <a:ea typeface="Calibri" panose="020F0502020204030204" pitchFamily="34" charset="0"/>
                <a:cs typeface="Arial" panose="020B0604020202020204" pitchFamily="34" charset="0"/>
              </a:rPr>
              <a:t>Scripture tells us that </a:t>
            </a:r>
            <a:r>
              <a:rPr lang="en-GB" sz="1800" i="1" dirty="0">
                <a:effectLst/>
                <a:ea typeface="Calibri" panose="020F0502020204030204" pitchFamily="34" charset="0"/>
                <a:cs typeface="Arial" panose="020B0604020202020204" pitchFamily="34" charset="0"/>
              </a:rPr>
              <a:t>“</a:t>
            </a:r>
            <a:r>
              <a:rPr lang="en-GB" sz="1800" b="1" i="1" dirty="0">
                <a:solidFill>
                  <a:srgbClr val="FF0000"/>
                </a:solidFill>
                <a:effectLst/>
                <a:ea typeface="Calibri" panose="020F0502020204030204" pitchFamily="34" charset="0"/>
                <a:cs typeface="Arial" panose="020B0604020202020204" pitchFamily="34" charset="0"/>
              </a:rPr>
              <a:t>no man might buy or sell</a:t>
            </a:r>
            <a:r>
              <a:rPr lang="en-GB" sz="1800" i="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Revelation 13:17</a:t>
            </a:r>
          </a:p>
          <a:p>
            <a:r>
              <a:rPr lang="en-GB" sz="1800" dirty="0">
                <a:effectLst/>
                <a:ea typeface="Calibri" panose="020F0502020204030204" pitchFamily="34" charset="0"/>
                <a:cs typeface="Arial" panose="020B0604020202020204" pitchFamily="34" charset="0"/>
              </a:rPr>
              <a:t>It also goes onto tell us that those, like </a:t>
            </a:r>
            <a:r>
              <a:rPr lang="en-GB" sz="1800" b="1" dirty="0">
                <a:effectLst/>
                <a:ea typeface="Calibri" panose="020F0502020204030204" pitchFamily="34" charset="0"/>
                <a:cs typeface="Arial" panose="020B0604020202020204" pitchFamily="34" charset="0"/>
              </a:rPr>
              <a:t>Mordecai</a:t>
            </a:r>
            <a:r>
              <a:rPr lang="en-GB" sz="1800" dirty="0">
                <a:effectLst/>
                <a:ea typeface="Calibri" panose="020F0502020204030204" pitchFamily="34" charset="0"/>
                <a:cs typeface="Arial" panose="020B0604020202020204" pitchFamily="34" charset="0"/>
              </a:rPr>
              <a:t>, like </a:t>
            </a:r>
            <a:r>
              <a:rPr lang="en-GB" sz="1800" b="1" dirty="0">
                <a:effectLst/>
                <a:ea typeface="Calibri" panose="020F0502020204030204" pitchFamily="34" charset="0"/>
                <a:cs typeface="Arial" panose="020B0604020202020204" pitchFamily="34" charset="0"/>
              </a:rPr>
              <a:t>the three Hebrew young men</a:t>
            </a:r>
            <a:r>
              <a:rPr lang="en-GB" sz="1800" dirty="0">
                <a:effectLst/>
                <a:ea typeface="Calibri" panose="020F0502020204030204" pitchFamily="34" charset="0"/>
                <a:cs typeface="Arial" panose="020B0604020202020204" pitchFamily="34" charset="0"/>
              </a:rPr>
              <a:t>, like </a:t>
            </a:r>
            <a:r>
              <a:rPr lang="en-GB" sz="1800" b="1" dirty="0">
                <a:effectLst/>
                <a:ea typeface="Calibri" panose="020F0502020204030204" pitchFamily="34" charset="0"/>
                <a:cs typeface="Arial" panose="020B0604020202020204" pitchFamily="34" charset="0"/>
              </a:rPr>
              <a:t>Daniel</a:t>
            </a:r>
            <a:r>
              <a:rPr lang="en-GB" sz="1800" dirty="0">
                <a:effectLst/>
                <a:ea typeface="Calibri" panose="020F0502020204030204" pitchFamily="34" charset="0"/>
                <a:cs typeface="Arial" panose="020B0604020202020204" pitchFamily="34" charset="0"/>
              </a:rPr>
              <a:t>, who refuse to give into this idolatrous law of false worship, refusing to transgress the law of God, should be persecuted &amp; killed.</a:t>
            </a:r>
          </a:p>
          <a:p>
            <a:r>
              <a:rPr lang="en-GB" sz="1800" i="1" dirty="0">
                <a:effectLst/>
                <a:ea typeface="Calibri" panose="020F0502020204030204" pitchFamily="34" charset="0"/>
                <a:cs typeface="Arial" panose="020B0604020202020204" pitchFamily="34" charset="0"/>
              </a:rPr>
              <a:t>“cause that as many as would not worship the image of the beast should be killed.” </a:t>
            </a:r>
            <a:r>
              <a:rPr lang="en-GB" sz="1800" b="1" dirty="0">
                <a:effectLst/>
                <a:highlight>
                  <a:srgbClr val="FFFF00"/>
                </a:highlight>
                <a:ea typeface="Calibri" panose="020F0502020204030204" pitchFamily="34" charset="0"/>
                <a:cs typeface="Arial" panose="020B0604020202020204" pitchFamily="34" charset="0"/>
              </a:rPr>
              <a:t>Revelation 13:15</a:t>
            </a:r>
          </a:p>
          <a:p>
            <a:r>
              <a:rPr lang="en-GB" sz="1800" dirty="0">
                <a:effectLst/>
                <a:ea typeface="Calibri" panose="020F0502020204030204" pitchFamily="34" charset="0"/>
                <a:cs typeface="Arial" panose="020B0604020202020204" pitchFamily="34" charset="0"/>
              </a:rPr>
              <a:t>Striking parallels to the O.T </a:t>
            </a:r>
            <a:r>
              <a:rPr lang="en-GB" sz="1800" i="1" dirty="0">
                <a:effectLst/>
                <a:ea typeface="Calibri" panose="020F0502020204030204" pitchFamily="34" charset="0"/>
                <a:cs typeface="Arial" panose="020B0604020202020204" pitchFamily="34" charset="0"/>
              </a:rPr>
              <a:t>‘stories’</a:t>
            </a:r>
            <a:r>
              <a:rPr lang="en-GB" sz="1800" dirty="0">
                <a:effectLst/>
                <a:ea typeface="Calibri" panose="020F0502020204030204" pitchFamily="34" charset="0"/>
                <a:cs typeface="Arial" panose="020B0604020202020204" pitchFamily="34" charset="0"/>
              </a:rPr>
              <a:t> which we have studied. </a:t>
            </a:r>
          </a:p>
          <a:p>
            <a:r>
              <a:rPr lang="en-GB" sz="1800" dirty="0">
                <a:effectLst/>
                <a:ea typeface="Calibri" panose="020F0502020204030204" pitchFamily="34" charset="0"/>
                <a:cs typeface="Arial" panose="020B0604020202020204" pitchFamily="34" charset="0"/>
              </a:rPr>
              <a:t>Across each example we see </a:t>
            </a:r>
            <a:r>
              <a:rPr lang="en-GB" sz="1800" b="1" dirty="0">
                <a:effectLst/>
                <a:ea typeface="Calibri" panose="020F0502020204030204" pitchFamily="34" charset="0"/>
                <a:cs typeface="Arial" panose="020B0604020202020204" pitchFamily="34" charset="0"/>
              </a:rPr>
              <a:t>an apostate religious law enforced by the state</a:t>
            </a:r>
            <a:r>
              <a:rPr lang="en-GB" sz="1800" dirty="0">
                <a:effectLst/>
                <a:ea typeface="Calibri" panose="020F0502020204030204" pitchFamily="34" charset="0"/>
                <a:cs typeface="Arial" panose="020B0604020202020204" pitchFamily="34" charset="0"/>
              </a:rPr>
              <a:t>, we see that </a:t>
            </a:r>
            <a:r>
              <a:rPr lang="en-GB" sz="1800" b="1" u="sng" dirty="0">
                <a:effectLst/>
                <a:ea typeface="Calibri" panose="020F0502020204030204" pitchFamily="34" charset="0"/>
                <a:cs typeface="Arial" panose="020B0604020202020204" pitchFamily="34" charset="0"/>
              </a:rPr>
              <a:t>the majority will bow </a:t>
            </a:r>
            <a:r>
              <a:rPr lang="en-GB" sz="1800" dirty="0">
                <a:effectLst/>
                <a:ea typeface="Calibri" panose="020F0502020204030204" pitchFamily="34" charset="0"/>
                <a:cs typeface="Arial" panose="020B0604020202020204" pitchFamily="34" charset="0"/>
              </a:rPr>
              <a:t>but God will have </a:t>
            </a:r>
            <a:r>
              <a:rPr lang="en-GB" sz="1800" b="1" u="sng" dirty="0">
                <a:effectLst/>
                <a:ea typeface="Calibri" panose="020F0502020204030204" pitchFamily="34" charset="0"/>
                <a:cs typeface="Arial" panose="020B0604020202020204" pitchFamily="34" charset="0"/>
              </a:rPr>
              <a:t>a faithful remnant</a:t>
            </a:r>
            <a:r>
              <a:rPr lang="en-GB" sz="1800" dirty="0">
                <a:effectLst/>
                <a:ea typeface="Calibri" panose="020F0502020204030204" pitchFamily="34" charset="0"/>
                <a:cs typeface="Arial" panose="020B0604020202020204" pitchFamily="34" charset="0"/>
              </a:rPr>
              <a:t> who will refuse to obey this decree in transgressing the law of God, as a result we see persecution ultimately ending with a death decree upon the faithful and finally a time of trouble such as never was upon God’s people, </a:t>
            </a:r>
            <a:r>
              <a:rPr lang="en-GB" sz="1800" b="1" dirty="0">
                <a:effectLst/>
                <a:highlight>
                  <a:srgbClr val="FFFF00"/>
                </a:highlight>
                <a:ea typeface="Calibri" panose="020F0502020204030204" pitchFamily="34" charset="0"/>
                <a:cs typeface="Arial" panose="020B0604020202020204" pitchFamily="34" charset="0"/>
              </a:rPr>
              <a:t>Daniel 12:1</a:t>
            </a:r>
            <a:r>
              <a:rPr lang="en-GB" sz="1800" dirty="0">
                <a:effectLst/>
                <a:ea typeface="Calibri" panose="020F0502020204030204" pitchFamily="34" charset="0"/>
                <a:cs typeface="Arial" panose="020B0604020202020204" pitchFamily="34" charset="0"/>
              </a:rPr>
              <a:t>.</a:t>
            </a: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866981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wipe(down)">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wipe(down)">
                                      <p:cBhvr>
                                        <p:cTn id="28" dur="500"/>
                                        <p:tgtEl>
                                          <p:spTgt spid="4">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 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46298"/>
            <a:ext cx="7298720" cy="5837275"/>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Coincidence? With God there are no coincidences. </a:t>
            </a:r>
          </a:p>
          <a:p>
            <a:r>
              <a:rPr lang="en-GB" sz="1800" i="1" dirty="0">
                <a:effectLst/>
                <a:ea typeface="Calibri" panose="020F0502020204030204" pitchFamily="34" charset="0"/>
                <a:cs typeface="Arial" panose="020B0604020202020204" pitchFamily="34" charset="0"/>
              </a:rPr>
              <a:t>“For God </a:t>
            </a:r>
            <a:r>
              <a:rPr lang="en-GB" sz="1800" i="1" dirty="0" err="1">
                <a:effectLst/>
                <a:ea typeface="Calibri" panose="020F0502020204030204" pitchFamily="34" charset="0"/>
                <a:cs typeface="Arial" panose="020B0604020202020204" pitchFamily="34" charset="0"/>
              </a:rPr>
              <a:t>speaketh</a:t>
            </a:r>
            <a:r>
              <a:rPr lang="en-GB" sz="1800" i="1" dirty="0">
                <a:effectLst/>
                <a:ea typeface="Calibri" panose="020F0502020204030204" pitchFamily="34" charset="0"/>
                <a:cs typeface="Arial" panose="020B0604020202020204" pitchFamily="34" charset="0"/>
              </a:rPr>
              <a:t> once, yea twice, yet man </a:t>
            </a:r>
            <a:r>
              <a:rPr lang="en-GB" sz="1800" i="1" dirty="0" err="1">
                <a:effectLst/>
                <a:ea typeface="Calibri" panose="020F0502020204030204" pitchFamily="34" charset="0"/>
                <a:cs typeface="Arial" panose="020B0604020202020204" pitchFamily="34" charset="0"/>
              </a:rPr>
              <a:t>perceiveth</a:t>
            </a:r>
            <a:r>
              <a:rPr lang="en-GB" sz="1800" i="1" dirty="0">
                <a:effectLst/>
                <a:ea typeface="Calibri" panose="020F0502020204030204" pitchFamily="34" charset="0"/>
                <a:cs typeface="Arial" panose="020B0604020202020204" pitchFamily="34" charset="0"/>
              </a:rPr>
              <a:t> it not.” </a:t>
            </a:r>
            <a:r>
              <a:rPr lang="en-GB" sz="1800" b="1" dirty="0">
                <a:effectLst/>
                <a:highlight>
                  <a:srgbClr val="FFFF00"/>
                </a:highlight>
                <a:ea typeface="Calibri" panose="020F0502020204030204" pitchFamily="34" charset="0"/>
                <a:cs typeface="Arial" panose="020B0604020202020204" pitchFamily="34" charset="0"/>
              </a:rPr>
              <a:t>Job 33:14</a:t>
            </a:r>
            <a:endParaRPr lang="en-GB" sz="1800" dirty="0">
              <a:effectLst/>
              <a:ea typeface="Calibri" panose="020F0502020204030204" pitchFamily="34" charset="0"/>
              <a:cs typeface="Arial" panose="020B0604020202020204" pitchFamily="34" charset="0"/>
            </a:endParaRPr>
          </a:p>
          <a:p>
            <a:r>
              <a:rPr lang="en-GB" sz="1800" dirty="0">
                <a:effectLst/>
                <a:ea typeface="Calibri" panose="020F0502020204030204" pitchFamily="34" charset="0"/>
                <a:cs typeface="Arial" panose="020B0604020202020204" pitchFamily="34" charset="0"/>
              </a:rPr>
              <a:t>God repeats these accounts in His Word, that we may be without excuse, </a:t>
            </a:r>
            <a:r>
              <a:rPr lang="en-GB" sz="1800" i="1" dirty="0">
                <a:effectLst/>
                <a:ea typeface="Calibri" panose="020F0502020204030204" pitchFamily="34" charset="0"/>
                <a:cs typeface="Arial" panose="020B0604020202020204" pitchFamily="34" charset="0"/>
              </a:rPr>
              <a:t>“for that which has been is that which shall be.”</a:t>
            </a:r>
          </a:p>
          <a:p>
            <a:r>
              <a:rPr lang="en-GB" sz="1800" dirty="0"/>
              <a:t>“As the Sabbath has become the special point of controversy throughout Christendom, and </a:t>
            </a:r>
            <a:r>
              <a:rPr lang="en-GB" sz="1800" b="1" u="sng" dirty="0">
                <a:solidFill>
                  <a:srgbClr val="FF0000"/>
                </a:solidFill>
              </a:rPr>
              <a:t>religious and secular authorities have combined</a:t>
            </a:r>
            <a:r>
              <a:rPr lang="en-GB" sz="1800" u="sng" dirty="0"/>
              <a:t> </a:t>
            </a:r>
            <a:r>
              <a:rPr lang="en-GB" sz="1800" dirty="0"/>
              <a:t>to enforce the observance of the Sunday, the persistent refusal of </a:t>
            </a:r>
            <a:r>
              <a:rPr lang="en-GB" sz="1800" b="1" dirty="0">
                <a:solidFill>
                  <a:srgbClr val="FF0000"/>
                </a:solidFill>
              </a:rPr>
              <a:t>a small minority </a:t>
            </a:r>
            <a:r>
              <a:rPr lang="en-GB" sz="1800" dirty="0"/>
              <a:t>to yield to the popular demand will make them objects of </a:t>
            </a:r>
            <a:r>
              <a:rPr lang="en-GB" sz="1800" b="1" dirty="0"/>
              <a:t>universal execration</a:t>
            </a:r>
            <a:r>
              <a:rPr lang="en-GB" sz="1800" dirty="0"/>
              <a:t>. It will be urged that the few who stand in opposition to </a:t>
            </a:r>
            <a:r>
              <a:rPr lang="en-GB" sz="1800" b="1" dirty="0"/>
              <a:t>an institution of the church and a law of the state </a:t>
            </a:r>
            <a:r>
              <a:rPr lang="en-GB" sz="1800" dirty="0"/>
              <a:t>ought not to be tolerated; that it is better for them to suffer than for whole nations to be thrown into confusion and lawlessness…. </a:t>
            </a:r>
          </a:p>
          <a:p>
            <a:r>
              <a:rPr lang="en-GB" sz="1800" dirty="0"/>
              <a:t>This argument will appear conclusive; and </a:t>
            </a:r>
            <a:r>
              <a:rPr lang="en-GB" sz="1800" b="1" u="sng" dirty="0"/>
              <a:t>a decree</a:t>
            </a:r>
            <a:r>
              <a:rPr lang="en-GB" sz="1800" dirty="0"/>
              <a:t> will finally be issued against those who hallow the Sabbath of the fourth commandment, denouncing them as deserving of the severest punishment and giving the people liberty, after a certain time, </a:t>
            </a:r>
            <a:r>
              <a:rPr lang="en-GB" sz="1800" b="1" dirty="0"/>
              <a:t>to put them to death</a:t>
            </a:r>
            <a:r>
              <a:rPr lang="en-GB" sz="1800" dirty="0"/>
              <a:t>. Romanism in the Old World and apostate Protestantism in the New will pursue a similar course toward those who honour all the divine precepts.” </a:t>
            </a:r>
            <a:r>
              <a:rPr lang="en-GB" sz="1800" b="1" dirty="0"/>
              <a:t>Great Controversy pg. 615.2</a:t>
            </a:r>
            <a:endParaRPr lang="en-GB" sz="1800" dirty="0"/>
          </a:p>
          <a:p>
            <a:endParaRPr lang="en-GB" sz="1800" dirty="0"/>
          </a:p>
          <a:p>
            <a:endParaRPr lang="en-GB" sz="1800" i="1"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898475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strips(downLeft)">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heckerboard(across)">
                                      <p:cBhvr>
                                        <p:cTn id="2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 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14400"/>
            <a:ext cx="7298720" cy="5869173"/>
          </a:xfrm>
        </p:spPr>
        <p:txBody>
          <a:bodyPr vert="horz" lIns="91440" tIns="45720" rIns="91440" bIns="45720" rtlCol="0">
            <a:normAutofit/>
          </a:bodyPr>
          <a:lstStyle/>
          <a:p>
            <a:r>
              <a:rPr lang="en-GB" sz="1800" dirty="0"/>
              <a:t>“The people of God will then be plunged into those scenes of affliction and distress described by the prophet as </a:t>
            </a:r>
            <a:r>
              <a:rPr lang="en-GB" sz="1800" b="1" dirty="0"/>
              <a:t>the time of Jacob's trouble</a:t>
            </a:r>
            <a:r>
              <a:rPr lang="en-GB" sz="1800" dirty="0"/>
              <a:t>. “Thus, saith the Lord: We have heard a voice of trembling, of fear, and not of peace.... All faces are turned into paleness. Alas! for that day is great, so that none is like it: </a:t>
            </a:r>
            <a:r>
              <a:rPr lang="en-GB" sz="1800" b="1" dirty="0"/>
              <a:t>it is even the time of Jacob's trouble</a:t>
            </a:r>
            <a:r>
              <a:rPr lang="en-GB" sz="1800" dirty="0"/>
              <a:t>; but </a:t>
            </a:r>
            <a:r>
              <a:rPr lang="en-GB" sz="1800" b="1" dirty="0"/>
              <a:t>he shall be saved out of it</a:t>
            </a:r>
            <a:r>
              <a:rPr lang="en-GB" sz="1800" dirty="0"/>
              <a:t>.” </a:t>
            </a:r>
            <a:r>
              <a:rPr lang="en-GB" sz="1800" b="1" dirty="0">
                <a:highlight>
                  <a:srgbClr val="FFFF00"/>
                </a:highlight>
              </a:rPr>
              <a:t>Jeremiah 30:5-7</a:t>
            </a:r>
            <a:r>
              <a:rPr lang="en-GB" sz="1800" dirty="0"/>
              <a:t>. </a:t>
            </a:r>
          </a:p>
          <a:p>
            <a:r>
              <a:rPr lang="en-GB" sz="1800" dirty="0"/>
              <a:t>As Satan influenced Esau to march against Jacob, </a:t>
            </a:r>
            <a:r>
              <a:rPr lang="en-GB" sz="1800" b="1" dirty="0"/>
              <a:t>so he will stir up the wicked to destroy God's people in the time of trouble</a:t>
            </a:r>
            <a:r>
              <a:rPr lang="en-GB" sz="1800" dirty="0"/>
              <a:t>. And as he accused Jacob, he will urge his accusations against the people of God. He numbers the world as his subjects; but </a:t>
            </a:r>
            <a:r>
              <a:rPr lang="en-GB" sz="1800" b="1" dirty="0"/>
              <a:t>the little company </a:t>
            </a:r>
            <a:r>
              <a:rPr lang="en-GB" sz="1800" dirty="0"/>
              <a:t>who keep the commandments of God are resisting his supremacy.” </a:t>
            </a:r>
            <a:r>
              <a:rPr lang="en-GB" sz="1800" b="1" dirty="0"/>
              <a:t>Great Controversy pg. 616-618</a:t>
            </a:r>
            <a:endParaRPr lang="en-GB" sz="1800" dirty="0"/>
          </a:p>
          <a:p>
            <a:r>
              <a:rPr lang="en-GB" sz="1800" dirty="0"/>
              <a:t>“</a:t>
            </a:r>
            <a:r>
              <a:rPr lang="en-GB" sz="1800" b="1" dirty="0"/>
              <a:t>The assaults of Satan are fierce and determined</a:t>
            </a:r>
            <a:r>
              <a:rPr lang="en-GB" sz="1800" dirty="0"/>
              <a:t>, his delusions are terrible; but </a:t>
            </a:r>
            <a:r>
              <a:rPr lang="en-GB" sz="1800" b="1" dirty="0"/>
              <a:t>the Lord's eye is upon His people</a:t>
            </a:r>
            <a:r>
              <a:rPr lang="en-GB" sz="1800" dirty="0"/>
              <a:t>, and </a:t>
            </a:r>
            <a:r>
              <a:rPr lang="en-GB" sz="1800" b="1" dirty="0"/>
              <a:t>His ear listens to their cries</a:t>
            </a:r>
            <a:r>
              <a:rPr lang="en-GB" sz="1800" dirty="0"/>
              <a:t>. Their </a:t>
            </a:r>
            <a:r>
              <a:rPr lang="en-GB" sz="1800" b="1" dirty="0"/>
              <a:t>affliction</a:t>
            </a:r>
            <a:r>
              <a:rPr lang="en-GB" sz="1800" dirty="0"/>
              <a:t> is great, </a:t>
            </a:r>
            <a:r>
              <a:rPr lang="en-GB" sz="1800" b="1" dirty="0"/>
              <a:t>the flames of the furnace </a:t>
            </a:r>
            <a:r>
              <a:rPr lang="en-GB" sz="1800" dirty="0"/>
              <a:t>seem about to consume them; </a:t>
            </a:r>
            <a:r>
              <a:rPr lang="en-GB" sz="1800" b="1" dirty="0"/>
              <a:t>but the Refiner will bring them forth as gold tried in the fire</a:t>
            </a:r>
            <a:r>
              <a:rPr lang="en-GB" sz="1800" dirty="0"/>
              <a:t>. God's love for His children during the period of their severest trial is as strong and tender as in the days of their sunniest prosperity; </a:t>
            </a:r>
            <a:r>
              <a:rPr lang="en-GB" sz="1800" b="1" dirty="0"/>
              <a:t>but it is needful for them to be placed in the furnace of fire</a:t>
            </a:r>
            <a:r>
              <a:rPr lang="en-GB" sz="1800" dirty="0"/>
              <a:t>; their earthliness must be consumed, </a:t>
            </a:r>
            <a:r>
              <a:rPr lang="en-GB" sz="1800" b="1" dirty="0">
                <a:solidFill>
                  <a:srgbClr val="FF0000"/>
                </a:solidFill>
              </a:rPr>
              <a:t>that the image of Christ may be perfectly reflected</a:t>
            </a:r>
            <a:r>
              <a:rPr lang="en-GB" sz="1800" dirty="0"/>
              <a:t>.” </a:t>
            </a:r>
            <a:r>
              <a:rPr lang="en-GB" sz="1800" b="1" dirty="0"/>
              <a:t>Great Controversy pg. 621</a:t>
            </a:r>
            <a:endParaRPr lang="en-GB" sz="1800" dirty="0"/>
          </a:p>
          <a:p>
            <a:endParaRPr lang="en-GB" sz="1800" dirty="0"/>
          </a:p>
          <a:p>
            <a:endParaRPr lang="en-GB" sz="1800" dirty="0"/>
          </a:p>
          <a:p>
            <a:endParaRPr lang="en-GB" sz="1800" i="1"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06660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8"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THE</a:t>
            </a:r>
            <a:r>
              <a:rPr lang="en-US" sz="4000" dirty="0"/>
              <a:t> </a:t>
            </a:r>
            <a:r>
              <a:rPr lang="en-US" sz="4000" b="1" dirty="0"/>
              <a:t>REMNANT</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871870"/>
            <a:ext cx="7298720" cy="5911703"/>
          </a:xfrm>
        </p:spPr>
        <p:txBody>
          <a:bodyPr vert="horz" lIns="91440" tIns="45720" rIns="91440" bIns="45720" rtlCol="0">
            <a:normAutofit/>
          </a:bodyPr>
          <a:lstStyle/>
          <a:p>
            <a:r>
              <a:rPr lang="en-GB" sz="1900" dirty="0"/>
              <a:t>“The season of distress and anguish before us will require a faith that can endure weariness, delay, and hunger—</a:t>
            </a:r>
            <a:r>
              <a:rPr lang="en-GB" sz="1900" b="1" dirty="0"/>
              <a:t>a faith that will not faint though severely tried</a:t>
            </a:r>
            <a:r>
              <a:rPr lang="en-GB" sz="1900" dirty="0"/>
              <a:t>. The period of probation is granted to all to prepare for that time….</a:t>
            </a:r>
            <a:r>
              <a:rPr lang="en-GB" sz="1900" dirty="0">
                <a:solidFill>
                  <a:srgbClr val="000000"/>
                </a:solidFill>
                <a:effectLst/>
              </a:rPr>
              <a:t> </a:t>
            </a:r>
            <a:r>
              <a:rPr lang="en-GB" sz="1900" b="1" dirty="0"/>
              <a:t>Wrestling with God</a:t>
            </a:r>
            <a:r>
              <a:rPr lang="en-GB" sz="1900" dirty="0"/>
              <a:t>—</a:t>
            </a:r>
            <a:r>
              <a:rPr lang="en-GB" sz="1900" b="1" dirty="0"/>
              <a:t>how few know what it is! </a:t>
            </a:r>
            <a:r>
              <a:rPr lang="en-GB" sz="1900" dirty="0"/>
              <a:t>How few have ever had their souls drawn out after God with </a:t>
            </a:r>
            <a:r>
              <a:rPr lang="en-GB" sz="1900" b="1" dirty="0"/>
              <a:t>intensity of desire </a:t>
            </a:r>
            <a:r>
              <a:rPr lang="en-GB" sz="1900" dirty="0"/>
              <a:t>until every power is on the stretch. When waves of despair which no language can express sweep over the suppliant, </a:t>
            </a:r>
            <a:r>
              <a:rPr lang="en-GB" sz="1900" b="1" dirty="0"/>
              <a:t>how few cling with unyielding faith to the promises of God.</a:t>
            </a:r>
          </a:p>
          <a:p>
            <a:r>
              <a:rPr lang="en-GB" sz="1900" dirty="0"/>
              <a:t>Those who exercise but </a:t>
            </a:r>
            <a:r>
              <a:rPr lang="en-GB" sz="1900" b="1" dirty="0"/>
              <a:t>little faith now</a:t>
            </a:r>
            <a:r>
              <a:rPr lang="en-GB" sz="1900" dirty="0"/>
              <a:t>, are in the greatest danger of falling under the power of satanic delusions and </a:t>
            </a:r>
            <a:r>
              <a:rPr lang="en-GB" sz="1900" b="1" dirty="0"/>
              <a:t>the decree to compel the conscience. </a:t>
            </a:r>
            <a:r>
              <a:rPr lang="en-GB" sz="1900" dirty="0"/>
              <a:t>And even if they endure the test they will be plunged into deeper distress and anguish in the time of trouble, </a:t>
            </a:r>
            <a:r>
              <a:rPr lang="en-GB" sz="1900" b="1" dirty="0">
                <a:solidFill>
                  <a:srgbClr val="FF0000"/>
                </a:solidFill>
              </a:rPr>
              <a:t>because they have never made it a habit to trust in God.</a:t>
            </a:r>
          </a:p>
          <a:p>
            <a:r>
              <a:rPr lang="en-GB" sz="1900" b="1" dirty="0"/>
              <a:t>We should now acquaint ourselves with God by proving His promises</a:t>
            </a:r>
            <a:r>
              <a:rPr lang="en-GB" sz="1900" dirty="0"/>
              <a:t>.”</a:t>
            </a:r>
          </a:p>
          <a:p>
            <a:r>
              <a:rPr lang="en-GB" sz="1900" dirty="0"/>
              <a:t> </a:t>
            </a:r>
            <a:r>
              <a:rPr lang="en-GB" sz="1900" b="1" dirty="0"/>
              <a:t>Great Controversy pg. 621</a:t>
            </a:r>
            <a:endParaRPr lang="en-GB" sz="1900" dirty="0"/>
          </a:p>
          <a:p>
            <a:pPr marL="0" indent="0">
              <a:buNone/>
            </a:pPr>
            <a:endParaRPr lang="en-GB" sz="1800" dirty="0"/>
          </a:p>
          <a:p>
            <a:endParaRPr lang="en-GB" sz="1800" b="1" dirty="0"/>
          </a:p>
          <a:p>
            <a:endParaRPr lang="en-GB" sz="1800" dirty="0"/>
          </a:p>
          <a:p>
            <a:endParaRPr lang="en-GB" sz="1800" dirty="0"/>
          </a:p>
          <a:p>
            <a:endParaRPr lang="en-GB" sz="1800" dirty="0"/>
          </a:p>
          <a:p>
            <a:endParaRPr lang="en-GB" sz="1800" i="1"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59785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down)">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wipe(down)">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1000"/>
                                        <p:tgtEl>
                                          <p:spTgt spid="4">
                                            <p:txEl>
                                              <p:pRg st="3" end="3"/>
                                            </p:txEl>
                                          </p:spTgt>
                                        </p:tgtEl>
                                      </p:cBhvr>
                                    </p:animEffect>
                                    <p:anim calcmode="lin" valueType="num">
                                      <p:cBhvr>
                                        <p:cTn id="2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CC3-EE9F-0C5C-55ED-D71E4B732E8B}"/>
              </a:ext>
            </a:extLst>
          </p:cNvPr>
          <p:cNvSpPr>
            <a:spLocks noGrp="1"/>
          </p:cNvSpPr>
          <p:nvPr>
            <p:ph type="title"/>
          </p:nvPr>
        </p:nvSpPr>
        <p:spPr>
          <a:xfrm>
            <a:off x="5002426" y="164954"/>
            <a:ext cx="7080421" cy="611224"/>
          </a:xfrm>
        </p:spPr>
        <p:txBody>
          <a:bodyPr vert="horz" lIns="91440" tIns="45720" rIns="91440" bIns="45720" rtlCol="0" anchor="b">
            <a:normAutofit fontScale="90000"/>
          </a:bodyPr>
          <a:lstStyle/>
          <a:p>
            <a:pPr algn="ctr"/>
            <a:r>
              <a:rPr lang="en-US" sz="4000" b="1" dirty="0"/>
              <a:t>IN CLOSING</a:t>
            </a:r>
          </a:p>
        </p:txBody>
      </p:sp>
      <p:pic>
        <p:nvPicPr>
          <p:cNvPr id="6" name="Content Placeholder 5" descr="A person shaking hands with a person in a suit&#10;&#10;Description automatically generated">
            <a:extLst>
              <a:ext uri="{FF2B5EF4-FFF2-40B4-BE49-F238E27FC236}">
                <a16:creationId xmlns:a16="http://schemas.microsoft.com/office/drawing/2014/main" id="{F446D760-A3A5-D372-98B1-481C5B273E2F}"/>
              </a:ext>
            </a:extLst>
          </p:cNvPr>
          <p:cNvPicPr>
            <a:picLocks noGrp="1" noChangeAspect="1"/>
          </p:cNvPicPr>
          <p:nvPr>
            <p:ph sz="half" idx="1"/>
          </p:nvPr>
        </p:nvPicPr>
        <p:blipFill>
          <a:blip r:embed="rId3"/>
          <a:srcRect l="19699" r="8953" b="2"/>
          <a:stretch/>
        </p:blipFill>
        <p:spPr>
          <a:xfrm>
            <a:off x="3" y="1587"/>
            <a:ext cx="489327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a:extLst>
              <a:ext uri="{FF2B5EF4-FFF2-40B4-BE49-F238E27FC236}">
                <a16:creationId xmlns:a16="http://schemas.microsoft.com/office/drawing/2014/main" id="{21BBF2A5-493C-ABB9-3F97-E765A72F6D55}"/>
              </a:ext>
            </a:extLst>
          </p:cNvPr>
          <p:cNvSpPr>
            <a:spLocks noGrp="1"/>
          </p:cNvSpPr>
          <p:nvPr>
            <p:ph sz="half" idx="2"/>
          </p:nvPr>
        </p:nvSpPr>
        <p:spPr>
          <a:xfrm>
            <a:off x="4893277" y="903767"/>
            <a:ext cx="7298720" cy="5879806"/>
          </a:xfrm>
        </p:spPr>
        <p:txBody>
          <a:bodyPr vert="horz" lIns="91440" tIns="45720" rIns="91440" bIns="45720" rtlCol="0">
            <a:normAutofit/>
          </a:bodyPr>
          <a:lstStyle/>
          <a:p>
            <a:r>
              <a:rPr lang="en-GB" sz="1800" dirty="0">
                <a:effectLst/>
                <a:ea typeface="Calibri" panose="020F0502020204030204" pitchFamily="34" charset="0"/>
                <a:cs typeface="Arial" panose="020B0604020202020204" pitchFamily="34" charset="0"/>
              </a:rPr>
              <a:t>But friends, do not be dismayed, as much as there will be a time of persecution and affliction to come upon us very soon, </a:t>
            </a:r>
            <a:r>
              <a:rPr lang="en-GB" sz="1800" b="1" dirty="0">
                <a:effectLst/>
                <a:ea typeface="Calibri" panose="020F0502020204030204" pitchFamily="34" charset="0"/>
                <a:cs typeface="Arial" panose="020B0604020202020204" pitchFamily="34" charset="0"/>
              </a:rPr>
              <a:t>we have the promises given in God’s Word.</a:t>
            </a:r>
          </a:p>
          <a:p>
            <a:r>
              <a:rPr lang="en-GB" sz="1800" b="1"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Daniel 12:1</a:t>
            </a:r>
          </a:p>
          <a:p>
            <a:r>
              <a:rPr lang="en-GB" sz="1800" dirty="0">
                <a:effectLst/>
                <a:ea typeface="Calibri" panose="020F0502020204030204" pitchFamily="34" charset="0"/>
                <a:cs typeface="Arial" panose="020B0604020202020204" pitchFamily="34" charset="0"/>
              </a:rPr>
              <a:t>As Mordecai and all the Jews were delivered from the hands of Haman, as Shadrach Meshach and Abednego were delivered from the fiery furnace, as Daniel was delivered out of the lion’s den, </a:t>
            </a:r>
            <a:r>
              <a:rPr lang="en-GB" sz="1800" b="1" dirty="0">
                <a:solidFill>
                  <a:srgbClr val="FF0000"/>
                </a:solidFill>
                <a:effectLst/>
                <a:ea typeface="Calibri" panose="020F0502020204030204" pitchFamily="34" charset="0"/>
                <a:cs typeface="Arial" panose="020B0604020202020204" pitchFamily="34" charset="0"/>
              </a:rPr>
              <a:t>we, God’s faithful remnant in these last days, shall be delivered from the hands of the enemy, should we standfast and not be shaken.</a:t>
            </a:r>
          </a:p>
          <a:p>
            <a:r>
              <a:rPr lang="en-GB" sz="1800" dirty="0">
                <a:effectLst/>
                <a:ea typeface="Calibri" panose="020F0502020204030204" pitchFamily="34" charset="0"/>
                <a:cs typeface="Arial" panose="020B0604020202020204" pitchFamily="34" charset="0"/>
              </a:rPr>
              <a:t>For He is the same yesterday, today and forever more, He </a:t>
            </a:r>
            <a:r>
              <a:rPr lang="en-GB" sz="1800" dirty="0" err="1">
                <a:effectLst/>
                <a:ea typeface="Calibri" panose="020F0502020204030204" pitchFamily="34" charset="0"/>
                <a:cs typeface="Arial" panose="020B0604020202020204" pitchFamily="34" charset="0"/>
              </a:rPr>
              <a:t>changeth</a:t>
            </a:r>
            <a:r>
              <a:rPr lang="en-GB" sz="1800" dirty="0">
                <a:effectLst/>
                <a:ea typeface="Calibri" panose="020F0502020204030204" pitchFamily="34" charset="0"/>
                <a:cs typeface="Arial" panose="020B0604020202020204" pitchFamily="34" charset="0"/>
              </a:rPr>
              <a:t> not. </a:t>
            </a:r>
            <a:r>
              <a:rPr lang="en-GB" sz="1800" b="1" dirty="0">
                <a:effectLst/>
                <a:highlight>
                  <a:srgbClr val="FFFF00"/>
                </a:highlight>
                <a:ea typeface="Calibri" panose="020F0502020204030204" pitchFamily="34" charset="0"/>
                <a:cs typeface="Arial" panose="020B0604020202020204" pitchFamily="34" charset="0"/>
              </a:rPr>
              <a:t>Hebrews 13:8, Malachi 3:6</a:t>
            </a:r>
            <a:endParaRPr lang="en-GB" sz="1800" dirty="0">
              <a:effectLst/>
              <a:ea typeface="Calibri" panose="020F0502020204030204" pitchFamily="34" charset="0"/>
              <a:cs typeface="Arial" panose="020B0604020202020204" pitchFamily="34" charset="0"/>
            </a:endParaRPr>
          </a:p>
          <a:p>
            <a:r>
              <a:rPr lang="en-GB" sz="1800" i="1" dirty="0">
                <a:effectLst/>
                <a:ea typeface="Calibri" panose="020F0502020204030204" pitchFamily="34" charset="0"/>
                <a:cs typeface="Arial" panose="020B0604020202020204" pitchFamily="34" charset="0"/>
              </a:rPr>
              <a:t>“These shall make war with the Lamb, and </a:t>
            </a:r>
            <a:r>
              <a:rPr lang="en-GB" sz="1800" b="1" i="1" dirty="0">
                <a:effectLst/>
                <a:ea typeface="Calibri" panose="020F0502020204030204" pitchFamily="34" charset="0"/>
                <a:cs typeface="Arial" panose="020B0604020202020204" pitchFamily="34" charset="0"/>
              </a:rPr>
              <a:t>the Lamb shall overcome them</a:t>
            </a:r>
            <a:r>
              <a:rPr lang="en-GB" sz="1800" i="1" dirty="0">
                <a:effectLst/>
                <a:ea typeface="Calibri" panose="020F0502020204030204" pitchFamily="34" charset="0"/>
                <a:cs typeface="Arial" panose="020B0604020202020204" pitchFamily="34" charset="0"/>
              </a:rPr>
              <a:t>: for He is Lord of lords, and King of kings: and </a:t>
            </a:r>
            <a:r>
              <a:rPr lang="en-GB" sz="1800" b="1" i="1" dirty="0">
                <a:effectLst/>
                <a:ea typeface="Calibri" panose="020F0502020204030204" pitchFamily="34" charset="0"/>
                <a:cs typeface="Arial" panose="020B0604020202020204" pitchFamily="34" charset="0"/>
              </a:rPr>
              <a:t>they that are with him are called, and chosen, and faithful</a:t>
            </a:r>
            <a:r>
              <a:rPr lang="en-GB" sz="1800" i="1" dirty="0">
                <a:effectLst/>
                <a:ea typeface="Calibri" panose="020F0502020204030204" pitchFamily="34" charset="0"/>
                <a:cs typeface="Arial" panose="020B0604020202020204" pitchFamily="34" charset="0"/>
              </a:rPr>
              <a:t>.”</a:t>
            </a:r>
            <a:r>
              <a:rPr lang="en-GB" sz="1800" i="1" dirty="0">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Revelation 17:14</a:t>
            </a:r>
          </a:p>
          <a:p>
            <a:r>
              <a:rPr lang="en-GB" sz="1800" dirty="0">
                <a:effectLst/>
                <a:ea typeface="Calibri" panose="020F0502020204030204" pitchFamily="34" charset="0"/>
                <a:cs typeface="Arial" panose="020B0604020202020204" pitchFamily="34" charset="0"/>
              </a:rPr>
              <a:t>“Yea, though I walk through </a:t>
            </a:r>
            <a:r>
              <a:rPr lang="en-GB" sz="1800" b="1" dirty="0">
                <a:effectLst/>
                <a:ea typeface="Calibri" panose="020F0502020204030204" pitchFamily="34" charset="0"/>
                <a:cs typeface="Arial" panose="020B0604020202020204" pitchFamily="34" charset="0"/>
              </a:rPr>
              <a:t>the valley of the shadow of death</a:t>
            </a:r>
            <a:r>
              <a:rPr lang="en-GB" sz="1800" dirty="0">
                <a:effectLst/>
                <a:ea typeface="Calibri" panose="020F0502020204030204" pitchFamily="34" charset="0"/>
                <a:cs typeface="Arial" panose="020B0604020202020204" pitchFamily="34" charset="0"/>
              </a:rPr>
              <a:t>, I will fear no evil: </a:t>
            </a:r>
            <a:r>
              <a:rPr lang="en-GB" sz="1800" b="1" dirty="0">
                <a:solidFill>
                  <a:srgbClr val="FF0000"/>
                </a:solidFill>
                <a:effectLst/>
                <a:ea typeface="Calibri" panose="020F0502020204030204" pitchFamily="34" charset="0"/>
                <a:cs typeface="Arial" panose="020B0604020202020204" pitchFamily="34" charset="0"/>
              </a:rPr>
              <a:t>for Thou art with me</a:t>
            </a:r>
            <a:r>
              <a:rPr lang="en-GB" sz="1800" dirty="0">
                <a:effectLst/>
                <a:ea typeface="Calibri" panose="020F0502020204030204" pitchFamily="34" charset="0"/>
                <a:cs typeface="Arial" panose="020B0604020202020204" pitchFamily="34" charset="0"/>
              </a:rPr>
              <a:t>…” </a:t>
            </a:r>
            <a:r>
              <a:rPr lang="en-GB" sz="1800" b="1" dirty="0">
                <a:effectLst/>
                <a:highlight>
                  <a:srgbClr val="FFFF00"/>
                </a:highlight>
                <a:ea typeface="Calibri" panose="020F0502020204030204" pitchFamily="34" charset="0"/>
                <a:cs typeface="Arial" panose="020B0604020202020204" pitchFamily="34" charset="0"/>
              </a:rPr>
              <a:t>Psalm 23:4</a:t>
            </a:r>
          </a:p>
          <a:p>
            <a:r>
              <a:rPr lang="en-GB" sz="1800" dirty="0">
                <a:ea typeface="Calibri" panose="020F0502020204030204" pitchFamily="34" charset="0"/>
                <a:cs typeface="Arial" panose="020B0604020202020204" pitchFamily="34" charset="0"/>
              </a:rPr>
              <a:t>“W</a:t>
            </a:r>
            <a:r>
              <a:rPr lang="en-GB" sz="1800" dirty="0">
                <a:effectLst/>
                <a:ea typeface="Calibri" panose="020F0502020204030204" pitchFamily="34" charset="0"/>
                <a:cs typeface="Arial" panose="020B0604020202020204" pitchFamily="34" charset="0"/>
              </a:rPr>
              <a:t>hen thou </a:t>
            </a:r>
            <a:r>
              <a:rPr lang="en-GB" sz="1800" dirty="0" err="1">
                <a:effectLst/>
                <a:ea typeface="Calibri" panose="020F0502020204030204" pitchFamily="34" charset="0"/>
                <a:cs typeface="Arial" panose="020B0604020202020204" pitchFamily="34" charset="0"/>
              </a:rPr>
              <a:t>walkest</a:t>
            </a:r>
            <a:r>
              <a:rPr lang="en-GB" sz="1800" dirty="0">
                <a:effectLst/>
                <a:ea typeface="Calibri" panose="020F0502020204030204" pitchFamily="34" charset="0"/>
                <a:cs typeface="Arial" panose="020B0604020202020204" pitchFamily="34" charset="0"/>
              </a:rPr>
              <a:t> through the fire, </a:t>
            </a:r>
            <a:r>
              <a:rPr lang="en-GB" sz="1800" b="1" dirty="0">
                <a:solidFill>
                  <a:srgbClr val="FF0000"/>
                </a:solidFill>
                <a:effectLst/>
                <a:ea typeface="Calibri" panose="020F0502020204030204" pitchFamily="34" charset="0"/>
                <a:cs typeface="Arial" panose="020B0604020202020204" pitchFamily="34" charset="0"/>
              </a:rPr>
              <a:t>thou shalt not be burned</a:t>
            </a:r>
            <a:r>
              <a:rPr lang="en-GB" sz="1800" dirty="0">
                <a:effectLst/>
                <a:ea typeface="Calibri" panose="020F0502020204030204" pitchFamily="34" charset="0"/>
                <a:cs typeface="Arial" panose="020B0604020202020204" pitchFamily="34" charset="0"/>
              </a:rPr>
              <a:t>; neither shall the flame kindle upon thee.” </a:t>
            </a:r>
            <a:r>
              <a:rPr lang="en-GB" sz="1800" b="1" dirty="0">
                <a:effectLst/>
                <a:highlight>
                  <a:srgbClr val="FFFF00"/>
                </a:highlight>
                <a:ea typeface="Calibri" panose="020F0502020204030204" pitchFamily="34" charset="0"/>
                <a:cs typeface="Arial" panose="020B0604020202020204" pitchFamily="34" charset="0"/>
              </a:rPr>
              <a:t>Isaiah 43:2</a:t>
            </a:r>
            <a:endParaRPr lang="en-GB" sz="1800" dirty="0">
              <a:effectLst/>
              <a:highlight>
                <a:srgbClr val="FFFF00"/>
              </a:highlight>
              <a:ea typeface="Calibri" panose="020F0502020204030204" pitchFamily="34" charset="0"/>
              <a:cs typeface="Arial" panose="020B0604020202020204" pitchFamily="34" charset="0"/>
            </a:endParaRPr>
          </a:p>
          <a:p>
            <a:pPr marL="0" indent="0">
              <a:buNone/>
            </a:pPr>
            <a:endParaRPr lang="en-GB" sz="1900" dirty="0">
              <a:effectLst/>
              <a:ea typeface="Calibri" panose="020F0502020204030204" pitchFamily="34" charset="0"/>
              <a:cs typeface="Arial" panose="020B0604020202020204" pitchFamily="34" charset="0"/>
            </a:endParaRPr>
          </a:p>
          <a:p>
            <a:pPr marL="0" indent="0">
              <a:buNone/>
            </a:pPr>
            <a:endParaRPr lang="en-GB" sz="1800" dirty="0"/>
          </a:p>
          <a:p>
            <a:endParaRPr lang="en-GB" sz="1800" b="1" dirty="0"/>
          </a:p>
          <a:p>
            <a:endParaRPr lang="en-GB" sz="1800" dirty="0"/>
          </a:p>
          <a:p>
            <a:endParaRPr lang="en-GB" sz="1800" dirty="0"/>
          </a:p>
          <a:p>
            <a:endParaRPr lang="en-GB" sz="1800" dirty="0"/>
          </a:p>
          <a:p>
            <a:endParaRPr lang="en-GB" sz="1800" i="1"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GB" sz="1800" dirty="0">
              <a:effectLst/>
              <a:ea typeface="Calibri" panose="020F0502020204030204" pitchFamily="34" charset="0"/>
              <a:cs typeface="Arial" panose="020B0604020202020204" pitchFamily="34" charset="0"/>
            </a:endParaRPr>
          </a:p>
          <a:p>
            <a:endParaRPr lang="en-US" sz="1800" dirty="0"/>
          </a:p>
        </p:txBody>
      </p:sp>
    </p:spTree>
    <p:custDataLst>
      <p:tags r:id="rId1"/>
    </p:custDataLst>
    <p:extLst>
      <p:ext uri="{BB962C8B-B14F-4D97-AF65-F5344CB8AC3E}">
        <p14:creationId xmlns:p14="http://schemas.microsoft.com/office/powerpoint/2010/main" val="3794117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dissolve">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checkerboard(across)">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linds(horizontal)">
                                      <p:cBhvr>
                                        <p:cTn id="29" dur="50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linds(horizontal)">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additive="base">
                                        <p:cTn id="39" dur="500"/>
                                        <p:tgtEl>
                                          <p:spTgt spid="4">
                                            <p:txEl>
                                              <p:pRg st="6" end="6"/>
                                            </p:txEl>
                                          </p:spTgt>
                                        </p:tgtEl>
                                        <p:attrNameLst>
                                          <p:attrName>ppt_y</p:attrName>
                                        </p:attrNameLst>
                                      </p:cBhvr>
                                      <p:tavLst>
                                        <p:tav tm="0">
                                          <p:val>
                                            <p:strVal val="#ppt_y+#ppt_h*1.125000"/>
                                          </p:val>
                                        </p:tav>
                                        <p:tav tm="100000">
                                          <p:val>
                                            <p:strVal val="#ppt_y"/>
                                          </p:val>
                                        </p:tav>
                                      </p:tavLst>
                                    </p:anim>
                                    <p:animEffect transition="in" filter="wipe(up)">
                                      <p:cBhvr>
                                        <p:cTn id="4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6BB42-A329-4414-F47D-CEE7099E8845}"/>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sz="5200" b="1" kern="1200" dirty="0">
                <a:solidFill>
                  <a:schemeClr val="tx1"/>
                </a:solidFill>
                <a:latin typeface="+mj-lt"/>
                <a:ea typeface="+mj-ea"/>
                <a:cs typeface="+mj-cs"/>
              </a:rPr>
              <a:t>THANK YOU</a:t>
            </a:r>
          </a:p>
        </p:txBody>
      </p:sp>
      <p:pic>
        <p:nvPicPr>
          <p:cNvPr id="5" name="Content Placeholder 4" descr="A black feather with a pen and writing&#10;&#10;Description automatically generated">
            <a:extLst>
              <a:ext uri="{FF2B5EF4-FFF2-40B4-BE49-F238E27FC236}">
                <a16:creationId xmlns:a16="http://schemas.microsoft.com/office/drawing/2014/main" id="{B473431B-9972-C45D-C38D-97FEBEA133D7}"/>
              </a:ext>
            </a:extLst>
          </p:cNvPr>
          <p:cNvPicPr>
            <a:picLocks noGrp="1" noChangeAspect="1"/>
          </p:cNvPicPr>
          <p:nvPr>
            <p:ph idx="1"/>
          </p:nvPr>
        </p:nvPicPr>
        <p:blipFill>
          <a:blip r:embed="rId2"/>
          <a:stretch>
            <a:fillRect/>
          </a:stretch>
        </p:blipFill>
        <p:spPr>
          <a:xfrm>
            <a:off x="1131495" y="1761815"/>
            <a:ext cx="4235220" cy="3938756"/>
          </a:xfrm>
          <a:prstGeom prst="rect">
            <a:avLst/>
          </a:prstGeom>
        </p:spPr>
      </p:pic>
      <p:pic>
        <p:nvPicPr>
          <p:cNvPr id="7" name="Picture 6" descr="A logo with a bird and a branch&#10;&#10;Description automatically generated">
            <a:extLst>
              <a:ext uri="{FF2B5EF4-FFF2-40B4-BE49-F238E27FC236}">
                <a16:creationId xmlns:a16="http://schemas.microsoft.com/office/drawing/2014/main" id="{56AB50EC-4645-4E44-B062-928D2CABE1F3}"/>
              </a:ext>
            </a:extLst>
          </p:cNvPr>
          <p:cNvPicPr>
            <a:picLocks noChangeAspect="1"/>
          </p:cNvPicPr>
          <p:nvPr/>
        </p:nvPicPr>
        <p:blipFill>
          <a:blip r:embed="rId3"/>
          <a:stretch>
            <a:fillRect/>
          </a:stretch>
        </p:blipFill>
        <p:spPr>
          <a:xfrm>
            <a:off x="6094475" y="2510050"/>
            <a:ext cx="5828261" cy="2054463"/>
          </a:xfrm>
          <a:prstGeom prst="rect">
            <a:avLst/>
          </a:prstGeom>
        </p:spPr>
      </p:pic>
      <p:pic>
        <p:nvPicPr>
          <p:cNvPr id="8" name="Picture 7" descr="Icon&#10;&#10;Description automatically generated">
            <a:extLst>
              <a:ext uri="{FF2B5EF4-FFF2-40B4-BE49-F238E27FC236}">
                <a16:creationId xmlns:a16="http://schemas.microsoft.com/office/drawing/2014/main" id="{9DD552C1-6CC9-4CB7-518F-3717AA05F47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49743" y="6493878"/>
            <a:ext cx="217038" cy="217038"/>
          </a:xfrm>
          <a:prstGeom prst="rect">
            <a:avLst/>
          </a:prstGeom>
        </p:spPr>
      </p:pic>
      <p:pic>
        <p:nvPicPr>
          <p:cNvPr id="9" name="Picture 8" descr="Logo, icon&#10;&#10;Description automatically generated">
            <a:extLst>
              <a:ext uri="{FF2B5EF4-FFF2-40B4-BE49-F238E27FC236}">
                <a16:creationId xmlns:a16="http://schemas.microsoft.com/office/drawing/2014/main" id="{8FA00473-171B-EAC4-B278-B336D149332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6449612" y="6470440"/>
            <a:ext cx="263913" cy="263913"/>
          </a:xfrm>
          <a:prstGeom prst="rect">
            <a:avLst/>
          </a:prstGeom>
        </p:spPr>
      </p:pic>
      <p:pic>
        <p:nvPicPr>
          <p:cNvPr id="10" name="Picture 9" descr="Icon&#10;&#10;Description automatically generated">
            <a:extLst>
              <a:ext uri="{FF2B5EF4-FFF2-40B4-BE49-F238E27FC236}">
                <a16:creationId xmlns:a16="http://schemas.microsoft.com/office/drawing/2014/main" id="{B07EFC61-F70F-DC62-F024-234C8897B6A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V="1">
            <a:off x="9855200" y="6500186"/>
            <a:ext cx="222909" cy="222909"/>
          </a:xfrm>
          <a:prstGeom prst="rect">
            <a:avLst/>
          </a:prstGeom>
        </p:spPr>
      </p:pic>
      <p:pic>
        <p:nvPicPr>
          <p:cNvPr id="11" name="Picture 10" descr="A red and white logo&#10;&#10;Description automatically generated">
            <a:extLst>
              <a:ext uri="{FF2B5EF4-FFF2-40B4-BE49-F238E27FC236}">
                <a16:creationId xmlns:a16="http://schemas.microsoft.com/office/drawing/2014/main" id="{8645D597-E72D-42A7-8991-2FE88E6039B4}"/>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3581137" y="6431346"/>
            <a:ext cx="395808" cy="395808"/>
          </a:xfrm>
          <a:prstGeom prst="rect">
            <a:avLst/>
          </a:prstGeom>
        </p:spPr>
      </p:pic>
      <p:sp>
        <p:nvSpPr>
          <p:cNvPr id="14" name="TextBox 13">
            <a:extLst>
              <a:ext uri="{FF2B5EF4-FFF2-40B4-BE49-F238E27FC236}">
                <a16:creationId xmlns:a16="http://schemas.microsoft.com/office/drawing/2014/main" id="{CFA95BF6-53EA-F5D9-9268-66D673B6B2B5}"/>
              </a:ext>
            </a:extLst>
          </p:cNvPr>
          <p:cNvSpPr txBox="1"/>
          <p:nvPr/>
        </p:nvSpPr>
        <p:spPr>
          <a:xfrm>
            <a:off x="311452" y="6417730"/>
            <a:ext cx="2317685" cy="369332"/>
          </a:xfrm>
          <a:prstGeom prst="rect">
            <a:avLst/>
          </a:prstGeom>
          <a:noFill/>
        </p:spPr>
        <p:txBody>
          <a:bodyPr wrap="square">
            <a:spAutoFit/>
          </a:bodyPr>
          <a:lstStyle/>
          <a:p>
            <a:r>
              <a:rPr lang="en-GB" b="1" i="1" dirty="0" err="1">
                <a:solidFill>
                  <a:srgbClr val="253B59"/>
                </a:solidFill>
                <a:effectLst/>
                <a:latin typeface="Angsana New" panose="02020603050405020304" pitchFamily="18" charset="-34"/>
                <a:cs typeface="Angsana New" panose="02020603050405020304" pitchFamily="18" charset="-34"/>
              </a:rPr>
              <a:t>loudcrycompendium@gmail.com</a:t>
            </a:r>
            <a:endParaRPr lang="en-GB" b="1" i="1" dirty="0">
              <a:solidFill>
                <a:srgbClr val="253B59"/>
              </a:solidFill>
              <a:effectLst/>
              <a:latin typeface="Angsana New" panose="02020603050405020304" pitchFamily="18" charset="-34"/>
              <a:cs typeface="Angsana New" panose="02020603050405020304" pitchFamily="18" charset="-34"/>
            </a:endParaRPr>
          </a:p>
        </p:txBody>
      </p:sp>
      <p:sp>
        <p:nvSpPr>
          <p:cNvPr id="16" name="TextBox 15">
            <a:extLst>
              <a:ext uri="{FF2B5EF4-FFF2-40B4-BE49-F238E27FC236}">
                <a16:creationId xmlns:a16="http://schemas.microsoft.com/office/drawing/2014/main" id="{540F6683-4C99-6EBC-4152-DE5B77EFA667}"/>
              </a:ext>
            </a:extLst>
          </p:cNvPr>
          <p:cNvSpPr txBox="1"/>
          <p:nvPr/>
        </p:nvSpPr>
        <p:spPr>
          <a:xfrm>
            <a:off x="3892029" y="6444584"/>
            <a:ext cx="1602276" cy="369332"/>
          </a:xfrm>
          <a:prstGeom prst="rect">
            <a:avLst/>
          </a:prstGeom>
          <a:noFill/>
        </p:spPr>
        <p:txBody>
          <a:bodyPr wrap="square">
            <a:spAutoFit/>
          </a:bodyPr>
          <a:lstStyle/>
          <a:p>
            <a:r>
              <a:rPr lang="en-GB" b="1" i="1" dirty="0">
                <a:solidFill>
                  <a:srgbClr val="253B59"/>
                </a:solidFill>
                <a:effectLst/>
                <a:latin typeface="Angsana New" panose="02020603050405020304" pitchFamily="18" charset="-34"/>
                <a:cs typeface="Angsana New" panose="02020603050405020304" pitchFamily="18" charset="-34"/>
              </a:rPr>
              <a:t>@</a:t>
            </a:r>
            <a:r>
              <a:rPr lang="en-GB" b="1" i="1" dirty="0" err="1">
                <a:solidFill>
                  <a:srgbClr val="253B59"/>
                </a:solidFill>
                <a:effectLst/>
                <a:latin typeface="Angsana New" panose="02020603050405020304" pitchFamily="18" charset="-34"/>
                <a:cs typeface="Angsana New" panose="02020603050405020304" pitchFamily="18" charset="-34"/>
              </a:rPr>
              <a:t>ThePropheti</a:t>
            </a:r>
            <a:r>
              <a:rPr lang="en-GB" b="1" i="1" dirty="0" err="1">
                <a:solidFill>
                  <a:srgbClr val="253B59"/>
                </a:solidFill>
                <a:latin typeface="Angsana New" panose="02020603050405020304" pitchFamily="18" charset="-34"/>
                <a:cs typeface="Angsana New" panose="02020603050405020304" pitchFamily="18" charset="-34"/>
              </a:rPr>
              <a:t>cEye</a:t>
            </a:r>
            <a:endParaRPr lang="en-GB" b="1" i="1" dirty="0">
              <a:solidFill>
                <a:srgbClr val="253B59"/>
              </a:solidFill>
              <a:effectLst/>
              <a:latin typeface="Angsana New" panose="02020603050405020304" pitchFamily="18" charset="-34"/>
              <a:cs typeface="Angsana New" panose="02020603050405020304" pitchFamily="18" charset="-34"/>
            </a:endParaRPr>
          </a:p>
        </p:txBody>
      </p:sp>
      <p:sp>
        <p:nvSpPr>
          <p:cNvPr id="18" name="TextBox 17">
            <a:extLst>
              <a:ext uri="{FF2B5EF4-FFF2-40B4-BE49-F238E27FC236}">
                <a16:creationId xmlns:a16="http://schemas.microsoft.com/office/drawing/2014/main" id="{097E29C9-3BA5-F962-5BDC-51BC7CC2FE37}"/>
              </a:ext>
            </a:extLst>
          </p:cNvPr>
          <p:cNvSpPr txBox="1"/>
          <p:nvPr/>
        </p:nvSpPr>
        <p:spPr>
          <a:xfrm>
            <a:off x="6672464" y="6417730"/>
            <a:ext cx="2192965" cy="369332"/>
          </a:xfrm>
          <a:prstGeom prst="rect">
            <a:avLst/>
          </a:prstGeom>
          <a:noFill/>
        </p:spPr>
        <p:txBody>
          <a:bodyPr wrap="square">
            <a:spAutoFit/>
          </a:bodyPr>
          <a:lstStyle/>
          <a:p>
            <a:r>
              <a:rPr lang="en-GB" b="1" i="1" dirty="0" err="1">
                <a:solidFill>
                  <a:srgbClr val="253B59"/>
                </a:solidFill>
                <a:effectLst/>
                <a:latin typeface="Angsana New" panose="02020603050405020304" pitchFamily="18" charset="-34"/>
                <a:cs typeface="Angsana New" panose="02020603050405020304" pitchFamily="18" charset="-34"/>
              </a:rPr>
              <a:t>www.loudcrycompendium.com</a:t>
            </a:r>
            <a:endParaRPr lang="en-GB" b="1" dirty="0">
              <a:solidFill>
                <a:srgbClr val="253B59"/>
              </a:solidFill>
              <a:effectLst/>
              <a:latin typeface="Angsana New" panose="02020603050405020304" pitchFamily="18" charset="-34"/>
              <a:cs typeface="Angsana New" panose="02020603050405020304" pitchFamily="18" charset="-34"/>
            </a:endParaRPr>
          </a:p>
        </p:txBody>
      </p:sp>
      <p:sp>
        <p:nvSpPr>
          <p:cNvPr id="20" name="TextBox 19">
            <a:extLst>
              <a:ext uri="{FF2B5EF4-FFF2-40B4-BE49-F238E27FC236}">
                <a16:creationId xmlns:a16="http://schemas.microsoft.com/office/drawing/2014/main" id="{E7109087-AB6A-ECE0-C120-41A27475796E}"/>
              </a:ext>
            </a:extLst>
          </p:cNvPr>
          <p:cNvSpPr txBox="1"/>
          <p:nvPr/>
        </p:nvSpPr>
        <p:spPr>
          <a:xfrm>
            <a:off x="10043588" y="6417730"/>
            <a:ext cx="1586909" cy="369332"/>
          </a:xfrm>
          <a:prstGeom prst="rect">
            <a:avLst/>
          </a:prstGeom>
          <a:noFill/>
        </p:spPr>
        <p:txBody>
          <a:bodyPr wrap="square">
            <a:spAutoFit/>
          </a:bodyPr>
          <a:lstStyle/>
          <a:p>
            <a:r>
              <a:rPr lang="en-GB" b="1" i="1" dirty="0">
                <a:effectLst/>
                <a:latin typeface="Angsana New" panose="02020603050405020304" pitchFamily="18" charset="-34"/>
                <a:cs typeface="Angsana New" panose="02020603050405020304" pitchFamily="18" charset="-34"/>
              </a:rPr>
              <a:t>@</a:t>
            </a:r>
            <a:r>
              <a:rPr lang="en-GB" b="1" i="1" dirty="0" err="1">
                <a:effectLst/>
                <a:latin typeface="Angsana New" panose="02020603050405020304" pitchFamily="18" charset="-34"/>
                <a:cs typeface="Angsana New" panose="02020603050405020304" pitchFamily="18" charset="-34"/>
              </a:rPr>
              <a:t>loudcrycompendium</a:t>
            </a:r>
            <a:endParaRPr lang="en-GB" b="1" dirty="0">
              <a:effectLst/>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11397828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9|55.4|18.5|116.7"/>
</p:tagLst>
</file>

<file path=ppt/tags/tag2.xml><?xml version="1.0" encoding="utf-8"?>
<p:tagLst xmlns:a="http://schemas.openxmlformats.org/drawingml/2006/main" xmlns:r="http://schemas.openxmlformats.org/officeDocument/2006/relationships" xmlns:p="http://schemas.openxmlformats.org/presentationml/2006/main">
  <p:tag name="TIMING" val="|1|37.8|58.9"/>
</p:tagLst>
</file>

<file path=ppt/tags/tag3.xml><?xml version="1.0" encoding="utf-8"?>
<p:tagLst xmlns:a="http://schemas.openxmlformats.org/drawingml/2006/main" xmlns:r="http://schemas.openxmlformats.org/officeDocument/2006/relationships" xmlns:p="http://schemas.openxmlformats.org/presentationml/2006/main">
  <p:tag name="TIMING" val="|47.2|18.2|119.1|3.8|15.6|26.5"/>
</p:tagLst>
</file>

<file path=ppt/tags/tag4.xml><?xml version="1.0" encoding="utf-8"?>
<p:tagLst xmlns:a="http://schemas.openxmlformats.org/drawingml/2006/main" xmlns:r="http://schemas.openxmlformats.org/officeDocument/2006/relationships" xmlns:p="http://schemas.openxmlformats.org/presentationml/2006/main">
  <p:tag name="TIMING" val="|1.5|41.4|36.2|13.1|18.5|42.5|67.6"/>
</p:tagLst>
</file>

<file path=ppt/tags/tag5.xml><?xml version="1.0" encoding="utf-8"?>
<p:tagLst xmlns:a="http://schemas.openxmlformats.org/drawingml/2006/main" xmlns:r="http://schemas.openxmlformats.org/officeDocument/2006/relationships" xmlns:p="http://schemas.openxmlformats.org/presentationml/2006/main">
  <p:tag name="TIMING" val="|3.6|254.4|50.7|8.1|16.7"/>
</p:tagLst>
</file>

<file path=ppt/tags/tag6.xml><?xml version="1.0" encoding="utf-8"?>
<p:tagLst xmlns:a="http://schemas.openxmlformats.org/drawingml/2006/main" xmlns:r="http://schemas.openxmlformats.org/officeDocument/2006/relationships" xmlns:p="http://schemas.openxmlformats.org/presentationml/2006/main">
  <p:tag name="TIMING" val="|5.8|23.3|71.1|6.8|53.4"/>
</p:tagLst>
</file>

<file path=ppt/tags/tag7.xml><?xml version="1.0" encoding="utf-8"?>
<p:tagLst xmlns:a="http://schemas.openxmlformats.org/drawingml/2006/main" xmlns:r="http://schemas.openxmlformats.org/officeDocument/2006/relationships" xmlns:p="http://schemas.openxmlformats.org/presentationml/2006/main">
  <p:tag name="TIMING" val="|1.1|40.1|23.8|57.4"/>
</p:tagLst>
</file>

<file path=ppt/tags/tag8.xml><?xml version="1.0" encoding="utf-8"?>
<p:tagLst xmlns:a="http://schemas.openxmlformats.org/drawingml/2006/main" xmlns:r="http://schemas.openxmlformats.org/officeDocument/2006/relationships" xmlns:p="http://schemas.openxmlformats.org/presentationml/2006/main">
  <p:tag name="TIMING" val="|5.4|102.6"/>
</p:tagLst>
</file>

<file path=ppt/tags/tag9.xml><?xml version="1.0" encoding="utf-8"?>
<p:tagLst xmlns:a="http://schemas.openxmlformats.org/drawingml/2006/main" xmlns:r="http://schemas.openxmlformats.org/officeDocument/2006/relationships" xmlns:p="http://schemas.openxmlformats.org/presentationml/2006/main">
  <p:tag name="TIMING" val="|42.1|3.7|62.7|56.2|27.3|145.4"/>
</p:tagLst>
</file>

<file path=ppt/tags/tag10.xml><?xml version="1.0" encoding="utf-8"?>
<p:tagLst xmlns:a="http://schemas.openxmlformats.org/drawingml/2006/main" xmlns:r="http://schemas.openxmlformats.org/officeDocument/2006/relationships" xmlns:p="http://schemas.openxmlformats.org/presentationml/2006/main">
  <p:tag name="TIMING" val="|2.2|55.3|74.1|80.3|11.7"/>
</p:tagLst>
</file>

<file path=ppt/tags/tag11.xml><?xml version="1.0" encoding="utf-8"?>
<p:tagLst xmlns:a="http://schemas.openxmlformats.org/drawingml/2006/main" xmlns:r="http://schemas.openxmlformats.org/officeDocument/2006/relationships" xmlns:p="http://schemas.openxmlformats.org/presentationml/2006/main">
  <p:tag name="TIMING" val="|1.6|29|16|10.2"/>
</p:tagLst>
</file>

<file path=ppt/tags/tag12.xml><?xml version="1.0" encoding="utf-8"?>
<p:tagLst xmlns:a="http://schemas.openxmlformats.org/drawingml/2006/main" xmlns:r="http://schemas.openxmlformats.org/officeDocument/2006/relationships" xmlns:p="http://schemas.openxmlformats.org/presentationml/2006/main">
  <p:tag name="TIMING" val="|4.6|17.5|73.7"/>
</p:tagLst>
</file>

<file path=ppt/tags/tag13.xml><?xml version="1.0" encoding="utf-8"?>
<p:tagLst xmlns:a="http://schemas.openxmlformats.org/drawingml/2006/main" xmlns:r="http://schemas.openxmlformats.org/officeDocument/2006/relationships" xmlns:p="http://schemas.openxmlformats.org/presentationml/2006/main">
  <p:tag name="TIMING" val="|1.1|70.7|75.5|27.6|130.8|42.1"/>
</p:tagLst>
</file>

<file path=ppt/tags/tag14.xml><?xml version="1.0" encoding="utf-8"?>
<p:tagLst xmlns:a="http://schemas.openxmlformats.org/drawingml/2006/main" xmlns:r="http://schemas.openxmlformats.org/officeDocument/2006/relationships" xmlns:p="http://schemas.openxmlformats.org/presentationml/2006/main">
  <p:tag name="TIMING" val="|7|18.5|59.3|17.4|49.6|4.7"/>
</p:tagLst>
</file>

<file path=ppt/tags/tag15.xml><?xml version="1.0" encoding="utf-8"?>
<p:tagLst xmlns:a="http://schemas.openxmlformats.org/drawingml/2006/main" xmlns:r="http://schemas.openxmlformats.org/officeDocument/2006/relationships" xmlns:p="http://schemas.openxmlformats.org/presentationml/2006/main">
  <p:tag name="TIMING" val="|1.9|6.4|9.2|14.2|54.8"/>
</p:tagLst>
</file>

<file path=ppt/tags/tag16.xml><?xml version="1.0" encoding="utf-8"?>
<p:tagLst xmlns:a="http://schemas.openxmlformats.org/drawingml/2006/main" xmlns:r="http://schemas.openxmlformats.org/officeDocument/2006/relationships" xmlns:p="http://schemas.openxmlformats.org/presentationml/2006/main">
  <p:tag name="TIMING" val="|1.2|25|26.5"/>
</p:tagLst>
</file>

<file path=ppt/tags/tag17.xml><?xml version="1.0" encoding="utf-8"?>
<p:tagLst xmlns:a="http://schemas.openxmlformats.org/drawingml/2006/main" xmlns:r="http://schemas.openxmlformats.org/officeDocument/2006/relationships" xmlns:p="http://schemas.openxmlformats.org/presentationml/2006/main">
  <p:tag name="TIMING" val="|1.3|38.6|97.8|5.1"/>
</p:tagLst>
</file>

<file path=ppt/tags/tag18.xml><?xml version="1.0" encoding="utf-8"?>
<p:tagLst xmlns:a="http://schemas.openxmlformats.org/drawingml/2006/main" xmlns:r="http://schemas.openxmlformats.org/officeDocument/2006/relationships" xmlns:p="http://schemas.openxmlformats.org/presentationml/2006/main">
  <p:tag name="TIMING" val="|1.1|9.4|14.4|19.4|4.8|29.6|2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727</TotalTime>
  <Words>3969</Words>
  <Application>Microsoft Macintosh PowerPoint</Application>
  <PresentationFormat>Widescreen</PresentationFormat>
  <Paragraphs>327</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Angsana New</vt:lpstr>
      <vt:lpstr>Aptos</vt:lpstr>
      <vt:lpstr>Aptos Display</vt:lpstr>
      <vt:lpstr>Arial</vt:lpstr>
      <vt:lpstr>Calibri</vt:lpstr>
      <vt:lpstr>Office Theme</vt:lpstr>
      <vt:lpstr>Theocracy Alert!</vt:lpstr>
      <vt:lpstr>PowerPoint Presentation</vt:lpstr>
      <vt:lpstr>FOUNDATION</vt:lpstr>
      <vt:lpstr>FOUNDATION</vt:lpstr>
      <vt:lpstr>QUEEN ESTHER</vt:lpstr>
      <vt:lpstr>QUEEN ESTHER</vt:lpstr>
      <vt:lpstr>QUEEN ESTHER</vt:lpstr>
      <vt:lpstr>HANANIAH, MISHAEL &amp; AZARIAH</vt:lpstr>
      <vt:lpstr>HANANIAH, MISHAEL &amp; AZARIAH</vt:lpstr>
      <vt:lpstr>HANANIAH, MISHAEL &amp; AZARIAH</vt:lpstr>
      <vt:lpstr>DANIEL</vt:lpstr>
      <vt:lpstr>DANIEL</vt:lpstr>
      <vt:lpstr>DANIEL</vt:lpstr>
      <vt:lpstr>THE REMNANT</vt:lpstr>
      <vt:lpstr>THE REMNANT</vt:lpstr>
      <vt:lpstr>THE REMNANT</vt:lpstr>
      <vt:lpstr>THE REMNANT</vt:lpstr>
      <vt:lpstr>THE REMNANT</vt:lpstr>
      <vt:lpstr>THE REMNANT</vt:lpstr>
      <vt:lpstr>IN CLOSING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Church &amp; State Unites</dc:title>
  <dc:creator>mark clarke</dc:creator>
  <cp:lastModifiedBy>mark clarke</cp:lastModifiedBy>
  <cp:revision>6</cp:revision>
  <dcterms:created xsi:type="dcterms:W3CDTF">2024-08-08T10:33:11Z</dcterms:created>
  <dcterms:modified xsi:type="dcterms:W3CDTF">2024-12-16T14:44:59Z</dcterms:modified>
</cp:coreProperties>
</file>