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sldIdLst>
    <p:sldId id="256" r:id="rId2"/>
    <p:sldId id="280" r:id="rId3"/>
    <p:sldId id="26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5" r:id="rId18"/>
    <p:sldId id="296" r:id="rId19"/>
    <p:sldId id="298" r:id="rId20"/>
    <p:sldId id="297"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wUoVCN5vEJB4zetTTUUNw==" hashData="8SeYBpAy/5z4f3Nd8yJRYAc3NVvBdgGlX8ksQ6Dg4PS2J1T/HDjr83dQsvR7qSYf0S5NjOzCh/K5r/Tt2d2ib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BBD"/>
    <a:srgbClr val="002D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0"/>
    <p:restoredTop sz="94631"/>
  </p:normalViewPr>
  <p:slideViewPr>
    <p:cSldViewPr snapToGrid="0">
      <p:cViewPr>
        <p:scale>
          <a:sx n="120" d="100"/>
          <a:sy n="120" d="100"/>
        </p:scale>
        <p:origin x="1128"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5" cy="3598606"/>
          </a:xfrm>
        </p:spPr>
        <p:txBody>
          <a:bodyPr anchor="t">
            <a:normAutofit/>
          </a:bodyPr>
          <a:lstStyle>
            <a:lvl1pPr algn="l">
              <a:defRPr sz="405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3/29/25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9440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F6CCBF3A-D7FB-4B97-8FD5-6FFB20CB1E84}" type="datetimeFigureOut">
              <a:rPr lang="en-US" smtClean="0"/>
              <a:t>3/29/25</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8389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F6CCBF3A-D7FB-4B97-8FD5-6FFB20CB1E84}" type="datetimeFigureOut">
              <a:rPr lang="en-US" smtClean="0"/>
              <a:t>3/29/25</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1107530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7" y="914400"/>
            <a:ext cx="10691265" cy="130759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7"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9" y="6356352"/>
            <a:ext cx="2549564" cy="365125"/>
          </a:xfrm>
          <a:prstGeom prst="rect">
            <a:avLst/>
          </a:prstGeom>
        </p:spPr>
        <p:txBody>
          <a:bodyPr vert="horz" lIns="91440" tIns="45720" rIns="91440" bIns="45720" rtlCol="0" anchor="ctr"/>
          <a:lstStyle>
            <a:lvl1pPr algn="r">
              <a:defRPr sz="788">
                <a:solidFill>
                  <a:schemeClr val="tx1"/>
                </a:solidFill>
                <a:latin typeface="+mj-lt"/>
              </a:defRPr>
            </a:lvl1pPr>
          </a:lstStyle>
          <a:p>
            <a:fld id="{E31BA835-12AC-4E8F-955A-EA3F4DE2791F}" type="datetime1">
              <a:rPr lang="en-US" smtClean="0"/>
              <a:t>3/29/25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2"/>
            <a:ext cx="4539727" cy="365125"/>
          </a:xfrm>
          <a:prstGeom prst="rect">
            <a:avLst/>
          </a:prstGeom>
        </p:spPr>
        <p:txBody>
          <a:bodyPr vert="horz" lIns="91440" tIns="45720" rIns="91440" bIns="45720" rtlCol="0" anchor="ctr"/>
          <a:lstStyle>
            <a:lvl1pPr algn="l">
              <a:defRPr sz="788">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2"/>
            <a:ext cx="672355" cy="365125"/>
          </a:xfrm>
          <a:prstGeom prst="rect">
            <a:avLst/>
          </a:prstGeom>
        </p:spPr>
        <p:txBody>
          <a:bodyPr vert="horz" lIns="91440" tIns="45720" rIns="91440" bIns="45720" rtlCol="0" anchor="ctr"/>
          <a:lstStyle>
            <a:lvl1pPr algn="r">
              <a:defRPr sz="135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653663"/>
      </p:ext>
    </p:extLst>
  </p:cSld>
  <p:clrMap bg1="lt1" tx1="dk1" bg2="lt2" tx2="dk2" accent1="accent1" accent2="accent2" accent3="accent3" accent4="accent4" accent5="accent5" accent6="accent6" hlink="hlink" folHlink="folHlink"/>
  <p:sldLayoutIdLst>
    <p:sldLayoutId id="2147483712" r:id="rId1"/>
    <p:sldLayoutId id="2147483714" r:id="rId2"/>
    <p:sldLayoutId id="2147483716" r:id="rId3"/>
  </p:sldLayoutIdLst>
  <p:hf sldNum="0" hdr="0" ftr="0" dt="0"/>
  <p:txStyles>
    <p:titleStyle>
      <a:lvl1pPr algn="l" defTabSz="685800" rtl="0" eaLnBrk="1" latinLnBrk="0" hangingPunct="1">
        <a:lnSpc>
          <a:spcPct val="100000"/>
        </a:lnSpc>
        <a:spcBef>
          <a:spcPct val="0"/>
        </a:spcBef>
        <a:buNone/>
        <a:defRPr sz="3000" kern="1200" cap="all" spc="23" baseline="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135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105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hyperlink" Target="https://www.pngall.com/website-png" TargetMode="External"/><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hyperlink" Target="https://commons.wikimedia.org/wiki/Template:Other_versions/YouTube_logos" TargetMode="External"/><Relationship Id="rId5" Type="http://schemas.openxmlformats.org/officeDocument/2006/relationships/hyperlink" Target="https://en.wikiquote.org/wiki/Gmai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en.wikipedia.org/wiki/File:Instagram_logo_2016.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useBgFill="1">
        <p:nvSpPr>
          <p:cNvPr id="22" name="Rectangle 21">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CED8BF0-B3A5-6AD6-5A76-2CE5C9228FB7}"/>
              </a:ext>
            </a:extLst>
          </p:cNvPr>
          <p:cNvSpPr>
            <a:spLocks noGrp="1"/>
          </p:cNvSpPr>
          <p:nvPr>
            <p:ph type="ctrTitle"/>
          </p:nvPr>
        </p:nvSpPr>
        <p:spPr>
          <a:xfrm>
            <a:off x="979715" y="1538738"/>
            <a:ext cx="4099618" cy="975855"/>
          </a:xfrm>
        </p:spPr>
        <p:txBody>
          <a:bodyPr anchor="t">
            <a:noAutofit/>
          </a:bodyPr>
          <a:lstStyle/>
          <a:p>
            <a:r>
              <a:rPr lang="en-GB" sz="4400" dirty="0"/>
              <a:t>Cosmic Dawn</a:t>
            </a:r>
          </a:p>
        </p:txBody>
      </p:sp>
      <p:sp>
        <p:nvSpPr>
          <p:cNvPr id="3" name="Subtitle 2">
            <a:extLst>
              <a:ext uri="{FF2B5EF4-FFF2-40B4-BE49-F238E27FC236}">
                <a16:creationId xmlns:a16="http://schemas.microsoft.com/office/drawing/2014/main" id="{0D3AE1AE-3648-4586-671E-A2FB72856101}"/>
              </a:ext>
            </a:extLst>
          </p:cNvPr>
          <p:cNvSpPr>
            <a:spLocks noGrp="1"/>
          </p:cNvSpPr>
          <p:nvPr>
            <p:ph type="subTitle" idx="1"/>
          </p:nvPr>
        </p:nvSpPr>
        <p:spPr>
          <a:xfrm>
            <a:off x="1148035" y="4555648"/>
            <a:ext cx="3638615" cy="637794"/>
          </a:xfrm>
        </p:spPr>
        <p:txBody>
          <a:bodyPr anchor="b">
            <a:noAutofit/>
          </a:bodyPr>
          <a:lstStyle/>
          <a:p>
            <a:r>
              <a:rPr lang="en-GB" sz="2200" dirty="0"/>
              <a:t>Separating Light From Darkness</a:t>
            </a:r>
          </a:p>
        </p:txBody>
      </p:sp>
      <p:cxnSp>
        <p:nvCxnSpPr>
          <p:cNvPr id="24" name="Straight Connector 2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24076" y="1400175"/>
            <a:ext cx="122872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Light shining light coming from the earth&#10;&#10;AI-generated content may be incorrect.">
            <a:extLst>
              <a:ext uri="{FF2B5EF4-FFF2-40B4-BE49-F238E27FC236}">
                <a16:creationId xmlns:a16="http://schemas.microsoft.com/office/drawing/2014/main" id="{66AB2F9B-6DC6-1AD9-FDCE-2DD5CBE35142}"/>
              </a:ext>
            </a:extLst>
          </p:cNvPr>
          <p:cNvPicPr>
            <a:picLocks noChangeAspect="1"/>
          </p:cNvPicPr>
          <p:nvPr/>
        </p:nvPicPr>
        <p:blipFill>
          <a:blip r:embed="rId2"/>
          <a:srcRect r="2" b="6260"/>
          <a:stretch/>
        </p:blipFill>
        <p:spPr>
          <a:xfrm>
            <a:off x="5181120" y="857258"/>
            <a:ext cx="5486881" cy="5143493"/>
          </a:xfrm>
          <a:prstGeom prst="rect">
            <a:avLst/>
          </a:prstGeom>
        </p:spPr>
      </p:pic>
      <p:pic>
        <p:nvPicPr>
          <p:cNvPr id="9" name="Picture 8" descr="A black and white logo&#10;&#10;AI-generated content may be incorrect.">
            <a:extLst>
              <a:ext uri="{FF2B5EF4-FFF2-40B4-BE49-F238E27FC236}">
                <a16:creationId xmlns:a16="http://schemas.microsoft.com/office/drawing/2014/main" id="{561BB345-BEFE-98AE-CA4D-6067D1C4192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870739" y="2653156"/>
            <a:ext cx="3638616" cy="1277820"/>
          </a:xfrm>
          <a:prstGeom prst="rect">
            <a:avLst/>
          </a:prstGeom>
        </p:spPr>
      </p:pic>
    </p:spTree>
    <p:extLst>
      <p:ext uri="{BB962C8B-B14F-4D97-AF65-F5344CB8AC3E}">
        <p14:creationId xmlns:p14="http://schemas.microsoft.com/office/powerpoint/2010/main" val="15702734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500"/>
                                  </p:stCondLst>
                                  <p:iterate type="wd">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3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900" decel="100000" fill="hold"/>
                                        <p:tgtEl>
                                          <p:spTgt spid="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ight shining light coming from the earth&#10;&#10;AI-generated content may be incorrect.">
            <a:extLst>
              <a:ext uri="{FF2B5EF4-FFF2-40B4-BE49-F238E27FC236}">
                <a16:creationId xmlns:a16="http://schemas.microsoft.com/office/drawing/2014/main" id="{39DCA45B-342F-7523-36DE-E1F7C3398883}"/>
              </a:ext>
            </a:extLst>
          </p:cNvPr>
          <p:cNvPicPr>
            <a:picLocks noChangeAspect="1"/>
          </p:cNvPicPr>
          <p:nvPr/>
        </p:nvPicPr>
        <p:blipFill>
          <a:blip r:embed="rId2">
            <a:alphaModFix amt="50000"/>
          </a:blip>
          <a:srcRect t="12449" b="3130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4539"/>
            <a:ext cx="12188952" cy="2368866"/>
          </a:xfrm>
          <a:prstGeom prst="rect">
            <a:avLst/>
          </a:prstGeom>
          <a:gradFill>
            <a:gsLst>
              <a:gs pos="42000">
                <a:srgbClr val="000000">
                  <a:alpha val="16000"/>
                </a:srgbClr>
              </a:gs>
              <a:gs pos="0">
                <a:srgbClr val="000000">
                  <a:alpha val="0"/>
                </a:srgbClr>
              </a:gs>
              <a:gs pos="10000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BA99BE-88FE-2DEA-FF19-DBAB3662A534}"/>
              </a:ext>
            </a:extLst>
          </p:cNvPr>
          <p:cNvSpPr>
            <a:spLocks noGrp="1"/>
          </p:cNvSpPr>
          <p:nvPr>
            <p:ph type="title"/>
          </p:nvPr>
        </p:nvSpPr>
        <p:spPr>
          <a:xfrm>
            <a:off x="1139169" y="1124614"/>
            <a:ext cx="9906000" cy="4302950"/>
          </a:xfrm>
        </p:spPr>
        <p:txBody>
          <a:bodyPr vert="horz" lIns="91440" tIns="45720" rIns="91440" bIns="45720" rtlCol="0" anchor="t">
            <a:normAutofit fontScale="90000"/>
          </a:bodyPr>
          <a:lstStyle/>
          <a:p>
            <a:pPr marL="114300" indent="-342900" algn="ctr"/>
            <a:r>
              <a:rPr lang="en-US" sz="2800" dirty="0"/>
              <a:t>“</a:t>
            </a:r>
            <a:r>
              <a:rPr lang="en-US" sz="2800" b="1" dirty="0">
                <a:solidFill>
                  <a:srgbClr val="FFC000"/>
                </a:solidFill>
              </a:rPr>
              <a:t>In the beginning God</a:t>
            </a:r>
            <a:r>
              <a:rPr lang="en-US" sz="2800" dirty="0">
                <a:solidFill>
                  <a:srgbClr val="FFC000"/>
                </a:solidFill>
              </a:rPr>
              <a:t> </a:t>
            </a:r>
            <a:r>
              <a:rPr lang="en-US" sz="2800" dirty="0"/>
              <a:t>created the heavens and the earth. The earth was </a:t>
            </a:r>
            <a:r>
              <a:rPr lang="en-US" sz="2800" b="1" dirty="0">
                <a:solidFill>
                  <a:srgbClr val="FFC000"/>
                </a:solidFill>
              </a:rPr>
              <a:t>without form</a:t>
            </a:r>
            <a:r>
              <a:rPr lang="en-US" sz="2800" dirty="0"/>
              <a:t>, and </a:t>
            </a:r>
            <a:r>
              <a:rPr lang="en-US" sz="2800" b="1" dirty="0">
                <a:solidFill>
                  <a:srgbClr val="FFC000"/>
                </a:solidFill>
              </a:rPr>
              <a:t>void</a:t>
            </a:r>
            <a:r>
              <a:rPr lang="en-US" sz="2800" dirty="0"/>
              <a:t>; and </a:t>
            </a:r>
            <a:r>
              <a:rPr lang="en-US" sz="2800" b="1" dirty="0">
                <a:solidFill>
                  <a:srgbClr val="FFC000"/>
                </a:solidFill>
              </a:rPr>
              <a:t>darkness</a:t>
            </a:r>
            <a:r>
              <a:rPr lang="en-US" sz="2800" dirty="0"/>
              <a:t> was on the face of </a:t>
            </a:r>
            <a:r>
              <a:rPr lang="en-US" sz="2800" b="1" dirty="0"/>
              <a:t>the deep</a:t>
            </a:r>
            <a:r>
              <a:rPr lang="en-US" sz="2800" dirty="0"/>
              <a:t>. And the Spirit of God was hovering over the face of the waters.”</a:t>
            </a:r>
            <a:br>
              <a:rPr lang="en-US" sz="2800" dirty="0"/>
            </a:br>
            <a:r>
              <a:rPr lang="en-US" sz="2800" dirty="0"/>
              <a:t>“Then God said, “</a:t>
            </a:r>
            <a:r>
              <a:rPr lang="en-US" sz="2800" b="1" dirty="0">
                <a:solidFill>
                  <a:srgbClr val="00B0F0"/>
                </a:solidFill>
              </a:rPr>
              <a:t>Let there be light</a:t>
            </a:r>
            <a:r>
              <a:rPr lang="en-US" sz="2800" dirty="0"/>
              <a:t>”; </a:t>
            </a:r>
            <a:r>
              <a:rPr lang="en-US" sz="2800" b="1" dirty="0">
                <a:solidFill>
                  <a:srgbClr val="00B0F0"/>
                </a:solidFill>
              </a:rPr>
              <a:t>and there was light</a:t>
            </a:r>
            <a:r>
              <a:rPr lang="en-US" sz="2800" dirty="0"/>
              <a:t>. And God saw </a:t>
            </a:r>
            <a:r>
              <a:rPr lang="en-US" sz="2800" b="1" dirty="0">
                <a:solidFill>
                  <a:srgbClr val="00B0F0"/>
                </a:solidFill>
              </a:rPr>
              <a:t>the light, that it was good</a:t>
            </a:r>
            <a:r>
              <a:rPr lang="en-US" sz="2800" dirty="0"/>
              <a:t>; and God </a:t>
            </a:r>
            <a:r>
              <a:rPr lang="en-US" sz="2800" b="1" dirty="0">
                <a:solidFill>
                  <a:srgbClr val="00B0F0"/>
                </a:solidFill>
              </a:rPr>
              <a:t>divided the light from the darkness</a:t>
            </a:r>
            <a:r>
              <a:rPr lang="en-US" sz="2800" dirty="0"/>
              <a:t>.” </a:t>
            </a:r>
            <a:br>
              <a:rPr lang="en-US" sz="2500" dirty="0"/>
            </a:br>
            <a:br>
              <a:rPr lang="en-US" sz="2500" dirty="0"/>
            </a:br>
            <a:r>
              <a:rPr lang="en-US" sz="3600" b="1" dirty="0"/>
              <a:t>Genesis 1:1-3</a:t>
            </a:r>
            <a:br>
              <a:rPr lang="en-US" sz="5400" dirty="0"/>
            </a:br>
            <a:endParaRPr lang="en-US" sz="5400" spc="30" dirty="0">
              <a:solidFill>
                <a:srgbClr val="FFFFFF"/>
              </a:solidFill>
            </a:endParaRPr>
          </a:p>
        </p:txBody>
      </p:sp>
      <p:cxnSp>
        <p:nvCxnSpPr>
          <p:cNvPr id="17" name="Straight Connector 1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12349FF-7742-42ED-ADF3-238B5DDD1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888006"/>
            <a:ext cx="12188952" cy="1969994"/>
          </a:xfrm>
          <a:prstGeom prst="rect">
            <a:avLst/>
          </a:prstGeom>
          <a:gradFill>
            <a:gsLst>
              <a:gs pos="42000">
                <a:srgbClr val="000000">
                  <a:alpha val="14000"/>
                </a:srgbClr>
              </a:gs>
              <a:gs pos="0">
                <a:srgbClr val="000000">
                  <a:alpha val="0"/>
                </a:srgbClr>
              </a:gs>
              <a:gs pos="100000">
                <a:srgbClr val="000000">
                  <a:alpha val="3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10591800" cy="0"/>
          </a:xfrm>
          <a:prstGeom prst="line">
            <a:avLst/>
          </a:prstGeom>
          <a:ln w="1270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74656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E158D49-76B1-FCD7-9207-7C9ABC280AB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6F4313-ADF5-23FB-4B00-01F6C45BFA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CFF43-65A4-FC99-250E-978FE3734A66}"/>
              </a:ext>
            </a:extLst>
          </p:cNvPr>
          <p:cNvSpPr>
            <a:spLocks noGrp="1"/>
          </p:cNvSpPr>
          <p:nvPr>
            <p:ph type="title"/>
          </p:nvPr>
        </p:nvSpPr>
        <p:spPr>
          <a:xfrm>
            <a:off x="838200" y="123569"/>
            <a:ext cx="5158739" cy="814894"/>
          </a:xfrm>
        </p:spPr>
        <p:txBody>
          <a:bodyPr vert="horz" lIns="91440" tIns="45720" rIns="91440" bIns="45720" rtlCol="0" anchor="b">
            <a:normAutofit/>
          </a:bodyPr>
          <a:lstStyle/>
          <a:p>
            <a:pPr algn="ctr"/>
            <a:r>
              <a:rPr lang="en-US" sz="4400" dirty="0"/>
              <a:t>In The Beginning</a:t>
            </a:r>
          </a:p>
        </p:txBody>
      </p:sp>
      <p:sp>
        <p:nvSpPr>
          <p:cNvPr id="4" name="Text Placeholder 3">
            <a:extLst>
              <a:ext uri="{FF2B5EF4-FFF2-40B4-BE49-F238E27FC236}">
                <a16:creationId xmlns:a16="http://schemas.microsoft.com/office/drawing/2014/main" id="{EBD56816-50F6-7B5E-C784-D4A1B34F926E}"/>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US" sz="2500" dirty="0"/>
              <a:t>In the Beginning, </a:t>
            </a:r>
            <a:r>
              <a:rPr lang="en-US" sz="2500" b="1" dirty="0">
                <a:solidFill>
                  <a:srgbClr val="003BBD"/>
                </a:solidFill>
              </a:rPr>
              <a:t>it was God</a:t>
            </a:r>
            <a:r>
              <a:rPr lang="en-US" sz="2500" dirty="0"/>
              <a:t>, who created all things.</a:t>
            </a:r>
          </a:p>
          <a:p>
            <a:pPr marL="114300" indent="-342900">
              <a:buFont typeface="Arial" panose="020B0604020202020204" pitchFamily="34" charset="0"/>
              <a:buChar char="•"/>
            </a:pPr>
            <a:r>
              <a:rPr lang="en-US" sz="2500" dirty="0"/>
              <a:t>The earth lacked beauty, it lacked </a:t>
            </a:r>
            <a:r>
              <a:rPr lang="en-US" sz="2500" b="1" dirty="0"/>
              <a:t>order</a:t>
            </a:r>
            <a:r>
              <a:rPr lang="en-US" sz="2500" dirty="0"/>
              <a:t>, it was in complete</a:t>
            </a:r>
            <a:r>
              <a:rPr lang="en-US" sz="2500" b="1" dirty="0"/>
              <a:t> disarray</a:t>
            </a:r>
            <a:r>
              <a:rPr lang="en-US" sz="2500" dirty="0"/>
              <a:t>; it “</a:t>
            </a:r>
            <a:r>
              <a:rPr lang="en-US" sz="2500" i="1" dirty="0"/>
              <a:t>was without form and void</a:t>
            </a:r>
            <a:r>
              <a:rPr lang="en-US" sz="2500" dirty="0"/>
              <a:t>”.</a:t>
            </a:r>
          </a:p>
          <a:p>
            <a:pPr marL="114300" indent="-342900">
              <a:buFont typeface="Arial" panose="020B0604020202020204" pitchFamily="34" charset="0"/>
              <a:buChar char="•"/>
            </a:pPr>
            <a:r>
              <a:rPr lang="en-US" sz="2500" dirty="0"/>
              <a:t>In the work of Creation, before God made any living thing, He made </a:t>
            </a:r>
            <a:r>
              <a:rPr lang="en-US" sz="2500" b="1" dirty="0">
                <a:solidFill>
                  <a:srgbClr val="003BBD"/>
                </a:solidFill>
              </a:rPr>
              <a:t>a line of demarcation </a:t>
            </a:r>
            <a:r>
              <a:rPr lang="en-US" sz="2500" dirty="0"/>
              <a:t>between the light and the darkness, a distinction between these two opposing forces.</a:t>
            </a:r>
          </a:p>
          <a:p>
            <a:pPr marL="114300" indent="-342900">
              <a:buFont typeface="Arial" panose="020B0604020202020204" pitchFamily="34" charset="0"/>
              <a:buChar char="•"/>
            </a:pPr>
            <a:r>
              <a:rPr lang="en-US" sz="2500" dirty="0"/>
              <a:t>“For </a:t>
            </a:r>
            <a:r>
              <a:rPr lang="en-US" sz="2500" b="1" dirty="0">
                <a:solidFill>
                  <a:srgbClr val="003BBD"/>
                </a:solidFill>
              </a:rPr>
              <a:t>He spoke</a:t>
            </a:r>
            <a:r>
              <a:rPr lang="en-US" sz="2500" dirty="0">
                <a:solidFill>
                  <a:srgbClr val="003BBD"/>
                </a:solidFill>
              </a:rPr>
              <a:t>, </a:t>
            </a:r>
            <a:r>
              <a:rPr lang="en-US" sz="2500" b="1" dirty="0">
                <a:solidFill>
                  <a:srgbClr val="003BBD"/>
                </a:solidFill>
              </a:rPr>
              <a:t>and it was done</a:t>
            </a:r>
            <a:r>
              <a:rPr lang="en-US" sz="2500" dirty="0"/>
              <a:t>; He commanded, and it stood fast.” </a:t>
            </a:r>
            <a:r>
              <a:rPr lang="en-US" sz="2500" b="1" dirty="0"/>
              <a:t>Psalms 33:9</a:t>
            </a:r>
          </a:p>
          <a:p>
            <a:pPr marL="114300" indent="-342900">
              <a:buFont typeface="Arial" panose="020B0604020202020204" pitchFamily="34" charset="0"/>
              <a:buChar char="•"/>
            </a:pPr>
            <a:r>
              <a:rPr lang="en-US" sz="2500" dirty="0"/>
              <a:t>And the evening and the morning were the first day…</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8DF6B4E1-6DA4-AA9A-B1A4-A7CA99E177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775806D7-38C8-6152-8944-014BF3D878F2}"/>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19656090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160E043-AD9A-5571-A506-DDB41E1B997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167AE1-2ECD-5347-FB74-91EE9C321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BBFB7D-945E-5EBC-8ECA-080361F9A229}"/>
              </a:ext>
            </a:extLst>
          </p:cNvPr>
          <p:cNvSpPr>
            <a:spLocks noGrp="1"/>
          </p:cNvSpPr>
          <p:nvPr>
            <p:ph type="title"/>
          </p:nvPr>
        </p:nvSpPr>
        <p:spPr>
          <a:xfrm>
            <a:off x="838200" y="123569"/>
            <a:ext cx="5158739" cy="814894"/>
          </a:xfrm>
        </p:spPr>
        <p:txBody>
          <a:bodyPr vert="horz" lIns="91440" tIns="45720" rIns="91440" bIns="45720" rtlCol="0" anchor="b">
            <a:normAutofit/>
          </a:bodyPr>
          <a:lstStyle/>
          <a:p>
            <a:pPr algn="ctr"/>
            <a:r>
              <a:rPr lang="en-US" sz="4400" dirty="0"/>
              <a:t>In The Beginning</a:t>
            </a:r>
          </a:p>
        </p:txBody>
      </p:sp>
      <p:sp>
        <p:nvSpPr>
          <p:cNvPr id="4" name="Text Placeholder 3">
            <a:extLst>
              <a:ext uri="{FF2B5EF4-FFF2-40B4-BE49-F238E27FC236}">
                <a16:creationId xmlns:a16="http://schemas.microsoft.com/office/drawing/2014/main" id="{55CB3EBB-52FD-B745-84BF-79F274D1C449}"/>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US" sz="2500" dirty="0"/>
              <a:t>The separation of light from darkness occurred on </a:t>
            </a:r>
            <a:r>
              <a:rPr lang="en-US" sz="2500" b="1" dirty="0">
                <a:solidFill>
                  <a:srgbClr val="003BBD"/>
                </a:solidFill>
              </a:rPr>
              <a:t>the first day</a:t>
            </a:r>
            <a:r>
              <a:rPr lang="en-US" sz="2500" dirty="0"/>
              <a:t>, yet the sun, moon and stars were not created until </a:t>
            </a:r>
            <a:r>
              <a:rPr lang="en-US" sz="2500" b="1" dirty="0">
                <a:solidFill>
                  <a:srgbClr val="003BBD"/>
                </a:solidFill>
              </a:rPr>
              <a:t>the fourth day </a:t>
            </a:r>
            <a:r>
              <a:rPr lang="en-US" sz="2500" dirty="0"/>
              <a:t>of Creation.</a:t>
            </a:r>
          </a:p>
          <a:p>
            <a:pPr marL="114300" indent="-342900">
              <a:buFont typeface="Arial" panose="020B0604020202020204" pitchFamily="34" charset="0"/>
              <a:buChar char="•"/>
            </a:pPr>
            <a:r>
              <a:rPr lang="en-US" sz="2500" b="1" dirty="0"/>
              <a:t>Genesis 1:14-19</a:t>
            </a:r>
          </a:p>
          <a:p>
            <a:pPr marL="114300" indent="-342900">
              <a:buFont typeface="Arial" panose="020B0604020202020204" pitchFamily="34" charset="0"/>
              <a:buChar char="•"/>
            </a:pPr>
            <a:r>
              <a:rPr lang="en-US" sz="2500" dirty="0"/>
              <a:t>The natural question to ask ourselves is, ‘what was the Light that shined on the first day if the sun, moon and stars were not created until the fourth day?’</a:t>
            </a:r>
          </a:p>
          <a:p>
            <a:pPr marL="114300" indent="-342900">
              <a:buFont typeface="Arial" panose="020B0604020202020204" pitchFamily="34" charset="0"/>
              <a:buChar char="•"/>
            </a:pPr>
            <a:r>
              <a:rPr lang="en-US" sz="2500" dirty="0"/>
              <a:t>Does the Bible give any clue to this </a:t>
            </a:r>
            <a:r>
              <a:rPr lang="en-US" sz="2500" b="1" dirty="0"/>
              <a:t>apparent contradiction?</a:t>
            </a:r>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71A7BC85-DD8F-7945-5911-210B3BBDB3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581836B6-AD94-6D2E-0F9C-3A66A6950F46}"/>
              </a:ext>
            </a:extLst>
          </p:cNvPr>
          <p:cNvPicPr>
            <a:picLocks noGrp="1" noChangeAspect="1"/>
          </p:cNvPicPr>
          <p:nvPr>
            <p:ph type="pic" idx="1"/>
          </p:nvPr>
        </p:nvPicPr>
        <p:blipFill>
          <a:blip r:embed="rId2"/>
          <a:srcRect t="3755" b="3755"/>
          <a:stretch>
            <a:fillRect/>
          </a:stretch>
        </p:blipFill>
        <p:spPr>
          <a:xfrm>
            <a:off x="7165378" y="0"/>
            <a:ext cx="5026619" cy="6858000"/>
          </a:xfrm>
        </p:spPr>
      </p:pic>
      <p:sp>
        <p:nvSpPr>
          <p:cNvPr id="5" name="Rectangle 4">
            <a:extLst>
              <a:ext uri="{FF2B5EF4-FFF2-40B4-BE49-F238E27FC236}">
                <a16:creationId xmlns:a16="http://schemas.microsoft.com/office/drawing/2014/main" id="{FF2EB325-C969-6BA4-0D80-624F9E087525}"/>
              </a:ext>
            </a:extLst>
          </p:cNvPr>
          <p:cNvSpPr/>
          <p:nvPr/>
        </p:nvSpPr>
        <p:spPr>
          <a:xfrm>
            <a:off x="462458" y="1568668"/>
            <a:ext cx="6526913" cy="4227299"/>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For it is </a:t>
            </a:r>
            <a:r>
              <a:rPr lang="en-GB" sz="2800" b="1" dirty="0">
                <a:solidFill>
                  <a:srgbClr val="FFC000"/>
                </a:solidFill>
              </a:rPr>
              <a:t>God who commanded </a:t>
            </a:r>
            <a:r>
              <a:rPr lang="en-GB" sz="2800" b="1" u="sng" dirty="0">
                <a:solidFill>
                  <a:srgbClr val="FFC000"/>
                </a:solidFill>
              </a:rPr>
              <a:t>the light to shine out of darkness</a:t>
            </a:r>
            <a:r>
              <a:rPr lang="en-GB" sz="2800" dirty="0">
                <a:solidFill>
                  <a:schemeClr val="tx1"/>
                </a:solidFill>
              </a:rPr>
              <a:t>, who has shone in </a:t>
            </a:r>
            <a:r>
              <a:rPr lang="en-GB" sz="2800" b="1" dirty="0">
                <a:solidFill>
                  <a:srgbClr val="FFC000"/>
                </a:solidFill>
              </a:rPr>
              <a:t>our hearts </a:t>
            </a:r>
            <a:r>
              <a:rPr lang="en-GB" sz="2800" dirty="0">
                <a:solidFill>
                  <a:schemeClr val="tx1"/>
                </a:solidFill>
              </a:rPr>
              <a:t>to give </a:t>
            </a:r>
            <a:r>
              <a:rPr lang="en-GB" sz="2800" b="1" u="sng" dirty="0">
                <a:solidFill>
                  <a:srgbClr val="FFC000"/>
                </a:solidFill>
              </a:rPr>
              <a:t>the light </a:t>
            </a:r>
            <a:r>
              <a:rPr lang="en-GB" sz="2800" b="1" dirty="0">
                <a:solidFill>
                  <a:schemeClr val="tx1"/>
                </a:solidFill>
              </a:rPr>
              <a:t>of the knowledge of </a:t>
            </a:r>
            <a:r>
              <a:rPr lang="en-GB" sz="2800" b="1" dirty="0">
                <a:solidFill>
                  <a:srgbClr val="FFC000"/>
                </a:solidFill>
              </a:rPr>
              <a:t>the glory of God </a:t>
            </a:r>
            <a:r>
              <a:rPr lang="en-GB" sz="2800" dirty="0">
                <a:solidFill>
                  <a:schemeClr val="tx1"/>
                </a:solidFill>
              </a:rPr>
              <a:t>in the face of </a:t>
            </a:r>
            <a:r>
              <a:rPr lang="en-GB" sz="2800" b="1" dirty="0">
                <a:solidFill>
                  <a:srgbClr val="FFC000"/>
                </a:solidFill>
              </a:rPr>
              <a:t>Jesus Christ</a:t>
            </a:r>
            <a:r>
              <a:rPr lang="en-GB" sz="2800" dirty="0">
                <a:solidFill>
                  <a:schemeClr val="tx1"/>
                </a:solidFill>
              </a:rPr>
              <a:t>.</a:t>
            </a:r>
          </a:p>
          <a:p>
            <a:pPr algn="ctr"/>
            <a:r>
              <a:rPr lang="en-GB" sz="2800" b="1" dirty="0">
                <a:solidFill>
                  <a:schemeClr val="tx1"/>
                </a:solidFill>
              </a:rPr>
              <a:t>2 Corinthians 4:6</a:t>
            </a:r>
          </a:p>
        </p:txBody>
      </p:sp>
    </p:spTree>
    <p:extLst>
      <p:ext uri="{BB962C8B-B14F-4D97-AF65-F5344CB8AC3E}">
        <p14:creationId xmlns:p14="http://schemas.microsoft.com/office/powerpoint/2010/main" val="22015048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D770778-4AD3-FC9E-5CAC-580C86ED2FB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693867-E557-BD04-7F73-F3A388C00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7B0A9C-EED5-8D55-7EA7-678835203646}"/>
              </a:ext>
            </a:extLst>
          </p:cNvPr>
          <p:cNvSpPr>
            <a:spLocks noGrp="1"/>
          </p:cNvSpPr>
          <p:nvPr>
            <p:ph type="title"/>
          </p:nvPr>
        </p:nvSpPr>
        <p:spPr>
          <a:xfrm>
            <a:off x="683176" y="123569"/>
            <a:ext cx="5906810" cy="814894"/>
          </a:xfrm>
        </p:spPr>
        <p:txBody>
          <a:bodyPr vert="horz" lIns="91440" tIns="45720" rIns="91440" bIns="45720" rtlCol="0" anchor="b">
            <a:normAutofit fontScale="90000"/>
          </a:bodyPr>
          <a:lstStyle/>
          <a:p>
            <a:pPr algn="ctr"/>
            <a:r>
              <a:rPr lang="en-US" sz="4400" dirty="0"/>
              <a:t>The Agent of Creation</a:t>
            </a:r>
          </a:p>
        </p:txBody>
      </p:sp>
      <p:sp>
        <p:nvSpPr>
          <p:cNvPr id="4" name="Text Placeholder 3">
            <a:extLst>
              <a:ext uri="{FF2B5EF4-FFF2-40B4-BE49-F238E27FC236}">
                <a16:creationId xmlns:a16="http://schemas.microsoft.com/office/drawing/2014/main" id="{ACF6DEF7-7D0A-E982-8185-2B5F6ADFBA47}"/>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US" sz="2500" b="1" dirty="0"/>
              <a:t>Q. </a:t>
            </a:r>
            <a:r>
              <a:rPr lang="en-US" sz="2500" dirty="0"/>
              <a:t>Who Created all things? </a:t>
            </a:r>
          </a:p>
          <a:p>
            <a:pPr marL="114300" indent="-342900">
              <a:buFont typeface="Arial" panose="020B0604020202020204" pitchFamily="34" charset="0"/>
              <a:buChar char="•"/>
            </a:pPr>
            <a:r>
              <a:rPr lang="en-US" sz="2500" b="1" dirty="0"/>
              <a:t>A. </a:t>
            </a:r>
            <a:r>
              <a:rPr lang="en-US" sz="2500" b="1" dirty="0">
                <a:solidFill>
                  <a:srgbClr val="003BBD"/>
                </a:solidFill>
              </a:rPr>
              <a:t>God</a:t>
            </a:r>
            <a:r>
              <a:rPr lang="en-US" sz="2500" dirty="0"/>
              <a:t> created all things. </a:t>
            </a:r>
            <a:r>
              <a:rPr lang="en-US" sz="2500" b="1" dirty="0"/>
              <a:t>Revelation 4:11; Genesis 1:1</a:t>
            </a:r>
          </a:p>
          <a:p>
            <a:pPr marL="114300" indent="-342900">
              <a:buFont typeface="Arial" panose="020B0604020202020204" pitchFamily="34" charset="0"/>
              <a:buChar char="•"/>
            </a:pPr>
            <a:r>
              <a:rPr lang="en-US" sz="2500" b="1" dirty="0"/>
              <a:t>Q. </a:t>
            </a:r>
            <a:r>
              <a:rPr lang="en-US" sz="2500" b="1" dirty="0">
                <a:solidFill>
                  <a:srgbClr val="003BBD"/>
                </a:solidFill>
              </a:rPr>
              <a:t>Who </a:t>
            </a:r>
            <a:r>
              <a:rPr lang="en-US" sz="2500" b="1" dirty="0"/>
              <a:t>did the work of Creation</a:t>
            </a:r>
            <a:r>
              <a:rPr lang="en-US" sz="2500" dirty="0"/>
              <a:t>?</a:t>
            </a:r>
          </a:p>
          <a:p>
            <a:pPr marL="114300" indent="-342900">
              <a:buFont typeface="Arial" panose="020B0604020202020204" pitchFamily="34" charset="0"/>
              <a:buChar char="•"/>
            </a:pPr>
            <a:r>
              <a:rPr lang="en-US" sz="2500" b="1" dirty="0"/>
              <a:t>A. </a:t>
            </a:r>
            <a:r>
              <a:rPr lang="en-US" sz="2500" dirty="0"/>
              <a:t>Jesus Christ</a:t>
            </a:r>
          </a:p>
          <a:p>
            <a:pPr marL="114300" indent="-342900">
              <a:buFont typeface="Arial" panose="020B0604020202020204" pitchFamily="34" charset="0"/>
              <a:buChar char="•"/>
            </a:pPr>
            <a:r>
              <a:rPr lang="en-US" sz="2500" b="1" dirty="0"/>
              <a:t>John 1:1-4, 10-11,14</a:t>
            </a:r>
          </a:p>
          <a:p>
            <a:pPr marL="114300" indent="-342900">
              <a:buFont typeface="Arial" panose="020B0604020202020204" pitchFamily="34" charset="0"/>
              <a:buChar char="•"/>
            </a:pPr>
            <a:r>
              <a:rPr lang="en-US" sz="2500" b="1" dirty="0"/>
              <a:t>Ephesians 3:8-9</a:t>
            </a:r>
          </a:p>
          <a:p>
            <a:pPr marL="114300" indent="-342900">
              <a:buFont typeface="Arial" panose="020B0604020202020204" pitchFamily="34" charset="0"/>
              <a:buChar char="•"/>
            </a:pPr>
            <a:r>
              <a:rPr lang="en-US" sz="2500" b="1" dirty="0"/>
              <a:t>Colossians 1:16-17</a:t>
            </a:r>
          </a:p>
          <a:p>
            <a:pPr marL="114300" indent="-342900">
              <a:buFont typeface="Arial" panose="020B0604020202020204" pitchFamily="34" charset="0"/>
              <a:buChar char="•"/>
            </a:pPr>
            <a:r>
              <a:rPr lang="en-US" sz="2500" b="1" dirty="0"/>
              <a:t>Hebrews 1:1-3</a:t>
            </a:r>
          </a:p>
          <a:p>
            <a:pPr marL="114300" indent="-342900">
              <a:buFont typeface="Arial" panose="020B0604020202020204" pitchFamily="34" charset="0"/>
              <a:buChar char="•"/>
            </a:pPr>
            <a:r>
              <a:rPr lang="en-US" sz="2500" b="1" dirty="0"/>
              <a:t>2 Corinthians 4:6</a:t>
            </a:r>
          </a:p>
          <a:p>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2BABF3D9-DA2F-87AA-261E-50073F23C7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E8B5B4C4-8EBA-9186-E918-764CF55DA052}"/>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27493157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arn(inVertical)">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barn(inVertical)">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barn(inVertical)">
                                      <p:cBhvr>
                                        <p:cTn id="4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A822A15-09D0-ED67-87EC-3299CE03189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44FFF7-8107-5EEA-E2D9-3805C4474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DB00AB-3E9F-742C-DFAF-DE2B936E0C99}"/>
              </a:ext>
            </a:extLst>
          </p:cNvPr>
          <p:cNvSpPr>
            <a:spLocks noGrp="1"/>
          </p:cNvSpPr>
          <p:nvPr>
            <p:ph type="title"/>
          </p:nvPr>
        </p:nvSpPr>
        <p:spPr>
          <a:xfrm>
            <a:off x="-18831" y="123569"/>
            <a:ext cx="7018716" cy="814894"/>
          </a:xfrm>
        </p:spPr>
        <p:txBody>
          <a:bodyPr vert="horz" lIns="91440" tIns="45720" rIns="91440" bIns="45720" rtlCol="0" anchor="b">
            <a:normAutofit fontScale="90000"/>
          </a:bodyPr>
          <a:lstStyle/>
          <a:p>
            <a:pPr algn="ctr"/>
            <a:r>
              <a:rPr lang="en-US" sz="4400" dirty="0"/>
              <a:t>The End From the Beginning</a:t>
            </a:r>
          </a:p>
        </p:txBody>
      </p:sp>
      <p:sp>
        <p:nvSpPr>
          <p:cNvPr id="4" name="Text Placeholder 3">
            <a:extLst>
              <a:ext uri="{FF2B5EF4-FFF2-40B4-BE49-F238E27FC236}">
                <a16:creationId xmlns:a16="http://schemas.microsoft.com/office/drawing/2014/main" id="{27627AD2-96DB-A90B-64B5-5ED4C76DE35D}"/>
              </a:ext>
            </a:extLst>
          </p:cNvPr>
          <p:cNvSpPr>
            <a:spLocks noGrp="1"/>
          </p:cNvSpPr>
          <p:nvPr>
            <p:ph type="body" sz="half" idx="2"/>
          </p:nvPr>
        </p:nvSpPr>
        <p:spPr>
          <a:xfrm>
            <a:off x="-1" y="1062032"/>
            <a:ext cx="7165373" cy="5795968"/>
          </a:xfrm>
        </p:spPr>
        <p:txBody>
          <a:bodyPr vert="horz" lIns="91440" tIns="45720" rIns="91440" bIns="45720" rtlCol="0">
            <a:normAutofit lnSpcReduction="10000"/>
          </a:bodyPr>
          <a:lstStyle/>
          <a:p>
            <a:pPr marL="114300" indent="-342900">
              <a:buFont typeface="Arial" panose="020B0604020202020204" pitchFamily="34" charset="0"/>
              <a:buChar char="•"/>
            </a:pPr>
            <a:r>
              <a:rPr lang="en-US" sz="2500" dirty="0"/>
              <a:t>The Bible tells us that God’s wisdom is extremely broad, His ways are not our ways, nor His thoughts our thoughts.</a:t>
            </a:r>
          </a:p>
          <a:p>
            <a:pPr marL="114300" indent="-342900">
              <a:buFont typeface="Arial" panose="020B0604020202020204" pitchFamily="34" charset="0"/>
              <a:buChar char="•"/>
            </a:pPr>
            <a:r>
              <a:rPr lang="en-US" sz="2500" dirty="0"/>
              <a:t>Who can know the ways of God? His mind is all knowing and our wisdom is foolishness in God’s sight.</a:t>
            </a:r>
          </a:p>
          <a:p>
            <a:pPr marL="114300" indent="-342900">
              <a:buFont typeface="Arial" panose="020B0604020202020204" pitchFamily="34" charset="0"/>
              <a:buChar char="•"/>
            </a:pPr>
            <a:r>
              <a:rPr lang="en-US" sz="2500" dirty="0"/>
              <a:t>Many of the events that we read of in Scripture having taken place in times past have a very practical application throughout all generations, </a:t>
            </a:r>
            <a:r>
              <a:rPr lang="en-US" sz="2500" b="1" dirty="0">
                <a:solidFill>
                  <a:srgbClr val="003BBD"/>
                </a:solidFill>
              </a:rPr>
              <a:t>especially to us living in these last days</a:t>
            </a:r>
            <a:r>
              <a:rPr lang="en-US" sz="2500" dirty="0"/>
              <a:t>.</a:t>
            </a:r>
          </a:p>
          <a:p>
            <a:pPr marL="114300" indent="-342900">
              <a:buFont typeface="Arial" panose="020B0604020202020204" pitchFamily="34" charset="0"/>
              <a:buChar char="•"/>
            </a:pPr>
            <a:r>
              <a:rPr lang="en-US" sz="2500" b="1" dirty="0">
                <a:solidFill>
                  <a:srgbClr val="003BBD"/>
                </a:solidFill>
              </a:rPr>
              <a:t>As it was in the beginning, so will it be at the end</a:t>
            </a:r>
            <a:r>
              <a:rPr lang="en-US" sz="2500" dirty="0"/>
              <a:t>… </a:t>
            </a:r>
            <a:r>
              <a:rPr lang="en-US" sz="2500" b="1" dirty="0"/>
              <a:t>the light of God’s glory shall again enlighten the whole world.</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81B20702-8F3A-EE8A-6D6F-D294F5E696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80822C43-68E0-7A61-74E4-D8EC0064B27F}"/>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15245038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FE8CD24-370A-9BCD-B47E-57B3CE09677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CEE0E16-E58A-20BA-6D4A-DD6652D64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94A8A3-2051-FBD0-DC86-81A9C2840413}"/>
              </a:ext>
            </a:extLst>
          </p:cNvPr>
          <p:cNvSpPr>
            <a:spLocks noGrp="1"/>
          </p:cNvSpPr>
          <p:nvPr>
            <p:ph type="title"/>
          </p:nvPr>
        </p:nvSpPr>
        <p:spPr>
          <a:xfrm>
            <a:off x="-18831" y="123569"/>
            <a:ext cx="7018716" cy="814894"/>
          </a:xfrm>
        </p:spPr>
        <p:txBody>
          <a:bodyPr vert="horz" lIns="91440" tIns="45720" rIns="91440" bIns="45720" rtlCol="0" anchor="b">
            <a:normAutofit fontScale="90000"/>
          </a:bodyPr>
          <a:lstStyle/>
          <a:p>
            <a:pPr algn="ctr"/>
            <a:r>
              <a:rPr lang="en-US" sz="4400" dirty="0"/>
              <a:t>The End From the Beginning</a:t>
            </a:r>
          </a:p>
        </p:txBody>
      </p:sp>
      <p:sp>
        <p:nvSpPr>
          <p:cNvPr id="4" name="Text Placeholder 3">
            <a:extLst>
              <a:ext uri="{FF2B5EF4-FFF2-40B4-BE49-F238E27FC236}">
                <a16:creationId xmlns:a16="http://schemas.microsoft.com/office/drawing/2014/main" id="{9BE5DD55-6CA5-1694-4ED5-838ADAB8B441}"/>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US" sz="2400" dirty="0"/>
              <a:t>Job 33:14</a:t>
            </a:r>
          </a:p>
          <a:p>
            <a:pPr marL="114300" indent="-342900">
              <a:buFont typeface="Arial" panose="020B0604020202020204" pitchFamily="34" charset="0"/>
              <a:buChar char="•"/>
            </a:pPr>
            <a:r>
              <a:rPr lang="en-US" sz="2400" dirty="0"/>
              <a:t>Isaiah 46:9-10</a:t>
            </a:r>
          </a:p>
          <a:p>
            <a:pPr marL="114300" indent="-342900">
              <a:buFont typeface="Arial" panose="020B0604020202020204" pitchFamily="34" charset="0"/>
              <a:buChar char="•"/>
            </a:pPr>
            <a:r>
              <a:rPr lang="en-US" sz="2400" dirty="0"/>
              <a:t>Ecclesiastes 1:9; 3:15</a:t>
            </a:r>
          </a:p>
          <a:p>
            <a:pPr marL="114300" indent="-342900">
              <a:buFont typeface="Arial" panose="020B0604020202020204" pitchFamily="34" charset="0"/>
              <a:buChar char="•"/>
            </a:pPr>
            <a:r>
              <a:rPr lang="en-US" sz="2400" dirty="0"/>
              <a:t>Luke 17:26,29-30</a:t>
            </a:r>
          </a:p>
          <a:p>
            <a:pPr marL="114300" indent="-342900">
              <a:buFont typeface="Arial" panose="020B0604020202020204" pitchFamily="34" charset="0"/>
              <a:buChar char="•"/>
            </a:pPr>
            <a:r>
              <a:rPr lang="en-US" sz="2400" dirty="0"/>
              <a:t>2 Peter 2:6</a:t>
            </a:r>
          </a:p>
          <a:p>
            <a:pPr marL="114300" indent="-342900">
              <a:buFont typeface="Arial" panose="020B0604020202020204" pitchFamily="34" charset="0"/>
              <a:buChar char="•"/>
            </a:pPr>
            <a:r>
              <a:rPr lang="en-US" sz="2400" dirty="0"/>
              <a:t>1 Corinthians 10:11</a:t>
            </a:r>
          </a:p>
          <a:p>
            <a:pPr marL="114300" indent="-342900">
              <a:buFont typeface="Arial" panose="020B0604020202020204" pitchFamily="34" charset="0"/>
              <a:buChar char="•"/>
            </a:pPr>
            <a:endParaRPr lang="en-GB"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A129FB83-7DA5-6AF7-9E64-6CE1C6D77C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D4D75E8F-7470-A1D3-40EA-268D987303F8}"/>
              </a:ext>
            </a:extLst>
          </p:cNvPr>
          <p:cNvPicPr>
            <a:picLocks noGrp="1" noChangeAspect="1"/>
          </p:cNvPicPr>
          <p:nvPr>
            <p:ph type="pic" idx="1"/>
          </p:nvPr>
        </p:nvPicPr>
        <p:blipFill>
          <a:blip r:embed="rId2"/>
          <a:srcRect t="3755" b="3755"/>
          <a:stretch>
            <a:fillRect/>
          </a:stretch>
        </p:blipFill>
        <p:spPr>
          <a:xfrm>
            <a:off x="7165378" y="0"/>
            <a:ext cx="5026619" cy="6858000"/>
          </a:xfrm>
        </p:spPr>
      </p:pic>
      <p:sp>
        <p:nvSpPr>
          <p:cNvPr id="3" name="Rectangle 2">
            <a:extLst>
              <a:ext uri="{FF2B5EF4-FFF2-40B4-BE49-F238E27FC236}">
                <a16:creationId xmlns:a16="http://schemas.microsoft.com/office/drawing/2014/main" id="{4E0E6DCF-6A09-5095-B533-4AB457234484}"/>
              </a:ext>
            </a:extLst>
          </p:cNvPr>
          <p:cNvSpPr/>
          <p:nvPr/>
        </p:nvSpPr>
        <p:spPr>
          <a:xfrm>
            <a:off x="258357" y="1062032"/>
            <a:ext cx="8010226" cy="5192111"/>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500" dirty="0">
                <a:solidFill>
                  <a:schemeClr val="tx1"/>
                </a:solidFill>
              </a:rPr>
              <a:t>The history of the wilderness life of Israel was chronicled </a:t>
            </a:r>
            <a:r>
              <a:rPr lang="en-GB" sz="2500" b="1" dirty="0">
                <a:solidFill>
                  <a:srgbClr val="FFC000"/>
                </a:solidFill>
              </a:rPr>
              <a:t>for the benefit of the Israel of God to the close of time</a:t>
            </a:r>
            <a:r>
              <a:rPr lang="en-GB" sz="2500" dirty="0">
                <a:solidFill>
                  <a:schemeClr val="tx1"/>
                </a:solidFill>
              </a:rPr>
              <a:t>. The record of God's dealings with the wanderers of the desert…. is fraught with warning and </a:t>
            </a:r>
            <a:r>
              <a:rPr lang="en-GB" sz="2500" b="1" dirty="0">
                <a:solidFill>
                  <a:srgbClr val="FFC000"/>
                </a:solidFill>
              </a:rPr>
              <a:t>instruction for His people in all ages.</a:t>
            </a:r>
            <a:r>
              <a:rPr lang="en-GB" sz="2500" dirty="0">
                <a:solidFill>
                  <a:schemeClr val="tx1"/>
                </a:solidFill>
              </a:rPr>
              <a:t> The varied experience of the Hebrews was </a:t>
            </a:r>
            <a:r>
              <a:rPr lang="en-GB" sz="2500" b="1" dirty="0">
                <a:solidFill>
                  <a:srgbClr val="FFC000"/>
                </a:solidFill>
              </a:rPr>
              <a:t>a school of preparation for their promised home in Canaan.</a:t>
            </a:r>
            <a:r>
              <a:rPr lang="en-GB" sz="2500" dirty="0">
                <a:solidFill>
                  <a:schemeClr val="tx1"/>
                </a:solidFill>
              </a:rPr>
              <a:t> God would have His people in these days review with a humble heart and teachable spirit the trials through which ancient Israel passed, </a:t>
            </a:r>
            <a:r>
              <a:rPr lang="en-GB" sz="2500" b="1" dirty="0">
                <a:solidFill>
                  <a:srgbClr val="FFC000"/>
                </a:solidFill>
              </a:rPr>
              <a:t>that they may be instructed in their preparation for the heavenly Canaan</a:t>
            </a:r>
            <a:r>
              <a:rPr lang="en-GB" sz="2500" dirty="0">
                <a:solidFill>
                  <a:schemeClr val="tx1"/>
                </a:solidFill>
              </a:rPr>
              <a:t>. </a:t>
            </a:r>
            <a:r>
              <a:rPr lang="en-GB" sz="2500" b="1" dirty="0">
                <a:solidFill>
                  <a:schemeClr val="tx1"/>
                </a:solidFill>
              </a:rPr>
              <a:t>PP 293</a:t>
            </a:r>
            <a:endParaRPr lang="en-GB" sz="2500" dirty="0">
              <a:solidFill>
                <a:schemeClr val="tx1"/>
              </a:solidFill>
            </a:endParaRPr>
          </a:p>
        </p:txBody>
      </p:sp>
    </p:spTree>
    <p:extLst>
      <p:ext uri="{BB962C8B-B14F-4D97-AF65-F5344CB8AC3E}">
        <p14:creationId xmlns:p14="http://schemas.microsoft.com/office/powerpoint/2010/main" val="21623133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heckerboard(across)">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AA39B15-93DF-0309-B6E5-40C6FA12B71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6323CA-D297-2199-CDDC-0D1ADA12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B532CC-1324-96A8-2FEF-7844B703B707}"/>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Quick Recap</a:t>
            </a:r>
          </a:p>
        </p:txBody>
      </p:sp>
      <p:sp>
        <p:nvSpPr>
          <p:cNvPr id="4" name="Text Placeholder 3">
            <a:extLst>
              <a:ext uri="{FF2B5EF4-FFF2-40B4-BE49-F238E27FC236}">
                <a16:creationId xmlns:a16="http://schemas.microsoft.com/office/drawing/2014/main" id="{56A1C125-2557-078F-21A0-660EE0671E93}"/>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GB" sz="2500" dirty="0"/>
              <a:t>God created all things </a:t>
            </a:r>
            <a:r>
              <a:rPr lang="en-GB" sz="2500" b="1" dirty="0"/>
              <a:t>through His Son Jesus Christ.</a:t>
            </a:r>
          </a:p>
          <a:p>
            <a:pPr marL="114300" indent="-342900">
              <a:buFont typeface="Arial" panose="020B0604020202020204" pitchFamily="34" charset="0"/>
              <a:buChar char="•"/>
            </a:pPr>
            <a:r>
              <a:rPr lang="en-GB" sz="2500" dirty="0"/>
              <a:t>There was a </a:t>
            </a:r>
            <a:r>
              <a:rPr lang="en-GB" sz="2500" b="1" dirty="0">
                <a:solidFill>
                  <a:srgbClr val="003BBD"/>
                </a:solidFill>
              </a:rPr>
              <a:t>division/separation </a:t>
            </a:r>
            <a:r>
              <a:rPr lang="en-GB" sz="2500" dirty="0"/>
              <a:t>of the light from the darkness in the beginning. </a:t>
            </a:r>
            <a:r>
              <a:rPr lang="en-GB" sz="2500" b="1" dirty="0">
                <a:solidFill>
                  <a:srgbClr val="003BBD"/>
                </a:solidFill>
              </a:rPr>
              <a:t>Light and Darkness cannot co-exist.</a:t>
            </a:r>
          </a:p>
          <a:p>
            <a:pPr marL="114300" indent="-342900">
              <a:buFont typeface="Arial" panose="020B0604020202020204" pitchFamily="34" charset="0"/>
              <a:buChar char="•"/>
            </a:pPr>
            <a:r>
              <a:rPr lang="en-GB" sz="2500" dirty="0"/>
              <a:t>There was light shining upon the face of the earth, </a:t>
            </a:r>
            <a:r>
              <a:rPr lang="en-GB" sz="2500" b="1" dirty="0">
                <a:solidFill>
                  <a:srgbClr val="003BBD"/>
                </a:solidFill>
              </a:rPr>
              <a:t>before</a:t>
            </a:r>
            <a:r>
              <a:rPr lang="en-GB" sz="2500" dirty="0"/>
              <a:t> the creation of the sun, moon and stars on the fourth day.</a:t>
            </a:r>
          </a:p>
          <a:p>
            <a:pPr marL="114300" indent="-342900">
              <a:buFont typeface="Arial" panose="020B0604020202020204" pitchFamily="34" charset="0"/>
              <a:buChar char="•"/>
            </a:pPr>
            <a:r>
              <a:rPr lang="en-GB" sz="2500" dirty="0"/>
              <a:t>The earth was enlightened with God’s glory through His Son Jesus Christ.</a:t>
            </a:r>
          </a:p>
          <a:p>
            <a:pPr marL="114300" indent="-342900">
              <a:buFont typeface="Arial" panose="020B0604020202020204" pitchFamily="34" charset="0"/>
              <a:buChar char="•"/>
            </a:pPr>
            <a:r>
              <a:rPr lang="en-GB" sz="2500" dirty="0"/>
              <a:t>History repeats itself.</a:t>
            </a:r>
          </a:p>
          <a:p>
            <a:pPr marL="114300" indent="-342900">
              <a:buFont typeface="Arial" panose="020B0604020202020204" pitchFamily="34" charset="0"/>
              <a:buChar char="•"/>
            </a:pPr>
            <a:endParaRPr lang="en-GB"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B22296DA-7AC9-C5C6-A109-C631D1CA54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2E0610E3-FEBA-5D37-DE18-784A5B4EF098}"/>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35412670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additive="base">
                                        <p:cTn id="2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390A71C-2DFE-6739-842C-100A3AEAD44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D35618-8F84-A054-F09A-D9B4E206B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4DA7F3-C173-3280-3095-D19627E36031}"/>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a:t>
            </a:r>
            <a:r>
              <a:rPr lang="en-US" sz="4400" dirty="0" err="1"/>
              <a:t>DayS</a:t>
            </a:r>
            <a:endParaRPr lang="en-US" sz="4400" dirty="0"/>
          </a:p>
        </p:txBody>
      </p:sp>
      <p:sp>
        <p:nvSpPr>
          <p:cNvPr id="4" name="Text Placeholder 3">
            <a:extLst>
              <a:ext uri="{FF2B5EF4-FFF2-40B4-BE49-F238E27FC236}">
                <a16:creationId xmlns:a16="http://schemas.microsoft.com/office/drawing/2014/main" id="{E3A9F528-DE1D-4456-737D-4F966A97CED2}"/>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GB" sz="2500" dirty="0"/>
              <a:t>“And </a:t>
            </a:r>
            <a:r>
              <a:rPr lang="en-GB" sz="2500" b="1" dirty="0">
                <a:solidFill>
                  <a:srgbClr val="003BBD"/>
                </a:solidFill>
              </a:rPr>
              <a:t>this Gospel </a:t>
            </a:r>
            <a:r>
              <a:rPr lang="en-GB" sz="2500" dirty="0"/>
              <a:t>of the kingdom will be preached in </a:t>
            </a:r>
            <a:r>
              <a:rPr lang="en-GB" sz="2500" b="1" dirty="0">
                <a:solidFill>
                  <a:srgbClr val="003BBD"/>
                </a:solidFill>
              </a:rPr>
              <a:t>all the world </a:t>
            </a:r>
            <a:r>
              <a:rPr lang="en-GB" sz="2500" dirty="0"/>
              <a:t>as a witness to </a:t>
            </a:r>
            <a:r>
              <a:rPr lang="en-GB" sz="2500" b="1" dirty="0">
                <a:solidFill>
                  <a:srgbClr val="003BBD"/>
                </a:solidFill>
              </a:rPr>
              <a:t>all the nations</a:t>
            </a:r>
            <a:r>
              <a:rPr lang="en-GB" sz="2500" dirty="0"/>
              <a:t>, and then </a:t>
            </a:r>
            <a:r>
              <a:rPr lang="en-GB" sz="2500" b="1" dirty="0">
                <a:solidFill>
                  <a:srgbClr val="003BBD"/>
                </a:solidFill>
              </a:rPr>
              <a:t>the end will come</a:t>
            </a:r>
            <a:r>
              <a:rPr lang="en-GB" sz="2500" dirty="0"/>
              <a:t>.” </a:t>
            </a:r>
            <a:r>
              <a:rPr lang="en-GB" sz="2500" b="1" dirty="0"/>
              <a:t>Matthew 24:14</a:t>
            </a:r>
          </a:p>
          <a:p>
            <a:pPr marL="114300" indent="-342900">
              <a:buFont typeface="Arial" panose="020B0604020202020204" pitchFamily="34" charset="0"/>
              <a:buChar char="•"/>
            </a:pPr>
            <a:r>
              <a:rPr lang="en-GB" sz="2500" b="1" dirty="0"/>
              <a:t>Revelation 14:6-12</a:t>
            </a:r>
            <a:r>
              <a:rPr lang="en-GB" sz="2500" dirty="0"/>
              <a:t>- The Gospel of the Kingdom</a:t>
            </a:r>
          </a:p>
          <a:p>
            <a:pPr marL="114300" indent="-342900">
              <a:buFont typeface="Arial" panose="020B0604020202020204" pitchFamily="34" charset="0"/>
              <a:buChar char="•"/>
            </a:pPr>
            <a:r>
              <a:rPr lang="en-GB" sz="2500" dirty="0"/>
              <a:t>This final message is God’s last warning to a dying world.</a:t>
            </a:r>
          </a:p>
          <a:p>
            <a:pPr marL="114300" indent="-342900">
              <a:buFont typeface="Arial" panose="020B0604020202020204" pitchFamily="34" charset="0"/>
              <a:buChar char="•"/>
            </a:pPr>
            <a:r>
              <a:rPr lang="en-GB" sz="2500" dirty="0"/>
              <a:t>After this threefold message goes to all the world, we are told that Christ shall come.</a:t>
            </a:r>
          </a:p>
          <a:p>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71789944-A23C-3F8E-6EF7-FBD6883D2E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E9C230DC-590A-25C4-A710-1B85454143A5}"/>
              </a:ext>
            </a:extLst>
          </p:cNvPr>
          <p:cNvPicPr>
            <a:picLocks noGrp="1" noChangeAspect="1"/>
          </p:cNvPicPr>
          <p:nvPr>
            <p:ph type="pic" idx="1"/>
          </p:nvPr>
        </p:nvPicPr>
        <p:blipFill>
          <a:blip r:embed="rId2"/>
          <a:srcRect t="3755" b="3755"/>
          <a:stretch>
            <a:fillRect/>
          </a:stretch>
        </p:blipFill>
        <p:spPr>
          <a:xfrm>
            <a:off x="7165378" y="0"/>
            <a:ext cx="5026619" cy="6858000"/>
          </a:xfrm>
        </p:spPr>
      </p:pic>
      <p:sp>
        <p:nvSpPr>
          <p:cNvPr id="3" name="Rectangle 2">
            <a:extLst>
              <a:ext uri="{FF2B5EF4-FFF2-40B4-BE49-F238E27FC236}">
                <a16:creationId xmlns:a16="http://schemas.microsoft.com/office/drawing/2014/main" id="{F2A5AFE5-7439-5631-49A1-9F07D53D5BBD}"/>
              </a:ext>
            </a:extLst>
          </p:cNvPr>
          <p:cNvSpPr/>
          <p:nvPr/>
        </p:nvSpPr>
        <p:spPr>
          <a:xfrm>
            <a:off x="114731" y="857493"/>
            <a:ext cx="7165373" cy="5567440"/>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200" dirty="0">
                <a:solidFill>
                  <a:schemeClr val="tx1"/>
                </a:solidFill>
                <a:cs typeface="Angsana New" panose="02020603050405020304" pitchFamily="18" charset="-34"/>
              </a:rPr>
              <a:t>"The three angels of Revelation 14 are represented as flying in the midst of heaven</a:t>
            </a:r>
            <a:r>
              <a:rPr lang="en-GB" sz="2200" b="1" dirty="0">
                <a:solidFill>
                  <a:schemeClr val="tx1"/>
                </a:solidFill>
                <a:cs typeface="Angsana New" panose="02020603050405020304" pitchFamily="18" charset="-34"/>
              </a:rPr>
              <a:t>, symbolising the work of those who proclaim the first, second, and third angels’ messages</a:t>
            </a:r>
            <a:r>
              <a:rPr lang="en-GB" sz="2200" dirty="0">
                <a:solidFill>
                  <a:schemeClr val="tx1"/>
                </a:solidFill>
                <a:cs typeface="Angsana New" panose="02020603050405020304" pitchFamily="18" charset="-34"/>
              </a:rPr>
              <a:t>. </a:t>
            </a:r>
          </a:p>
          <a:p>
            <a:pPr marL="0" indent="0" algn="ctr">
              <a:buNone/>
            </a:pPr>
            <a:r>
              <a:rPr lang="en-GB" sz="2200" b="1" dirty="0">
                <a:solidFill>
                  <a:srgbClr val="FFC000"/>
                </a:solidFill>
                <a:cs typeface="Angsana New" panose="02020603050405020304" pitchFamily="18" charset="-34"/>
              </a:rPr>
              <a:t>All are linked together.</a:t>
            </a:r>
          </a:p>
          <a:p>
            <a:pPr marL="0" indent="0" algn="ctr">
              <a:buNone/>
            </a:pPr>
            <a:r>
              <a:rPr lang="en-GB" sz="2200" dirty="0">
                <a:solidFill>
                  <a:schemeClr val="tx1"/>
                </a:solidFill>
                <a:cs typeface="Angsana New" panose="02020603050405020304" pitchFamily="18" charset="-34"/>
              </a:rPr>
              <a:t> The evidences of the abiding, ever-living truth of these grand messages, </a:t>
            </a:r>
            <a:r>
              <a:rPr lang="en-GB" sz="2200" b="1" dirty="0">
                <a:solidFill>
                  <a:srgbClr val="FFC000"/>
                </a:solidFill>
                <a:cs typeface="Angsana New" panose="02020603050405020304" pitchFamily="18" charset="-34"/>
              </a:rPr>
              <a:t>that mean so much to the church</a:t>
            </a:r>
            <a:r>
              <a:rPr lang="en-GB" sz="2200" dirty="0">
                <a:solidFill>
                  <a:schemeClr val="tx1"/>
                </a:solidFill>
                <a:cs typeface="Angsana New" panose="02020603050405020304" pitchFamily="18" charset="-34"/>
              </a:rPr>
              <a:t>, that have awakened such intense opposition from the religious world, are not extinct. </a:t>
            </a:r>
            <a:r>
              <a:rPr lang="en-GB" sz="2200" b="1" dirty="0">
                <a:solidFill>
                  <a:srgbClr val="FFC000"/>
                </a:solidFill>
                <a:cs typeface="Angsana New" panose="02020603050405020304" pitchFamily="18" charset="-34"/>
              </a:rPr>
              <a:t>Satan is constantly seeking to cast a shadow about these messages</a:t>
            </a:r>
            <a:r>
              <a:rPr lang="en-GB" sz="2200" dirty="0">
                <a:solidFill>
                  <a:schemeClr val="tx1"/>
                </a:solidFill>
                <a:cs typeface="Angsana New" panose="02020603050405020304" pitchFamily="18" charset="-34"/>
              </a:rPr>
              <a:t>, so that the people of God shall not clearly discern their importance, their time and place; </a:t>
            </a:r>
            <a:r>
              <a:rPr lang="en-GB" sz="2200" b="1" dirty="0">
                <a:solidFill>
                  <a:srgbClr val="FFC000"/>
                </a:solidFill>
                <a:cs typeface="Angsana New" panose="02020603050405020304" pitchFamily="18" charset="-34"/>
              </a:rPr>
              <a:t>but they live and are to exert their power upon our religious experience while time shall last</a:t>
            </a:r>
            <a:r>
              <a:rPr lang="en-GB" sz="2200" dirty="0">
                <a:solidFill>
                  <a:schemeClr val="tx1"/>
                </a:solidFill>
                <a:cs typeface="Angsana New" panose="02020603050405020304" pitchFamily="18" charset="-34"/>
              </a:rPr>
              <a:t>.” </a:t>
            </a:r>
          </a:p>
          <a:p>
            <a:pPr marL="0" indent="0" algn="ctr">
              <a:buNone/>
            </a:pPr>
            <a:r>
              <a:rPr lang="en-GB" sz="2200" b="1" dirty="0">
                <a:solidFill>
                  <a:schemeClr val="tx1"/>
                </a:solidFill>
                <a:cs typeface="Angsana New" panose="02020603050405020304" pitchFamily="18" charset="-34"/>
              </a:rPr>
              <a:t>Testimonies for the Church volume 6, page 17</a:t>
            </a:r>
          </a:p>
          <a:p>
            <a:pPr algn="ctr"/>
            <a:endParaRPr lang="en-GB" dirty="0"/>
          </a:p>
        </p:txBody>
      </p:sp>
    </p:spTree>
    <p:extLst>
      <p:ext uri="{BB962C8B-B14F-4D97-AF65-F5344CB8AC3E}">
        <p14:creationId xmlns:p14="http://schemas.microsoft.com/office/powerpoint/2010/main" val="18810992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strips(downLeft)">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inVertical)">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4FA698E-73D2-4448-2DB8-F22CCFD641E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BE2E54-72B2-FB86-B4C5-C0D4E55C4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3DD921-EC63-B5A1-1F41-AD8878476321}"/>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a:t>
            </a:r>
            <a:r>
              <a:rPr lang="en-US" sz="4400" dirty="0" err="1"/>
              <a:t>DayS</a:t>
            </a:r>
            <a:endParaRPr lang="en-US" sz="4400" dirty="0"/>
          </a:p>
        </p:txBody>
      </p:sp>
      <p:sp>
        <p:nvSpPr>
          <p:cNvPr id="4" name="Text Placeholder 3">
            <a:extLst>
              <a:ext uri="{FF2B5EF4-FFF2-40B4-BE49-F238E27FC236}">
                <a16:creationId xmlns:a16="http://schemas.microsoft.com/office/drawing/2014/main" id="{234C85DC-DC96-E01A-F7A7-AE9871593437}"/>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342900" indent="-342900">
              <a:buFont typeface="Arial" panose="020B0604020202020204" pitchFamily="34" charset="0"/>
              <a:buChar char="•"/>
            </a:pPr>
            <a:r>
              <a:rPr lang="en-US" sz="2500" b="1" dirty="0">
                <a:solidFill>
                  <a:srgbClr val="003BBD"/>
                </a:solidFill>
              </a:rPr>
              <a:t>1</a:t>
            </a:r>
            <a:r>
              <a:rPr lang="en-US" sz="2500" b="1" baseline="30000" dirty="0">
                <a:solidFill>
                  <a:srgbClr val="003BBD"/>
                </a:solidFill>
              </a:rPr>
              <a:t>st</a:t>
            </a:r>
            <a:r>
              <a:rPr lang="en-US" sz="2500" b="1" dirty="0">
                <a:solidFill>
                  <a:srgbClr val="003BBD"/>
                </a:solidFill>
              </a:rPr>
              <a:t> Angel:</a:t>
            </a:r>
          </a:p>
          <a:p>
            <a:pPr marL="342900" indent="-342900">
              <a:buFont typeface="Arial" panose="020B0604020202020204" pitchFamily="34" charset="0"/>
              <a:buChar char="•"/>
            </a:pPr>
            <a:r>
              <a:rPr lang="en-US" sz="2500" dirty="0"/>
              <a:t>Calls us back to </a:t>
            </a:r>
            <a:r>
              <a:rPr lang="en-US" sz="2500" b="1" dirty="0">
                <a:solidFill>
                  <a:srgbClr val="003BBD"/>
                </a:solidFill>
              </a:rPr>
              <a:t>true Biblical worship</a:t>
            </a:r>
            <a:r>
              <a:rPr lang="en-US" sz="2500" dirty="0"/>
              <a:t>, reverencing and fearing the King of kings, putting away of idolatry and all the false gods in our lives.</a:t>
            </a:r>
          </a:p>
          <a:p>
            <a:pPr marL="342900" indent="-342900">
              <a:buFont typeface="Arial" panose="020B0604020202020204" pitchFamily="34" charset="0"/>
              <a:buChar char="•"/>
            </a:pPr>
            <a:r>
              <a:rPr lang="en-US" sz="2500" dirty="0"/>
              <a:t>It brings to our minds, </a:t>
            </a:r>
            <a:r>
              <a:rPr lang="en-US" sz="2500" b="1" dirty="0">
                <a:solidFill>
                  <a:srgbClr val="003BBD"/>
                </a:solidFill>
              </a:rPr>
              <a:t>the judgement hour message</a:t>
            </a:r>
            <a:r>
              <a:rPr lang="en-US" sz="2500" dirty="0"/>
              <a:t>, the need for victory over sin, the need for Christlikeness of character that our lights may shine, the need for spotless robes.</a:t>
            </a:r>
          </a:p>
          <a:p>
            <a:pPr marL="342900" indent="-342900">
              <a:buFont typeface="Arial" panose="020B0604020202020204" pitchFamily="34" charset="0"/>
              <a:buChar char="•"/>
            </a:pPr>
            <a:r>
              <a:rPr lang="en-US" sz="2500" b="1" dirty="0">
                <a:solidFill>
                  <a:srgbClr val="003BBD"/>
                </a:solidFill>
              </a:rPr>
              <a:t>Christ is the Creator </a:t>
            </a:r>
            <a:r>
              <a:rPr lang="en-US" sz="2500" dirty="0"/>
              <a:t>and the memorial of His works of Creation— </a:t>
            </a:r>
            <a:r>
              <a:rPr lang="en-US" sz="2500" b="1" dirty="0">
                <a:solidFill>
                  <a:srgbClr val="003BBD"/>
                </a:solidFill>
              </a:rPr>
              <a:t>The Sabbath</a:t>
            </a:r>
            <a:r>
              <a:rPr lang="en-US" sz="2500" dirty="0"/>
              <a:t>.</a:t>
            </a:r>
          </a:p>
          <a:p>
            <a:pPr marL="342900" indent="-342900">
              <a:buFont typeface="Arial" panose="020B0604020202020204" pitchFamily="34" charset="0"/>
              <a:buChar char="•"/>
            </a:pPr>
            <a:r>
              <a:rPr lang="en-US" sz="2500" dirty="0"/>
              <a:t>The true </a:t>
            </a:r>
            <a:r>
              <a:rPr lang="en-US" sz="2500" b="1" dirty="0">
                <a:solidFill>
                  <a:srgbClr val="003BBD"/>
                </a:solidFill>
              </a:rPr>
              <a:t>Biblical Family</a:t>
            </a:r>
            <a:r>
              <a:rPr lang="en-US" sz="2500" dirty="0"/>
              <a:t>.</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F13E89F0-435A-7D67-BDDC-FA26E950D1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8317DD3A-C08C-0B50-1AD9-B81F0857E6C7}"/>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11406595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heckerboard(across)">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 calcmode="lin" valueType="num">
                                      <p:cBhvr additive="base">
                                        <p:cTn id="3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E89BD22-6CC2-6B63-DB00-AB928440D60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4473A4-E478-866E-037A-9B02678BD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B71579-5B70-76A9-D618-F0C920DBBF33}"/>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a:t>
            </a:r>
            <a:r>
              <a:rPr lang="en-US" sz="4400" dirty="0" err="1"/>
              <a:t>DayS</a:t>
            </a:r>
            <a:endParaRPr lang="en-US" sz="4400" dirty="0"/>
          </a:p>
        </p:txBody>
      </p:sp>
      <p:sp>
        <p:nvSpPr>
          <p:cNvPr id="4" name="Text Placeholder 3">
            <a:extLst>
              <a:ext uri="{FF2B5EF4-FFF2-40B4-BE49-F238E27FC236}">
                <a16:creationId xmlns:a16="http://schemas.microsoft.com/office/drawing/2014/main" id="{5A32751A-53A6-4A4A-F4F2-6225D6818EB8}"/>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342900" indent="-342900">
              <a:buFont typeface="Arial" panose="020B0604020202020204" pitchFamily="34" charset="0"/>
              <a:buChar char="•"/>
            </a:pPr>
            <a:r>
              <a:rPr lang="en-US" sz="2500" b="1" dirty="0">
                <a:solidFill>
                  <a:srgbClr val="003BBD"/>
                </a:solidFill>
              </a:rPr>
              <a:t>2nd Angel:</a:t>
            </a:r>
          </a:p>
          <a:p>
            <a:pPr marL="342900" indent="-342900">
              <a:buFont typeface="Arial" panose="020B0604020202020204" pitchFamily="34" charset="0"/>
              <a:buChar char="•"/>
            </a:pPr>
            <a:r>
              <a:rPr lang="en-US" sz="2500" dirty="0"/>
              <a:t>Warns us of </a:t>
            </a:r>
            <a:r>
              <a:rPr lang="en-US" sz="2500" b="1" dirty="0">
                <a:solidFill>
                  <a:srgbClr val="003BBD"/>
                </a:solidFill>
              </a:rPr>
              <a:t>Babylon’s</a:t>
            </a:r>
            <a:r>
              <a:rPr lang="en-US" sz="2500" dirty="0"/>
              <a:t> moral fall and apostasy. </a:t>
            </a:r>
          </a:p>
          <a:p>
            <a:pPr marL="342900" indent="-342900">
              <a:buFont typeface="Arial" panose="020B0604020202020204" pitchFamily="34" charset="0"/>
              <a:buChar char="•"/>
            </a:pPr>
            <a:r>
              <a:rPr lang="en-US" sz="2500" dirty="0"/>
              <a:t>Who/What is Babylon?</a:t>
            </a:r>
          </a:p>
          <a:p>
            <a:pPr marL="342900" indent="-342900">
              <a:buFont typeface="Arial" panose="020B0604020202020204" pitchFamily="34" charset="0"/>
              <a:buChar char="•"/>
            </a:pPr>
            <a:r>
              <a:rPr lang="en-US" sz="2500" dirty="0"/>
              <a:t>Am I a part of Babylon?</a:t>
            </a:r>
          </a:p>
          <a:p>
            <a:pPr marL="342900" indent="-342900">
              <a:buFont typeface="Arial" panose="020B0604020202020204" pitchFamily="34" charset="0"/>
              <a:buChar char="•"/>
            </a:pPr>
            <a:r>
              <a:rPr lang="en-US" sz="2500" dirty="0"/>
              <a:t>All peoples of the earth have been made drunk through Babylon’s apostasies. </a:t>
            </a:r>
          </a:p>
          <a:p>
            <a:pPr marL="342900" indent="-342900">
              <a:buFont typeface="Arial" panose="020B0604020202020204" pitchFamily="34" charset="0"/>
              <a:buChar char="•"/>
            </a:pPr>
            <a:r>
              <a:rPr lang="en-US" sz="2500" dirty="0"/>
              <a:t>Calls people out of Babylon—</a:t>
            </a:r>
            <a:r>
              <a:rPr lang="en-US" sz="2500" b="1" dirty="0">
                <a:solidFill>
                  <a:srgbClr val="003BBD"/>
                </a:solidFill>
              </a:rPr>
              <a:t>a message of separation.</a:t>
            </a:r>
          </a:p>
          <a:p>
            <a:pPr marL="3429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AE539BE6-2320-7055-3B37-2A64801597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B77246E6-B40A-605C-C8BC-64C1E44D6BCA}"/>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30476033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7D6B196-4B53-321E-3F10-7E2E928B5A1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A3AA8E-7FC8-C33A-70D0-E3DF6F09B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059C43-D81F-0EEE-1465-E6188B75806D}"/>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a:t>
            </a:r>
            <a:r>
              <a:rPr lang="en-US" sz="4400" dirty="0" err="1"/>
              <a:t>DayS</a:t>
            </a:r>
            <a:endParaRPr lang="en-US" sz="4400" dirty="0"/>
          </a:p>
        </p:txBody>
      </p:sp>
      <p:sp>
        <p:nvSpPr>
          <p:cNvPr id="4" name="Text Placeholder 3">
            <a:extLst>
              <a:ext uri="{FF2B5EF4-FFF2-40B4-BE49-F238E27FC236}">
                <a16:creationId xmlns:a16="http://schemas.microsoft.com/office/drawing/2014/main" id="{10E0F45A-0905-7926-6043-7941B229CA48}"/>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342900" indent="-342900">
              <a:buFont typeface="Arial" panose="020B0604020202020204" pitchFamily="34" charset="0"/>
              <a:buChar char="•"/>
            </a:pPr>
            <a:r>
              <a:rPr lang="en-US" sz="2500" b="1" dirty="0">
                <a:solidFill>
                  <a:srgbClr val="003BBD"/>
                </a:solidFill>
              </a:rPr>
              <a:t>3rd Angel:</a:t>
            </a:r>
          </a:p>
          <a:p>
            <a:pPr marL="342900" indent="-342900">
              <a:buFont typeface="Arial" panose="020B0604020202020204" pitchFamily="34" charset="0"/>
              <a:buChar char="•"/>
            </a:pPr>
            <a:r>
              <a:rPr lang="en-US" sz="2500" dirty="0"/>
              <a:t>If we reject the worship of God, by implication, we worship beast. </a:t>
            </a:r>
            <a:r>
              <a:rPr lang="en-US" sz="2500" b="1" dirty="0"/>
              <a:t>A choice must be made</a:t>
            </a:r>
            <a:r>
              <a:rPr lang="en-US" sz="2500" dirty="0"/>
              <a:t>.</a:t>
            </a:r>
          </a:p>
          <a:p>
            <a:pPr marL="342900" indent="-342900">
              <a:buFont typeface="Arial" panose="020B0604020202020204" pitchFamily="34" charset="0"/>
              <a:buChar char="•"/>
            </a:pPr>
            <a:r>
              <a:rPr lang="en-US" sz="2500" dirty="0"/>
              <a:t>Who is </a:t>
            </a:r>
            <a:r>
              <a:rPr lang="en-US" sz="2500" b="1" dirty="0">
                <a:solidFill>
                  <a:srgbClr val="003BBD"/>
                </a:solidFill>
              </a:rPr>
              <a:t>the beast </a:t>
            </a:r>
            <a:r>
              <a:rPr lang="en-US" sz="2500" dirty="0"/>
              <a:t>and what is </a:t>
            </a:r>
            <a:r>
              <a:rPr lang="en-US" sz="2500" b="1" dirty="0">
                <a:solidFill>
                  <a:srgbClr val="003BBD"/>
                </a:solidFill>
              </a:rPr>
              <a:t>the image </a:t>
            </a:r>
            <a:r>
              <a:rPr lang="en-US" sz="2500" dirty="0"/>
              <a:t>of the beast?</a:t>
            </a:r>
          </a:p>
          <a:p>
            <a:pPr marL="342900" indent="-342900">
              <a:buFont typeface="Arial" panose="020B0604020202020204" pitchFamily="34" charset="0"/>
              <a:buChar char="•"/>
            </a:pPr>
            <a:r>
              <a:rPr lang="en-US" sz="2500" dirty="0"/>
              <a:t>What is </a:t>
            </a:r>
            <a:r>
              <a:rPr lang="en-US" sz="2500" b="1" dirty="0">
                <a:solidFill>
                  <a:srgbClr val="003BBD"/>
                </a:solidFill>
              </a:rPr>
              <a:t>the mark </a:t>
            </a:r>
            <a:r>
              <a:rPr lang="en-US" sz="2500" dirty="0"/>
              <a:t>of the beast?</a:t>
            </a:r>
          </a:p>
          <a:p>
            <a:pPr marL="342900" indent="-342900">
              <a:buFont typeface="Arial" panose="020B0604020202020204" pitchFamily="34" charset="0"/>
              <a:buChar char="•"/>
            </a:pPr>
            <a:r>
              <a:rPr lang="en-US" sz="2500" dirty="0"/>
              <a:t>Wrath of God.</a:t>
            </a:r>
          </a:p>
          <a:p>
            <a:pPr marL="342900" indent="-342900">
              <a:buFont typeface="Arial" panose="020B0604020202020204" pitchFamily="34" charset="0"/>
              <a:buChar char="•"/>
            </a:pPr>
            <a:r>
              <a:rPr lang="en-US" sz="2500" dirty="0"/>
              <a:t>Destruction/No rest, (State of the Dead).</a:t>
            </a:r>
          </a:p>
          <a:p>
            <a:pPr marL="342900" indent="-342900">
              <a:buFont typeface="Arial" panose="020B0604020202020204" pitchFamily="34" charset="0"/>
              <a:buChar char="•"/>
            </a:pPr>
            <a:r>
              <a:rPr lang="en-US" sz="2500" dirty="0"/>
              <a:t>God will have a faithful people at the end.—</a:t>
            </a:r>
            <a:r>
              <a:rPr lang="en-US" sz="2500" b="1" dirty="0">
                <a:solidFill>
                  <a:srgbClr val="003BBD"/>
                </a:solidFill>
              </a:rPr>
              <a:t>Saints.</a:t>
            </a:r>
          </a:p>
          <a:p>
            <a:pPr marL="342900" indent="-342900">
              <a:buFont typeface="Arial" panose="020B0604020202020204" pitchFamily="34" charset="0"/>
              <a:buChar char="•"/>
            </a:pPr>
            <a:endParaRPr lang="en-US" sz="2500" dirty="0"/>
          </a:p>
          <a:p>
            <a:pPr marL="3429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F0FC11AB-C18F-29A4-C193-1AD487BFA5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CB5C4323-6F76-5E85-08AA-7E2FF5421714}"/>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32922115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heckerboard(across)">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checkerboard(across)">
                                      <p:cBhvr>
                                        <p:cTn id="33" dur="500"/>
                                        <p:tgtEl>
                                          <p:spTgt spid="4">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blinds(horizontal)">
                                      <p:cBhvr>
                                        <p:cTn id="3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F7FCFBC-2DE4-CEB7-6CE0-F85C807088E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71490D-4197-C19C-5271-DF1F0DEEB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9F7B42-EBE0-BAB2-E88C-AA49B0FB233B}"/>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Who are The Saints?</a:t>
            </a:r>
          </a:p>
        </p:txBody>
      </p:sp>
      <p:sp>
        <p:nvSpPr>
          <p:cNvPr id="4" name="Text Placeholder 3">
            <a:extLst>
              <a:ext uri="{FF2B5EF4-FFF2-40B4-BE49-F238E27FC236}">
                <a16:creationId xmlns:a16="http://schemas.microsoft.com/office/drawing/2014/main" id="{15765BA4-BF15-4D49-95F7-E73A854B4A0B}"/>
              </a:ext>
            </a:extLst>
          </p:cNvPr>
          <p:cNvSpPr>
            <a:spLocks noGrp="1"/>
          </p:cNvSpPr>
          <p:nvPr>
            <p:ph type="body" sz="half" idx="2"/>
          </p:nvPr>
        </p:nvSpPr>
        <p:spPr>
          <a:xfrm>
            <a:off x="-1" y="818707"/>
            <a:ext cx="7165373" cy="6039293"/>
          </a:xfrm>
        </p:spPr>
        <p:txBody>
          <a:bodyPr vert="horz" lIns="91440" tIns="45720" rIns="91440" bIns="45720" rtlCol="0">
            <a:normAutofit/>
          </a:bodyPr>
          <a:lstStyle/>
          <a:p>
            <a:pPr marL="342900" indent="-342900">
              <a:buFont typeface="Arial" panose="020B0604020202020204" pitchFamily="34" charset="0"/>
              <a:buChar char="•"/>
            </a:pPr>
            <a:r>
              <a:rPr lang="en-US" sz="2500" b="1" dirty="0"/>
              <a:t>Revelation 14:12</a:t>
            </a:r>
          </a:p>
          <a:p>
            <a:pPr marL="342900" indent="-342900">
              <a:buFont typeface="Arial" panose="020B0604020202020204" pitchFamily="34" charset="0"/>
              <a:buChar char="•"/>
            </a:pPr>
            <a:r>
              <a:rPr lang="en-US" sz="2500" b="1" dirty="0"/>
              <a:t>Daniel 7:27</a:t>
            </a:r>
          </a:p>
          <a:p>
            <a:pPr marL="342900" indent="-342900">
              <a:buFont typeface="Arial" panose="020B0604020202020204" pitchFamily="34" charset="0"/>
              <a:buChar char="•"/>
            </a:pPr>
            <a:r>
              <a:rPr lang="en-US" sz="2500" b="1" dirty="0"/>
              <a:t>Ephesians 4:22-24</a:t>
            </a:r>
          </a:p>
          <a:p>
            <a:pPr marL="342900" indent="-342900">
              <a:buFont typeface="Arial" panose="020B0604020202020204" pitchFamily="34" charset="0"/>
              <a:buChar char="•"/>
            </a:pPr>
            <a:r>
              <a:rPr lang="en-US" sz="2500" b="1" dirty="0"/>
              <a:t>Colossians 3:9-10</a:t>
            </a:r>
          </a:p>
          <a:p>
            <a:pPr marL="342900" indent="-342900">
              <a:buFont typeface="Arial" panose="020B0604020202020204" pitchFamily="34" charset="0"/>
              <a:buChar char="•"/>
            </a:pPr>
            <a:r>
              <a:rPr lang="en-US" sz="2500" b="1" dirty="0"/>
              <a:t>2 Corinthians 5:17</a:t>
            </a:r>
          </a:p>
          <a:p>
            <a:pPr marL="342900" indent="-342900">
              <a:buFont typeface="Arial" panose="020B0604020202020204" pitchFamily="34" charset="0"/>
              <a:buChar char="•"/>
            </a:pPr>
            <a:r>
              <a:rPr lang="en-US" sz="2500" b="1" dirty="0"/>
              <a:t>1 John 3:2-3</a:t>
            </a:r>
          </a:p>
          <a:p>
            <a:pPr marL="342900" indent="-342900">
              <a:buFont typeface="Arial" panose="020B0604020202020204" pitchFamily="34" charset="0"/>
              <a:buChar char="•"/>
            </a:pPr>
            <a:r>
              <a:rPr lang="en-US" sz="2500" b="1" dirty="0"/>
              <a:t>Romans 8:14</a:t>
            </a:r>
          </a:p>
          <a:p>
            <a:pPr marL="342900" indent="-342900">
              <a:buFont typeface="Arial" panose="020B0604020202020204" pitchFamily="34" charset="0"/>
              <a:buChar char="•"/>
            </a:pPr>
            <a:r>
              <a:rPr lang="en-US" sz="2500" b="1" dirty="0"/>
              <a:t>Revelation 14:1</a:t>
            </a:r>
          </a:p>
          <a:p>
            <a:pPr marL="342900" indent="-342900">
              <a:buFont typeface="Arial" panose="020B0604020202020204" pitchFamily="34" charset="0"/>
              <a:buChar char="•"/>
            </a:pPr>
            <a:r>
              <a:rPr lang="en-US" sz="2500" b="1" dirty="0">
                <a:solidFill>
                  <a:srgbClr val="003BBD"/>
                </a:solidFill>
              </a:rPr>
              <a:t>The Saints </a:t>
            </a:r>
            <a:r>
              <a:rPr lang="en-US" sz="2500" dirty="0"/>
              <a:t>are the faithful followers of Christ in these last days, who </a:t>
            </a:r>
            <a:r>
              <a:rPr lang="en-US" sz="2500" b="1" dirty="0">
                <a:solidFill>
                  <a:srgbClr val="003BBD"/>
                </a:solidFill>
              </a:rPr>
              <a:t>obey His will and reflect the light of His glory </a:t>
            </a:r>
            <a:r>
              <a:rPr lang="en-US" sz="2500" dirty="0"/>
              <a:t>in this dark and sinful world.</a:t>
            </a:r>
          </a:p>
          <a:p>
            <a:pPr marL="3429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1E739A31-C7C8-CB43-E4C4-E2A96B5CDB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B8618F35-2E8E-D2A4-D55B-BAD38609B0A9}"/>
              </a:ext>
            </a:extLst>
          </p:cNvPr>
          <p:cNvPicPr>
            <a:picLocks noGrp="1" noChangeAspect="1"/>
          </p:cNvPicPr>
          <p:nvPr>
            <p:ph type="pic" idx="1"/>
          </p:nvPr>
        </p:nvPicPr>
        <p:blipFill>
          <a:blip r:embed="rId2"/>
          <a:srcRect t="3755" b="3755"/>
          <a:stretch>
            <a:fillRect/>
          </a:stretch>
        </p:blipFill>
        <p:spPr>
          <a:xfrm>
            <a:off x="7165378" y="0"/>
            <a:ext cx="5026619" cy="6858000"/>
          </a:xfrm>
        </p:spPr>
      </p:pic>
      <p:sp>
        <p:nvSpPr>
          <p:cNvPr id="3" name="Rectangle 2">
            <a:extLst>
              <a:ext uri="{FF2B5EF4-FFF2-40B4-BE49-F238E27FC236}">
                <a16:creationId xmlns:a16="http://schemas.microsoft.com/office/drawing/2014/main" id="{59A287F7-2D70-A508-40E3-E5CB1B7979F9}"/>
              </a:ext>
            </a:extLst>
          </p:cNvPr>
          <p:cNvSpPr/>
          <p:nvPr/>
        </p:nvSpPr>
        <p:spPr>
          <a:xfrm>
            <a:off x="168365" y="1271245"/>
            <a:ext cx="6831520" cy="4315510"/>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dirty="0">
                <a:solidFill>
                  <a:schemeClr val="tx1"/>
                </a:solidFill>
              </a:rPr>
              <a:t>“</a:t>
            </a:r>
            <a:r>
              <a:rPr lang="en-GB" sz="2500" b="1" dirty="0">
                <a:solidFill>
                  <a:srgbClr val="FFC000"/>
                </a:solidFill>
              </a:rPr>
              <a:t>You are the light of the world</a:t>
            </a:r>
            <a:r>
              <a:rPr lang="en-GB" sz="2500" dirty="0">
                <a:solidFill>
                  <a:schemeClr val="tx1"/>
                </a:solidFill>
              </a:rPr>
              <a:t>. A city that is set on a hill cannot be hidden. Nor do they light a lamp and put it under a basket, but on a lampstand, and </a:t>
            </a:r>
            <a:r>
              <a:rPr lang="en-GB" sz="2500" b="1" dirty="0">
                <a:solidFill>
                  <a:srgbClr val="FFC000"/>
                </a:solidFill>
              </a:rPr>
              <a:t>it gives light to all who are in the house.</a:t>
            </a:r>
            <a:r>
              <a:rPr lang="en-GB" sz="2500" dirty="0">
                <a:solidFill>
                  <a:schemeClr val="tx1"/>
                </a:solidFill>
              </a:rPr>
              <a:t> </a:t>
            </a:r>
            <a:r>
              <a:rPr lang="en-GB" sz="2500" b="1" dirty="0">
                <a:solidFill>
                  <a:srgbClr val="FFC000"/>
                </a:solidFill>
              </a:rPr>
              <a:t>Let your light so shine </a:t>
            </a:r>
            <a:r>
              <a:rPr lang="en-GB" sz="2500" dirty="0">
                <a:solidFill>
                  <a:schemeClr val="tx1"/>
                </a:solidFill>
              </a:rPr>
              <a:t>before men, that they may see your good works and glorify your Father in heaven.</a:t>
            </a:r>
          </a:p>
          <a:p>
            <a:pPr algn="ctr"/>
            <a:endParaRPr lang="en-GB" sz="2500" dirty="0">
              <a:solidFill>
                <a:schemeClr val="tx1"/>
              </a:solidFill>
            </a:endParaRPr>
          </a:p>
          <a:p>
            <a:pPr algn="ctr"/>
            <a:r>
              <a:rPr lang="en-GB" sz="2500" b="1" dirty="0">
                <a:solidFill>
                  <a:schemeClr val="tx1"/>
                </a:solidFill>
              </a:rPr>
              <a:t>Matthew 5:14-16</a:t>
            </a:r>
          </a:p>
        </p:txBody>
      </p:sp>
    </p:spTree>
    <p:extLst>
      <p:ext uri="{BB962C8B-B14F-4D97-AF65-F5344CB8AC3E}">
        <p14:creationId xmlns:p14="http://schemas.microsoft.com/office/powerpoint/2010/main" val="31858857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heckerboard(across)">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heckerboard(across)">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heckerboard(across)">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checkerboard(across)">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checkerboard(across)">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checkerboard(across)">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checkerboard(across)">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p:tgtEl>
                                          <p:spTgt spid="3"/>
                                        </p:tgtEl>
                                        <p:attrNameLst>
                                          <p:attrName>ppt_y</p:attrName>
                                        </p:attrNameLst>
                                      </p:cBhvr>
                                      <p:tavLst>
                                        <p:tav tm="0">
                                          <p:val>
                                            <p:strVal val="#ppt_y+#ppt_h*1.125000"/>
                                          </p:val>
                                        </p:tav>
                                        <p:tav tm="100000">
                                          <p:val>
                                            <p:strVal val="#ppt_y"/>
                                          </p:val>
                                        </p:tav>
                                      </p:tavLst>
                                    </p:anim>
                                    <p:animEffect transition="in" filter="wipe(up)">
                                      <p:cBhvr>
                                        <p:cTn id="5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14CA063-8E12-3BA9-E507-4DA7037B3CC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E15068-F82F-2975-DE78-9B18D0E8C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2F084B-2349-23B8-7224-F18C29D482B8}"/>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days</a:t>
            </a:r>
          </a:p>
        </p:txBody>
      </p:sp>
      <p:sp>
        <p:nvSpPr>
          <p:cNvPr id="4" name="Text Placeholder 3">
            <a:extLst>
              <a:ext uri="{FF2B5EF4-FFF2-40B4-BE49-F238E27FC236}">
                <a16:creationId xmlns:a16="http://schemas.microsoft.com/office/drawing/2014/main" id="{9D265CB3-9300-AAFB-DF02-6BE410C1096F}"/>
              </a:ext>
            </a:extLst>
          </p:cNvPr>
          <p:cNvSpPr>
            <a:spLocks noGrp="1"/>
          </p:cNvSpPr>
          <p:nvPr>
            <p:ph type="body" sz="half" idx="2"/>
          </p:nvPr>
        </p:nvSpPr>
        <p:spPr>
          <a:xfrm>
            <a:off x="-1" y="1062032"/>
            <a:ext cx="7165373" cy="5795968"/>
          </a:xfrm>
        </p:spPr>
        <p:txBody>
          <a:bodyPr vert="horz" lIns="91440" tIns="45720" rIns="91440" bIns="45720" rtlCol="0">
            <a:normAutofit lnSpcReduction="10000"/>
          </a:bodyPr>
          <a:lstStyle/>
          <a:p>
            <a:pPr marL="114300" indent="-342900">
              <a:buFont typeface="Arial" panose="020B0604020202020204" pitchFamily="34" charset="0"/>
              <a:buChar char="•"/>
            </a:pPr>
            <a:r>
              <a:rPr lang="en-US" sz="2500" b="1" dirty="0"/>
              <a:t>Isaiah 60:1-3</a:t>
            </a:r>
          </a:p>
          <a:p>
            <a:pPr marL="114300" indent="-342900">
              <a:buFont typeface="Arial" panose="020B0604020202020204" pitchFamily="34" charset="0"/>
              <a:buChar char="•"/>
            </a:pPr>
            <a:r>
              <a:rPr lang="en-US" sz="2500" dirty="0"/>
              <a:t>Isaiah foretells a time when the world will be covered yet again in darkness; </a:t>
            </a:r>
            <a:r>
              <a:rPr lang="en-US" sz="2500" b="1" dirty="0">
                <a:solidFill>
                  <a:srgbClr val="003BBD"/>
                </a:solidFill>
              </a:rPr>
              <a:t>not literal but spiritual darkness. </a:t>
            </a:r>
          </a:p>
          <a:p>
            <a:pPr marL="114300" indent="-342900">
              <a:buFont typeface="Arial" panose="020B0604020202020204" pitchFamily="34" charset="0"/>
              <a:buChar char="•"/>
            </a:pPr>
            <a:r>
              <a:rPr lang="en-US" sz="2500" dirty="0"/>
              <a:t>As it was in the days of Noah and Lot, so shall it be at this time. </a:t>
            </a:r>
            <a:r>
              <a:rPr lang="en-US" sz="2500" b="1" dirty="0"/>
              <a:t>God reveals the end from the beginning.</a:t>
            </a:r>
          </a:p>
          <a:p>
            <a:pPr marL="114300" indent="-342900">
              <a:buFont typeface="Arial" panose="020B0604020202020204" pitchFamily="34" charset="0"/>
              <a:buChar char="•"/>
            </a:pPr>
            <a:r>
              <a:rPr lang="en-US" sz="2500" dirty="0"/>
              <a:t>The inhabitants of the world, for the most part have given themselves over to apostasy, idolatry, fornication, and a whole load of other abominations.</a:t>
            </a:r>
          </a:p>
          <a:p>
            <a:pPr marL="114300" indent="-342900">
              <a:buFont typeface="Arial" panose="020B0604020202020204" pitchFamily="34" charset="0"/>
              <a:buChar char="•"/>
            </a:pPr>
            <a:r>
              <a:rPr lang="en-US" sz="2500" dirty="0"/>
              <a:t>Yet God will cause His light to shine upon His people; </a:t>
            </a:r>
            <a:r>
              <a:rPr lang="en-US" sz="2500" b="1" dirty="0">
                <a:solidFill>
                  <a:srgbClr val="003BBD"/>
                </a:solidFill>
              </a:rPr>
              <a:t>His faithful few that remain</a:t>
            </a:r>
            <a:r>
              <a:rPr lang="en-US" sz="2500" dirty="0"/>
              <a:t>.</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A8F05B2B-5DAF-1555-82ED-678C0CF7989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F10315E5-E3A3-8D64-C3DB-F2C1E1A519C1}"/>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22932375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checkerboard(across)">
                                      <p:cBhvr>
                                        <p:cTn id="2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2A9DEBA-1BD9-1610-2E3E-353B530F4EA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371B19-172E-C22E-890C-A2C1ADBAF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95E5D0-15D9-F3A7-6C22-1353A2845206}"/>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days</a:t>
            </a:r>
          </a:p>
        </p:txBody>
      </p:sp>
      <p:sp>
        <p:nvSpPr>
          <p:cNvPr id="4" name="Text Placeholder 3">
            <a:extLst>
              <a:ext uri="{FF2B5EF4-FFF2-40B4-BE49-F238E27FC236}">
                <a16:creationId xmlns:a16="http://schemas.microsoft.com/office/drawing/2014/main" id="{BEC7C706-D640-72B1-564E-E775B0647A4F}"/>
              </a:ext>
            </a:extLst>
          </p:cNvPr>
          <p:cNvSpPr>
            <a:spLocks noGrp="1"/>
          </p:cNvSpPr>
          <p:nvPr>
            <p:ph type="body" sz="half" idx="2"/>
          </p:nvPr>
        </p:nvSpPr>
        <p:spPr>
          <a:xfrm>
            <a:off x="-1" y="1062032"/>
            <a:ext cx="7165373" cy="5795968"/>
          </a:xfrm>
        </p:spPr>
        <p:txBody>
          <a:bodyPr vert="horz" lIns="91440" tIns="45720" rIns="91440" bIns="45720" rtlCol="0">
            <a:normAutofit lnSpcReduction="10000"/>
          </a:bodyPr>
          <a:lstStyle/>
          <a:p>
            <a:pPr marL="114300" indent="-342900">
              <a:buFont typeface="Arial" panose="020B0604020202020204" pitchFamily="34" charset="0"/>
              <a:buChar char="•"/>
            </a:pPr>
            <a:r>
              <a:rPr lang="en-US" sz="2500" dirty="0"/>
              <a:t>Through them, God shall cause His light to shine amidst the gross darkness of this world.</a:t>
            </a:r>
          </a:p>
          <a:p>
            <a:pPr marL="114300" indent="-342900">
              <a:buFont typeface="Arial" panose="020B0604020202020204" pitchFamily="34" charset="0"/>
              <a:buChar char="•"/>
            </a:pPr>
            <a:r>
              <a:rPr lang="en-US" sz="2500" dirty="0"/>
              <a:t>His people have been fully transformed into the image of His Son Jesus Christ— </a:t>
            </a:r>
            <a:r>
              <a:rPr lang="en-US" sz="2500" b="1" dirty="0">
                <a:solidFill>
                  <a:srgbClr val="003BBD"/>
                </a:solidFill>
              </a:rPr>
              <a:t>They have been sanctified by the Holy Spirit and have been sealed.</a:t>
            </a:r>
            <a:endParaRPr lang="en-US" sz="2500" dirty="0">
              <a:solidFill>
                <a:srgbClr val="003BBD"/>
              </a:solidFill>
            </a:endParaRPr>
          </a:p>
          <a:p>
            <a:pPr marL="114300" indent="-342900">
              <a:buFont typeface="Arial" panose="020B0604020202020204" pitchFamily="34" charset="0"/>
              <a:buChar char="•"/>
            </a:pPr>
            <a:r>
              <a:rPr lang="en-US" sz="2500" dirty="0"/>
              <a:t>Through them, </a:t>
            </a:r>
            <a:r>
              <a:rPr lang="en-US" sz="2500" b="1" dirty="0">
                <a:solidFill>
                  <a:srgbClr val="003BBD"/>
                </a:solidFill>
              </a:rPr>
              <a:t>the final warning message </a:t>
            </a:r>
            <a:r>
              <a:rPr lang="en-US" sz="2500" dirty="0"/>
              <a:t>to come out of Babylon and to separate from its apostasies, shall be given.</a:t>
            </a:r>
          </a:p>
          <a:p>
            <a:pPr marL="114300" indent="-342900">
              <a:buFont typeface="Arial" panose="020B0604020202020204" pitchFamily="34" charset="0"/>
              <a:buChar char="•"/>
            </a:pPr>
            <a:r>
              <a:rPr lang="en-US" sz="2500" dirty="0"/>
              <a:t>God still has a </a:t>
            </a:r>
            <a:r>
              <a:rPr lang="en-US" sz="2500" b="1" dirty="0"/>
              <a:t>people in Babylon</a:t>
            </a:r>
            <a:r>
              <a:rPr lang="en-US" sz="2500" dirty="0"/>
              <a:t>, and it is through this final message, they shall be brought out. “</a:t>
            </a:r>
            <a:r>
              <a:rPr lang="en-US" sz="2500" b="1" dirty="0">
                <a:solidFill>
                  <a:srgbClr val="003BBD"/>
                </a:solidFill>
              </a:rPr>
              <a:t>The Gentiles shall come to thy light</a:t>
            </a:r>
            <a:r>
              <a:rPr lang="en-US" sz="2500" dirty="0"/>
              <a:t>.” </a:t>
            </a:r>
            <a:r>
              <a:rPr lang="en-US" sz="2500" b="1" dirty="0"/>
              <a:t>verse 3</a:t>
            </a: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AD0CBCA2-AB32-2C24-3F78-93EE2F8D8C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47EB0949-751B-56C6-AB65-0C82A2900650}"/>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37731049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AB28305-6BE1-51E9-5873-669D8D2BA30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E03214-DE95-67E9-C36D-306A43FBB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BAA8BC-5394-77C4-38B3-6C896CE94EA4}"/>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a:t>Light in these Last days</a:t>
            </a:r>
          </a:p>
        </p:txBody>
      </p:sp>
      <p:sp>
        <p:nvSpPr>
          <p:cNvPr id="4" name="Text Placeholder 3">
            <a:extLst>
              <a:ext uri="{FF2B5EF4-FFF2-40B4-BE49-F238E27FC236}">
                <a16:creationId xmlns:a16="http://schemas.microsoft.com/office/drawing/2014/main" id="{BA38A83D-2972-3C56-4B68-0A1E32794CAD}"/>
              </a:ext>
            </a:extLst>
          </p:cNvPr>
          <p:cNvSpPr>
            <a:spLocks noGrp="1"/>
          </p:cNvSpPr>
          <p:nvPr>
            <p:ph type="body" sz="half" idx="2"/>
          </p:nvPr>
        </p:nvSpPr>
        <p:spPr>
          <a:xfrm>
            <a:off x="-1" y="1062032"/>
            <a:ext cx="7165373" cy="5795968"/>
          </a:xfrm>
        </p:spPr>
        <p:txBody>
          <a:bodyPr vert="horz" lIns="91440" tIns="45720" rIns="91440" bIns="45720" rtlCol="0">
            <a:normAutofit/>
          </a:bodyPr>
          <a:lstStyle/>
          <a:p>
            <a:pPr marL="114300" indent="-342900">
              <a:buFont typeface="Arial" panose="020B0604020202020204" pitchFamily="34" charset="0"/>
              <a:buChar char="•"/>
            </a:pPr>
            <a:r>
              <a:rPr lang="en-US" sz="2500" b="1" dirty="0"/>
              <a:t>Revelation 18:1-4</a:t>
            </a:r>
          </a:p>
          <a:p>
            <a:pPr marL="114300" indent="-342900">
              <a:buFont typeface="Arial" panose="020B0604020202020204" pitchFamily="34" charset="0"/>
              <a:buChar char="•"/>
            </a:pPr>
            <a:r>
              <a:rPr lang="en-US" sz="2500" dirty="0"/>
              <a:t>Once more, the earth shall be </a:t>
            </a:r>
            <a:r>
              <a:rPr lang="en-US" sz="2500" b="1" dirty="0">
                <a:solidFill>
                  <a:srgbClr val="003BBD"/>
                </a:solidFill>
              </a:rPr>
              <a:t>lightened with the glory of God</a:t>
            </a:r>
            <a:r>
              <a:rPr lang="en-US" sz="2500" dirty="0"/>
              <a:t>. Through His people, the glory of Jesus, shall be shed abroad into all the world, as a witness to all nations before the end comes.</a:t>
            </a:r>
          </a:p>
          <a:p>
            <a:pPr marL="114300" indent="-342900">
              <a:buFont typeface="Arial" panose="020B0604020202020204" pitchFamily="34" charset="0"/>
              <a:buChar char="•"/>
            </a:pPr>
            <a:r>
              <a:rPr lang="en-US" sz="2500" dirty="0"/>
              <a:t>Through His saints, the message shall be given to “</a:t>
            </a:r>
            <a:r>
              <a:rPr lang="en-US" sz="2500" b="1" dirty="0"/>
              <a:t>come out of Babylon</a:t>
            </a:r>
            <a:r>
              <a:rPr lang="en-US" sz="2500" dirty="0"/>
              <a:t>.”</a:t>
            </a:r>
          </a:p>
          <a:p>
            <a:pPr marL="114300" indent="-342900">
              <a:buFont typeface="Arial" panose="020B0604020202020204" pitchFamily="34" charset="0"/>
              <a:buChar char="•"/>
            </a:pPr>
            <a:r>
              <a:rPr lang="en-US" sz="2500" dirty="0"/>
              <a:t>God’s sheep who are of the other folds, shall hear His voice and they shall </a:t>
            </a:r>
            <a:r>
              <a:rPr lang="en-US" sz="2500" b="1" dirty="0"/>
              <a:t>separate from Babylon</a:t>
            </a:r>
            <a:r>
              <a:rPr lang="en-US" sz="2500" dirty="0"/>
              <a:t> to unite with God’s faithful Commandment keeping people.</a:t>
            </a:r>
          </a:p>
          <a:p>
            <a:pPr marL="114300" indent="-342900">
              <a:buFont typeface="Arial" panose="020B0604020202020204" pitchFamily="34" charset="0"/>
              <a:buChar char="•"/>
            </a:pPr>
            <a:r>
              <a:rPr lang="en-US" sz="2500" b="1" dirty="0"/>
              <a:t>Then there shall be one Fold &amp; one Shepherd</a:t>
            </a:r>
            <a:r>
              <a:rPr lang="en-US" sz="2500" dirty="0"/>
              <a:t>.</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EB57DFD3-FB1D-13AB-8B3A-009B6E8A25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39375C49-F9CD-61F6-EF9F-19ED63CC375D}"/>
              </a:ext>
            </a:extLst>
          </p:cNvPr>
          <p:cNvPicPr>
            <a:picLocks noGrp="1" noChangeAspect="1"/>
          </p:cNvPicPr>
          <p:nvPr>
            <p:ph type="pic" idx="1"/>
          </p:nvPr>
        </p:nvPicPr>
        <p:blipFill>
          <a:blip r:embed="rId2"/>
          <a:srcRect t="3755" b="3755"/>
          <a:stretch>
            <a:fillRect/>
          </a:stretch>
        </p:blipFill>
        <p:spPr>
          <a:xfrm>
            <a:off x="7165378" y="0"/>
            <a:ext cx="5026619" cy="6858000"/>
          </a:xfrm>
        </p:spPr>
      </p:pic>
    </p:spTree>
    <p:extLst>
      <p:ext uri="{BB962C8B-B14F-4D97-AF65-F5344CB8AC3E}">
        <p14:creationId xmlns:p14="http://schemas.microsoft.com/office/powerpoint/2010/main" val="12732664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checkerboard(across)">
                                      <p:cBhvr>
                                        <p:cTn id="3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ADA4E-004E-EF87-3392-1E26C7ABA192}"/>
              </a:ext>
            </a:extLst>
          </p:cNvPr>
          <p:cNvSpPr>
            <a:spLocks noGrp="1"/>
          </p:cNvSpPr>
          <p:nvPr>
            <p:ph type="title"/>
          </p:nvPr>
        </p:nvSpPr>
        <p:spPr>
          <a:xfrm>
            <a:off x="838200" y="128735"/>
            <a:ext cx="10515600" cy="633265"/>
          </a:xfrm>
        </p:spPr>
        <p:txBody>
          <a:bodyPr>
            <a:noAutofit/>
          </a:bodyPr>
          <a:lstStyle/>
          <a:p>
            <a:pPr algn="ctr"/>
            <a:r>
              <a:rPr lang="en-GB" sz="4000" dirty="0"/>
              <a:t>Light in These Last Days</a:t>
            </a:r>
          </a:p>
        </p:txBody>
      </p:sp>
      <p:sp>
        <p:nvSpPr>
          <p:cNvPr id="4" name="TextBox 3">
            <a:extLst>
              <a:ext uri="{FF2B5EF4-FFF2-40B4-BE49-F238E27FC236}">
                <a16:creationId xmlns:a16="http://schemas.microsoft.com/office/drawing/2014/main" id="{BFF654DD-A499-362C-B53A-5144541DE3D6}"/>
              </a:ext>
            </a:extLst>
          </p:cNvPr>
          <p:cNvSpPr txBox="1"/>
          <p:nvPr/>
        </p:nvSpPr>
        <p:spPr>
          <a:xfrm>
            <a:off x="141513" y="878595"/>
            <a:ext cx="11941629" cy="5834931"/>
          </a:xfrm>
          <a:prstGeom prst="rect">
            <a:avLst/>
          </a:prstGeom>
          <a:noFill/>
        </p:spPr>
        <p:txBody>
          <a:bodyPr wrap="square">
            <a:spAutoFit/>
          </a:bodyPr>
          <a:lstStyle/>
          <a:p>
            <a:pPr>
              <a:spcAft>
                <a:spcPts val="1125"/>
              </a:spcAft>
            </a:pPr>
            <a:r>
              <a:rPr lang="en-GB" sz="2800" dirty="0"/>
              <a:t>“Notwithstanding </a:t>
            </a:r>
            <a:r>
              <a:rPr lang="en-GB" sz="2800" b="1" u="sng" dirty="0">
                <a:solidFill>
                  <a:srgbClr val="003BBD"/>
                </a:solidFill>
              </a:rPr>
              <a:t>the spiritual darkness </a:t>
            </a:r>
            <a:r>
              <a:rPr lang="en-GB" sz="2800" dirty="0"/>
              <a:t>and alienation from God that exist in </a:t>
            </a:r>
            <a:r>
              <a:rPr lang="en-GB" sz="2800" b="1" dirty="0">
                <a:solidFill>
                  <a:srgbClr val="003BBD"/>
                </a:solidFill>
              </a:rPr>
              <a:t>the churches which constitute Babylon</a:t>
            </a:r>
            <a:r>
              <a:rPr lang="en-GB" sz="2800" dirty="0"/>
              <a:t>, the great body of </a:t>
            </a:r>
            <a:r>
              <a:rPr lang="en-GB" sz="2800" b="1" dirty="0">
                <a:solidFill>
                  <a:srgbClr val="003BBD"/>
                </a:solidFill>
              </a:rPr>
              <a:t>Christ's true followers are still to be found in their communion</a:t>
            </a:r>
            <a:r>
              <a:rPr lang="en-GB" sz="2800" dirty="0"/>
              <a:t>. There are many of these who have never seen </a:t>
            </a:r>
            <a:r>
              <a:rPr lang="en-GB" sz="2800" b="1" dirty="0"/>
              <a:t>the special truths for this time</a:t>
            </a:r>
            <a:r>
              <a:rPr lang="en-GB" sz="2800" dirty="0"/>
              <a:t>. </a:t>
            </a:r>
            <a:r>
              <a:rPr lang="en-GB" sz="2800" b="1" dirty="0">
                <a:solidFill>
                  <a:srgbClr val="003BBD"/>
                </a:solidFill>
              </a:rPr>
              <a:t>[Many] are dissatisfied with their present condition and are longing for clearer light. </a:t>
            </a:r>
            <a:r>
              <a:rPr lang="en-GB" sz="2800" dirty="0"/>
              <a:t>They look in vain for the image of Christ in the churches with which they are connected. As these… [churches] depart further and further from the truth, and ally themselves more closely with the world, the difference between the two classes will widen, and it will finally result in separation. </a:t>
            </a:r>
            <a:r>
              <a:rPr lang="en-GB" sz="2800" b="1" dirty="0">
                <a:solidFill>
                  <a:srgbClr val="003BBD"/>
                </a:solidFill>
              </a:rPr>
              <a:t>The time will come </a:t>
            </a:r>
            <a:r>
              <a:rPr lang="en-GB" sz="2800" dirty="0"/>
              <a:t>when </a:t>
            </a:r>
            <a:r>
              <a:rPr lang="en-GB" sz="2800" b="1" dirty="0">
                <a:solidFill>
                  <a:srgbClr val="003BBD"/>
                </a:solidFill>
              </a:rPr>
              <a:t>those who love God supremely </a:t>
            </a:r>
            <a:r>
              <a:rPr lang="en-GB" sz="2800" dirty="0"/>
              <a:t>can no longer remain in connection with such as are “lovers of pleasures more than lovers of God; having a form of godliness but denying the power thereof.”</a:t>
            </a:r>
          </a:p>
          <a:p>
            <a:pPr>
              <a:spcAft>
                <a:spcPts val="1125"/>
              </a:spcAft>
            </a:pPr>
            <a:r>
              <a:rPr lang="en-GB" sz="2800" b="1" dirty="0"/>
              <a:t>Great Controversy </a:t>
            </a:r>
            <a:r>
              <a:rPr lang="en-GB" sz="2800" b="1" dirty="0" err="1"/>
              <a:t>p.g</a:t>
            </a:r>
            <a:r>
              <a:rPr lang="en-GB" sz="2800" b="1" dirty="0"/>
              <a:t> 390</a:t>
            </a:r>
          </a:p>
        </p:txBody>
      </p:sp>
    </p:spTree>
    <p:extLst>
      <p:ext uri="{BB962C8B-B14F-4D97-AF65-F5344CB8AC3E}">
        <p14:creationId xmlns:p14="http://schemas.microsoft.com/office/powerpoint/2010/main" val="27690487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20B4-1D7C-4E2D-317B-70CD73D60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92510-D1D6-FB6E-1511-5B0CA7810B97}"/>
              </a:ext>
            </a:extLst>
          </p:cNvPr>
          <p:cNvSpPr>
            <a:spLocks noGrp="1"/>
          </p:cNvSpPr>
          <p:nvPr>
            <p:ph type="title"/>
          </p:nvPr>
        </p:nvSpPr>
        <p:spPr>
          <a:xfrm>
            <a:off x="838200" y="128735"/>
            <a:ext cx="10515600" cy="749860"/>
          </a:xfrm>
        </p:spPr>
        <p:txBody>
          <a:bodyPr>
            <a:normAutofit/>
          </a:bodyPr>
          <a:lstStyle/>
          <a:p>
            <a:pPr algn="ctr"/>
            <a:r>
              <a:rPr lang="en-GB" sz="4000" dirty="0"/>
              <a:t>Light in These Last Days</a:t>
            </a:r>
          </a:p>
        </p:txBody>
      </p:sp>
      <p:sp>
        <p:nvSpPr>
          <p:cNvPr id="4" name="TextBox 3">
            <a:extLst>
              <a:ext uri="{FF2B5EF4-FFF2-40B4-BE49-F238E27FC236}">
                <a16:creationId xmlns:a16="http://schemas.microsoft.com/office/drawing/2014/main" id="{6AABDC3C-D45C-8051-1604-4B83E265AD6B}"/>
              </a:ext>
            </a:extLst>
          </p:cNvPr>
          <p:cNvSpPr txBox="1"/>
          <p:nvPr/>
        </p:nvSpPr>
        <p:spPr>
          <a:xfrm>
            <a:off x="141513" y="878595"/>
            <a:ext cx="11941629" cy="5404043"/>
          </a:xfrm>
          <a:prstGeom prst="rect">
            <a:avLst/>
          </a:prstGeom>
          <a:noFill/>
        </p:spPr>
        <p:txBody>
          <a:bodyPr wrap="square">
            <a:spAutoFit/>
          </a:bodyPr>
          <a:lstStyle/>
          <a:p>
            <a:pPr>
              <a:spcAft>
                <a:spcPts val="1125"/>
              </a:spcAft>
            </a:pPr>
            <a:r>
              <a:rPr lang="en-GB" sz="2800" b="1" dirty="0">
                <a:solidFill>
                  <a:srgbClr val="003BBD"/>
                </a:solidFill>
              </a:rPr>
              <a:t>Revelation 18 </a:t>
            </a:r>
            <a:r>
              <a:rPr lang="en-GB" sz="2800" dirty="0"/>
              <a:t>points to the time when, as the result of </a:t>
            </a:r>
            <a:r>
              <a:rPr lang="en-GB" sz="2800" b="1" dirty="0"/>
              <a:t>rejecting</a:t>
            </a:r>
            <a:r>
              <a:rPr lang="en-GB" sz="2800" dirty="0"/>
              <a:t> the threefold warning of </a:t>
            </a:r>
            <a:r>
              <a:rPr lang="en-GB" sz="2800" b="1" dirty="0"/>
              <a:t>Revelation 14:6-12</a:t>
            </a:r>
            <a:r>
              <a:rPr lang="en-GB" sz="2800" dirty="0"/>
              <a:t>, the church will have fully reached the condition foretold by the second angel, and </a:t>
            </a:r>
            <a:r>
              <a:rPr lang="en-GB" sz="2800" b="1" dirty="0">
                <a:solidFill>
                  <a:srgbClr val="003BBD"/>
                </a:solidFill>
              </a:rPr>
              <a:t>the people of God still in Babylon will be called upon to separate from her communion</a:t>
            </a:r>
            <a:r>
              <a:rPr lang="en-GB" sz="2800" dirty="0"/>
              <a:t>. </a:t>
            </a:r>
            <a:r>
              <a:rPr lang="en-GB" sz="2800" b="1" dirty="0"/>
              <a:t>This message is </a:t>
            </a:r>
            <a:r>
              <a:rPr lang="en-GB" sz="2800" b="1" dirty="0">
                <a:solidFill>
                  <a:srgbClr val="003BBD"/>
                </a:solidFill>
              </a:rPr>
              <a:t>the last </a:t>
            </a:r>
            <a:r>
              <a:rPr lang="en-GB" sz="2800" b="1" dirty="0"/>
              <a:t>that will ever be given to the world; and </a:t>
            </a:r>
            <a:r>
              <a:rPr lang="en-GB" sz="2800" b="1" dirty="0">
                <a:solidFill>
                  <a:srgbClr val="003BBD"/>
                </a:solidFill>
              </a:rPr>
              <a:t>it will accomplish its work</a:t>
            </a:r>
            <a:r>
              <a:rPr lang="en-GB" sz="2800" dirty="0"/>
              <a:t>. When those that “believed not the truth but had pleasure in unrighteousness” (2 Thessalonians 2:12), shall be left to receive strong delusion and to believe a lie, </a:t>
            </a:r>
            <a:r>
              <a:rPr lang="en-GB" sz="2800" b="1" dirty="0">
                <a:solidFill>
                  <a:srgbClr val="003BBD"/>
                </a:solidFill>
              </a:rPr>
              <a:t>then </a:t>
            </a:r>
            <a:r>
              <a:rPr lang="en-GB" sz="2800" b="1" u="sng" dirty="0">
                <a:solidFill>
                  <a:srgbClr val="003BBD"/>
                </a:solidFill>
              </a:rPr>
              <a:t>the light of truth </a:t>
            </a:r>
            <a:r>
              <a:rPr lang="en-GB" sz="2800" b="1" dirty="0">
                <a:solidFill>
                  <a:srgbClr val="003BBD"/>
                </a:solidFill>
              </a:rPr>
              <a:t>will shine upon all whose hearts are open to receive it</a:t>
            </a:r>
            <a:r>
              <a:rPr lang="en-GB" sz="2800" dirty="0"/>
              <a:t>, and all the children of the Lord that remain in Babylon will heed the call: “</a:t>
            </a:r>
            <a:r>
              <a:rPr lang="en-GB" sz="2800" b="1" dirty="0">
                <a:solidFill>
                  <a:srgbClr val="003BBD"/>
                </a:solidFill>
              </a:rPr>
              <a:t>Come out of her, My people</a:t>
            </a:r>
            <a:r>
              <a:rPr lang="en-GB" sz="2800" dirty="0"/>
              <a:t>” (Revelation 18:4).</a:t>
            </a:r>
          </a:p>
          <a:p>
            <a:pPr>
              <a:spcAft>
                <a:spcPts val="1125"/>
              </a:spcAft>
            </a:pPr>
            <a:r>
              <a:rPr lang="en-GB" sz="2800" b="1" dirty="0"/>
              <a:t>Great Controversy </a:t>
            </a:r>
            <a:r>
              <a:rPr lang="en-GB" sz="2800" b="1" dirty="0" err="1"/>
              <a:t>p.g</a:t>
            </a:r>
            <a:r>
              <a:rPr lang="en-GB" sz="2800" b="1" dirty="0"/>
              <a:t> 390</a:t>
            </a:r>
          </a:p>
        </p:txBody>
      </p:sp>
    </p:spTree>
    <p:extLst>
      <p:ext uri="{BB962C8B-B14F-4D97-AF65-F5344CB8AC3E}">
        <p14:creationId xmlns:p14="http://schemas.microsoft.com/office/powerpoint/2010/main" val="6750387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heckerboard(across)">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08EE8-8D95-00DC-8EE9-B89BD8B23793}"/>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70D30CC-E20F-F4C3-EC41-3FE0D7319E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AF1F120-0DAA-DFBA-4506-E0B75FDBC4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E74EF176-C01A-D5EB-20A5-4E919AD70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ight shining light coming from the earth&#10;&#10;AI-generated content may be incorrect.">
            <a:extLst>
              <a:ext uri="{FF2B5EF4-FFF2-40B4-BE49-F238E27FC236}">
                <a16:creationId xmlns:a16="http://schemas.microsoft.com/office/drawing/2014/main" id="{61EA0CA8-4F86-5428-DD16-0DA707077CFD}"/>
              </a:ext>
            </a:extLst>
          </p:cNvPr>
          <p:cNvPicPr>
            <a:picLocks noChangeAspect="1"/>
          </p:cNvPicPr>
          <p:nvPr/>
        </p:nvPicPr>
        <p:blipFill>
          <a:blip r:embed="rId2">
            <a:alphaModFix amt="50000"/>
          </a:blip>
          <a:srcRect t="12449" b="3130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A2ED0F59-7FCF-FFED-3750-9055FB3FD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4539"/>
            <a:ext cx="12188952" cy="2368866"/>
          </a:xfrm>
          <a:prstGeom prst="rect">
            <a:avLst/>
          </a:prstGeom>
          <a:gradFill>
            <a:gsLst>
              <a:gs pos="42000">
                <a:srgbClr val="000000">
                  <a:alpha val="16000"/>
                </a:srgbClr>
              </a:gs>
              <a:gs pos="0">
                <a:srgbClr val="000000">
                  <a:alpha val="0"/>
                </a:srgbClr>
              </a:gs>
              <a:gs pos="10000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6A46A0-8D56-97B0-551F-E45276199DF8}"/>
              </a:ext>
            </a:extLst>
          </p:cNvPr>
          <p:cNvSpPr>
            <a:spLocks noGrp="1"/>
          </p:cNvSpPr>
          <p:nvPr>
            <p:ph type="title"/>
          </p:nvPr>
        </p:nvSpPr>
        <p:spPr>
          <a:xfrm>
            <a:off x="1139169" y="1774370"/>
            <a:ext cx="9906000" cy="3653193"/>
          </a:xfrm>
        </p:spPr>
        <p:txBody>
          <a:bodyPr vert="horz" lIns="91440" tIns="45720" rIns="91440" bIns="45720" rtlCol="0" anchor="t">
            <a:normAutofit/>
          </a:bodyPr>
          <a:lstStyle/>
          <a:p>
            <a:pPr marL="114300" indent="-342900" algn="ctr"/>
            <a:br>
              <a:rPr lang="en-US" sz="2800" dirty="0"/>
            </a:br>
            <a:r>
              <a:rPr lang="en-US" sz="2800" dirty="0"/>
              <a:t>“Then God said, “</a:t>
            </a:r>
            <a:r>
              <a:rPr lang="en-US" sz="2800" b="1" dirty="0">
                <a:solidFill>
                  <a:srgbClr val="FFC000"/>
                </a:solidFill>
              </a:rPr>
              <a:t>Let there be light</a:t>
            </a:r>
            <a:r>
              <a:rPr lang="en-US" sz="2800" dirty="0"/>
              <a:t>”; </a:t>
            </a:r>
            <a:r>
              <a:rPr lang="en-US" sz="2800" b="1" dirty="0">
                <a:solidFill>
                  <a:srgbClr val="FFC000"/>
                </a:solidFill>
              </a:rPr>
              <a:t>and there was light</a:t>
            </a:r>
            <a:r>
              <a:rPr lang="en-US" sz="2800" dirty="0"/>
              <a:t>. And God saw </a:t>
            </a:r>
            <a:r>
              <a:rPr lang="en-US" sz="2800" b="1" dirty="0">
                <a:solidFill>
                  <a:srgbClr val="FFC000"/>
                </a:solidFill>
              </a:rPr>
              <a:t>the light, that it was good</a:t>
            </a:r>
            <a:r>
              <a:rPr lang="en-US" sz="2800" dirty="0"/>
              <a:t>; and God </a:t>
            </a:r>
            <a:r>
              <a:rPr lang="en-US" sz="2800" b="1" dirty="0">
                <a:solidFill>
                  <a:srgbClr val="FFC000"/>
                </a:solidFill>
              </a:rPr>
              <a:t>divided the light from the darkness</a:t>
            </a:r>
            <a:r>
              <a:rPr lang="en-US" sz="2800" dirty="0"/>
              <a:t>.” </a:t>
            </a:r>
            <a:br>
              <a:rPr lang="en-US" sz="2500" dirty="0"/>
            </a:br>
            <a:br>
              <a:rPr lang="en-US" sz="2500" dirty="0"/>
            </a:br>
            <a:r>
              <a:rPr lang="en-US" sz="3600" b="1" dirty="0"/>
              <a:t>Genesis 1:3</a:t>
            </a:r>
            <a:br>
              <a:rPr lang="en-US" sz="5400" dirty="0"/>
            </a:br>
            <a:endParaRPr lang="en-US" sz="5400" spc="30" dirty="0">
              <a:solidFill>
                <a:srgbClr val="FFFFFF"/>
              </a:solidFill>
            </a:endParaRPr>
          </a:p>
        </p:txBody>
      </p:sp>
      <p:cxnSp>
        <p:nvCxnSpPr>
          <p:cNvPr id="17" name="Straight Connector 16">
            <a:extLst>
              <a:ext uri="{FF2B5EF4-FFF2-40B4-BE49-F238E27FC236}">
                <a16:creationId xmlns:a16="http://schemas.microsoft.com/office/drawing/2014/main" id="{C1DF789B-6306-0E1D-C009-8E51F4786E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39E732B-0F42-3EA3-D653-71899600B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888006"/>
            <a:ext cx="12188952" cy="1969994"/>
          </a:xfrm>
          <a:prstGeom prst="rect">
            <a:avLst/>
          </a:prstGeom>
          <a:gradFill>
            <a:gsLst>
              <a:gs pos="42000">
                <a:srgbClr val="000000">
                  <a:alpha val="14000"/>
                </a:srgbClr>
              </a:gs>
              <a:gs pos="0">
                <a:srgbClr val="000000">
                  <a:alpha val="0"/>
                </a:srgbClr>
              </a:gs>
              <a:gs pos="100000">
                <a:srgbClr val="000000">
                  <a:alpha val="3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18C65B6F-CCC5-DB04-D59F-97FD20783B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10591800" cy="0"/>
          </a:xfrm>
          <a:prstGeom prst="line">
            <a:avLst/>
          </a:prstGeom>
          <a:ln w="1270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9645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C8EA2EE-E787-9D70-C03B-43498E35256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C0F3C5-CE1F-5C98-2961-5A7B28BDA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CC952E-88FB-E833-40F8-0213654ABC68}"/>
              </a:ext>
            </a:extLst>
          </p:cNvPr>
          <p:cNvSpPr>
            <a:spLocks noGrp="1"/>
          </p:cNvSpPr>
          <p:nvPr>
            <p:ph type="title"/>
          </p:nvPr>
        </p:nvSpPr>
        <p:spPr>
          <a:xfrm>
            <a:off x="-18831" y="123569"/>
            <a:ext cx="7018716" cy="814894"/>
          </a:xfrm>
        </p:spPr>
        <p:txBody>
          <a:bodyPr vert="horz" lIns="91440" tIns="45720" rIns="91440" bIns="45720" rtlCol="0" anchor="b">
            <a:normAutofit/>
          </a:bodyPr>
          <a:lstStyle/>
          <a:p>
            <a:pPr algn="ctr"/>
            <a:r>
              <a:rPr lang="en-US" sz="4400" dirty="0" err="1"/>
              <a:t>CLosing</a:t>
            </a:r>
            <a:endParaRPr lang="en-US" sz="4400" dirty="0"/>
          </a:p>
        </p:txBody>
      </p:sp>
      <p:sp>
        <p:nvSpPr>
          <p:cNvPr id="4" name="Text Placeholder 3">
            <a:extLst>
              <a:ext uri="{FF2B5EF4-FFF2-40B4-BE49-F238E27FC236}">
                <a16:creationId xmlns:a16="http://schemas.microsoft.com/office/drawing/2014/main" id="{BF3C4490-32D4-AAB5-C643-F3F0C21B44BA}"/>
              </a:ext>
            </a:extLst>
          </p:cNvPr>
          <p:cNvSpPr>
            <a:spLocks noGrp="1"/>
          </p:cNvSpPr>
          <p:nvPr>
            <p:ph type="body" sz="half" idx="2"/>
          </p:nvPr>
        </p:nvSpPr>
        <p:spPr>
          <a:xfrm>
            <a:off x="-1" y="938463"/>
            <a:ext cx="7165373" cy="5919537"/>
          </a:xfrm>
        </p:spPr>
        <p:txBody>
          <a:bodyPr vert="horz" lIns="91440" tIns="45720" rIns="91440" bIns="45720" rtlCol="0">
            <a:normAutofit lnSpcReduction="10000"/>
          </a:bodyPr>
          <a:lstStyle/>
          <a:p>
            <a:pPr marL="114300" indent="-342900">
              <a:buFont typeface="Arial" panose="020B0604020202020204" pitchFamily="34" charset="0"/>
              <a:buChar char="•"/>
            </a:pPr>
            <a:r>
              <a:rPr lang="en-US" sz="2500" dirty="0"/>
              <a:t>Today </a:t>
            </a:r>
            <a:r>
              <a:rPr lang="en-US" sz="2500" b="1" dirty="0">
                <a:solidFill>
                  <a:srgbClr val="003BBD"/>
                </a:solidFill>
              </a:rPr>
              <a:t>gross spiritual darkness </a:t>
            </a:r>
            <a:r>
              <a:rPr lang="en-US" sz="2500" dirty="0"/>
              <a:t>is covering the people and Jesus is looking for saints today to reflect </a:t>
            </a:r>
            <a:r>
              <a:rPr lang="en-US" sz="2500" b="1" dirty="0"/>
              <a:t>His image and glory</a:t>
            </a:r>
            <a:r>
              <a:rPr lang="en-US" sz="2500" dirty="0"/>
              <a:t> in this sinful, dark, world.</a:t>
            </a:r>
          </a:p>
          <a:p>
            <a:pPr marL="114300" indent="-342900">
              <a:buFont typeface="Arial" panose="020B0604020202020204" pitchFamily="34" charset="0"/>
              <a:buChar char="•"/>
            </a:pPr>
            <a:r>
              <a:rPr lang="en-US" sz="2500" dirty="0"/>
              <a:t>Saints whose eyes are lifted up and looking unto Jesus and not upon the pleasures of this life.</a:t>
            </a:r>
          </a:p>
          <a:p>
            <a:pPr marL="114300" indent="-342900">
              <a:buFont typeface="Arial" panose="020B0604020202020204" pitchFamily="34" charset="0"/>
              <a:buChar char="•"/>
            </a:pPr>
            <a:r>
              <a:rPr lang="en-US" sz="2500" b="1" dirty="0">
                <a:solidFill>
                  <a:srgbClr val="003BBD"/>
                </a:solidFill>
              </a:rPr>
              <a:t>Is that me? Is that you? </a:t>
            </a:r>
          </a:p>
          <a:p>
            <a:pPr marL="114300" indent="-342900">
              <a:buFont typeface="Arial" panose="020B0604020202020204" pitchFamily="34" charset="0"/>
              <a:buChar char="•"/>
            </a:pPr>
            <a:r>
              <a:rPr lang="en-US" sz="2500" b="1" dirty="0">
                <a:solidFill>
                  <a:srgbClr val="003BBD"/>
                </a:solidFill>
              </a:rPr>
              <a:t>Only time will tell.</a:t>
            </a:r>
          </a:p>
          <a:p>
            <a:pPr marL="114300" indent="-342900">
              <a:buFont typeface="Arial" panose="020B0604020202020204" pitchFamily="34" charset="0"/>
              <a:buChar char="•"/>
            </a:pPr>
            <a:r>
              <a:rPr lang="en-US" sz="2500" dirty="0"/>
              <a:t>Let us pray to be a part of that </a:t>
            </a:r>
            <a:r>
              <a:rPr lang="en-US" sz="2500" b="1" dirty="0"/>
              <a:t>faithful few </a:t>
            </a:r>
            <a:r>
              <a:rPr lang="en-US" sz="2500" dirty="0"/>
              <a:t>whom God is desires to use in these last days to give the final warning to the inhabitants of the world and to shine the light of His glory to all men.</a:t>
            </a:r>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dirty="0"/>
          </a:p>
          <a:p>
            <a:pPr marL="114300" indent="-342900">
              <a:buFont typeface="Arial" panose="020B0604020202020204" pitchFamily="34" charset="0"/>
              <a:buChar char="•"/>
            </a:pPr>
            <a:endParaRPr lang="en-US" sz="2500" b="1" dirty="0"/>
          </a:p>
          <a:p>
            <a:pPr marL="114300" indent="-342900">
              <a:buFont typeface="Arial" panose="020B0604020202020204" pitchFamily="34" charset="0"/>
              <a:buChar char="•"/>
            </a:pPr>
            <a:endParaRPr lang="en-US" sz="2500" dirty="0"/>
          </a:p>
        </p:txBody>
      </p:sp>
      <p:cxnSp>
        <p:nvCxnSpPr>
          <p:cNvPr id="12" name="Straight Connector 11">
            <a:extLst>
              <a:ext uri="{FF2B5EF4-FFF2-40B4-BE49-F238E27FC236}">
                <a16:creationId xmlns:a16="http://schemas.microsoft.com/office/drawing/2014/main" id="{C2B1AD98-846E-BEAC-0B32-30E2EEE4DA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654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descr="Light shining light coming from the earth&#10;&#10;AI-generated content may be incorrect.">
            <a:extLst>
              <a:ext uri="{FF2B5EF4-FFF2-40B4-BE49-F238E27FC236}">
                <a16:creationId xmlns:a16="http://schemas.microsoft.com/office/drawing/2014/main" id="{81271DBB-9C51-5C52-E107-641C3DC319B5}"/>
              </a:ext>
            </a:extLst>
          </p:cNvPr>
          <p:cNvPicPr>
            <a:picLocks noGrp="1" noChangeAspect="1"/>
          </p:cNvPicPr>
          <p:nvPr>
            <p:ph type="pic" idx="1"/>
          </p:nvPr>
        </p:nvPicPr>
        <p:blipFill>
          <a:blip r:embed="rId2"/>
          <a:srcRect t="3755" b="3755"/>
          <a:stretch>
            <a:fillRect/>
          </a:stretch>
        </p:blipFill>
        <p:spPr>
          <a:xfrm>
            <a:off x="7165378" y="0"/>
            <a:ext cx="5026619" cy="6858000"/>
          </a:xfrm>
        </p:spPr>
      </p:pic>
      <p:sp>
        <p:nvSpPr>
          <p:cNvPr id="3" name="Rectangle 2">
            <a:extLst>
              <a:ext uri="{FF2B5EF4-FFF2-40B4-BE49-F238E27FC236}">
                <a16:creationId xmlns:a16="http://schemas.microsoft.com/office/drawing/2014/main" id="{D4204A44-977A-482E-9675-87988F2B78DC}"/>
              </a:ext>
            </a:extLst>
          </p:cNvPr>
          <p:cNvSpPr/>
          <p:nvPr/>
        </p:nvSpPr>
        <p:spPr>
          <a:xfrm>
            <a:off x="217670" y="1530118"/>
            <a:ext cx="6855544" cy="3962400"/>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“For if the trumpet give </a:t>
            </a:r>
            <a:r>
              <a:rPr lang="en-GB" sz="2800" b="1" dirty="0">
                <a:solidFill>
                  <a:srgbClr val="FFC000"/>
                </a:solidFill>
              </a:rPr>
              <a:t>an uncertain sound</a:t>
            </a:r>
            <a:r>
              <a:rPr lang="en-GB" sz="2800" dirty="0">
                <a:solidFill>
                  <a:schemeClr val="tx1"/>
                </a:solidFill>
              </a:rPr>
              <a:t>, who shall </a:t>
            </a:r>
            <a:r>
              <a:rPr lang="en-GB" sz="2800" b="1" dirty="0">
                <a:solidFill>
                  <a:srgbClr val="FFC000"/>
                </a:solidFill>
              </a:rPr>
              <a:t>prepare</a:t>
            </a:r>
            <a:r>
              <a:rPr lang="en-GB" sz="2800" dirty="0">
                <a:solidFill>
                  <a:schemeClr val="tx1"/>
                </a:solidFill>
              </a:rPr>
              <a:t> himself for the battle?”</a:t>
            </a:r>
          </a:p>
          <a:p>
            <a:pPr algn="ctr"/>
            <a:endParaRPr lang="en-GB" sz="2800" dirty="0">
              <a:solidFill>
                <a:schemeClr val="tx1"/>
              </a:solidFill>
            </a:endParaRPr>
          </a:p>
          <a:p>
            <a:pPr algn="ctr"/>
            <a:r>
              <a:rPr lang="en-GB" sz="2800" b="1" dirty="0">
                <a:solidFill>
                  <a:schemeClr val="tx1"/>
                </a:solidFill>
              </a:rPr>
              <a:t>1 Corinthians 14:8</a:t>
            </a:r>
          </a:p>
        </p:txBody>
      </p:sp>
    </p:spTree>
    <p:extLst>
      <p:ext uri="{BB962C8B-B14F-4D97-AF65-F5344CB8AC3E}">
        <p14:creationId xmlns:p14="http://schemas.microsoft.com/office/powerpoint/2010/main" val="34688297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additive="base">
                                        <p:cTn id="2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24A7CC8F-56A6-423D-B67A-8BA89D3EC9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8B4E0F5D-68FF-41D6-9A2D-2416272C4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152542-AE83-2EB8-6E1C-5664964A46B8}"/>
              </a:ext>
            </a:extLst>
          </p:cNvPr>
          <p:cNvSpPr>
            <a:spLocks noGrp="1"/>
          </p:cNvSpPr>
          <p:nvPr>
            <p:ph type="title"/>
          </p:nvPr>
        </p:nvSpPr>
        <p:spPr>
          <a:xfrm>
            <a:off x="1097278" y="240053"/>
            <a:ext cx="9997440" cy="1083364"/>
          </a:xfrm>
        </p:spPr>
        <p:txBody>
          <a:bodyPr vert="horz" lIns="91440" tIns="45720" rIns="91440" bIns="45720" rtlCol="0" anchor="b">
            <a:normAutofit/>
          </a:bodyPr>
          <a:lstStyle/>
          <a:p>
            <a:pPr algn="ctr"/>
            <a:r>
              <a:rPr lang="en-US" sz="5400" b="1" dirty="0"/>
              <a:t>THANK YOU!</a:t>
            </a:r>
          </a:p>
        </p:txBody>
      </p:sp>
      <p:pic>
        <p:nvPicPr>
          <p:cNvPr id="6" name="Picture 5" descr="A black background with a black square&#10;&#10;AI-generated content may be incorrect.">
            <a:extLst>
              <a:ext uri="{FF2B5EF4-FFF2-40B4-BE49-F238E27FC236}">
                <a16:creationId xmlns:a16="http://schemas.microsoft.com/office/drawing/2014/main" id="{1E1E285E-96B4-F8C8-93DD-9CE2FCE28C3C}"/>
              </a:ext>
            </a:extLst>
          </p:cNvPr>
          <p:cNvPicPr>
            <a:picLocks noChangeAspect="1"/>
          </p:cNvPicPr>
          <p:nvPr/>
        </p:nvPicPr>
        <p:blipFill>
          <a:blip r:embed="rId2"/>
          <a:stretch>
            <a:fillRect/>
          </a:stretch>
        </p:blipFill>
        <p:spPr>
          <a:xfrm>
            <a:off x="877672" y="1323417"/>
            <a:ext cx="4414492" cy="4105479"/>
          </a:xfrm>
          <a:prstGeom prst="rect">
            <a:avLst/>
          </a:prstGeom>
        </p:spPr>
      </p:pic>
      <p:pic>
        <p:nvPicPr>
          <p:cNvPr id="4" name="Picture 3" descr="A logo with blue text and a bird&#10;&#10;AI-generated content may be incorrect.">
            <a:extLst>
              <a:ext uri="{FF2B5EF4-FFF2-40B4-BE49-F238E27FC236}">
                <a16:creationId xmlns:a16="http://schemas.microsoft.com/office/drawing/2014/main" id="{22F6D308-7EE5-7EB3-A70C-FCADADAD14BF}"/>
              </a:ext>
            </a:extLst>
          </p:cNvPr>
          <p:cNvPicPr>
            <a:picLocks noChangeAspect="1"/>
          </p:cNvPicPr>
          <p:nvPr/>
        </p:nvPicPr>
        <p:blipFill>
          <a:blip r:embed="rId3"/>
          <a:stretch>
            <a:fillRect/>
          </a:stretch>
        </p:blipFill>
        <p:spPr>
          <a:xfrm>
            <a:off x="5627915" y="2234291"/>
            <a:ext cx="6202708" cy="2186454"/>
          </a:xfrm>
          <a:prstGeom prst="rect">
            <a:avLst/>
          </a:prstGeom>
        </p:spPr>
      </p:pic>
      <p:cxnSp>
        <p:nvCxnSpPr>
          <p:cNvPr id="15" name="Straight Connector 14">
            <a:extLst>
              <a:ext uri="{FF2B5EF4-FFF2-40B4-BE49-F238E27FC236}">
                <a16:creationId xmlns:a16="http://schemas.microsoft.com/office/drawing/2014/main" id="{3C341CBB-153E-47C8-A7C1-B11941C401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FFB6C757-EDF0-469A-CB47-C3E6E0F7637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878" y="6347644"/>
            <a:ext cx="263857" cy="263857"/>
          </a:xfrm>
          <a:prstGeom prst="rect">
            <a:avLst/>
          </a:prstGeom>
        </p:spPr>
      </p:pic>
      <p:pic>
        <p:nvPicPr>
          <p:cNvPr id="9" name="Picture 8" descr="Logo, icon&#10;&#10;Description automatically generated">
            <a:extLst>
              <a:ext uri="{FF2B5EF4-FFF2-40B4-BE49-F238E27FC236}">
                <a16:creationId xmlns:a16="http://schemas.microsoft.com/office/drawing/2014/main" id="{7B21B156-5F59-38C4-27B1-73E3F1346BA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5819047" y="6328922"/>
            <a:ext cx="316622" cy="316622"/>
          </a:xfrm>
          <a:prstGeom prst="rect">
            <a:avLst/>
          </a:prstGeom>
        </p:spPr>
      </p:pic>
      <p:pic>
        <p:nvPicPr>
          <p:cNvPr id="10" name="Picture 9" descr="Icon&#10;&#10;Description automatically generated">
            <a:extLst>
              <a:ext uri="{FF2B5EF4-FFF2-40B4-BE49-F238E27FC236}">
                <a16:creationId xmlns:a16="http://schemas.microsoft.com/office/drawing/2014/main" id="{2739AC50-7669-F188-DD35-E3CB2A97B20E}"/>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V="1">
            <a:off x="9318485" y="6338847"/>
            <a:ext cx="316621" cy="316621"/>
          </a:xfrm>
          <a:prstGeom prst="rect">
            <a:avLst/>
          </a:prstGeom>
        </p:spPr>
      </p:pic>
      <p:pic>
        <p:nvPicPr>
          <p:cNvPr id="12" name="Picture 11" descr="A red and white logo&#10;&#10;Description automatically generated">
            <a:extLst>
              <a:ext uri="{FF2B5EF4-FFF2-40B4-BE49-F238E27FC236}">
                <a16:creationId xmlns:a16="http://schemas.microsoft.com/office/drawing/2014/main" id="{E957D741-AF46-1B62-7C1F-981C087C3E60}"/>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3500414" y="6278214"/>
            <a:ext cx="402716" cy="402716"/>
          </a:xfrm>
          <a:prstGeom prst="rect">
            <a:avLst/>
          </a:prstGeom>
        </p:spPr>
      </p:pic>
      <p:sp>
        <p:nvSpPr>
          <p:cNvPr id="14" name="TextBox 13">
            <a:extLst>
              <a:ext uri="{FF2B5EF4-FFF2-40B4-BE49-F238E27FC236}">
                <a16:creationId xmlns:a16="http://schemas.microsoft.com/office/drawing/2014/main" id="{4FB10B3C-552C-3F81-5C91-72A2B1744874}"/>
              </a:ext>
            </a:extLst>
          </p:cNvPr>
          <p:cNvSpPr txBox="1"/>
          <p:nvPr/>
        </p:nvSpPr>
        <p:spPr>
          <a:xfrm>
            <a:off x="324735" y="6294907"/>
            <a:ext cx="3332157" cy="338554"/>
          </a:xfrm>
          <a:prstGeom prst="rect">
            <a:avLst/>
          </a:prstGeom>
          <a:noFill/>
        </p:spPr>
        <p:txBody>
          <a:bodyPr wrap="square">
            <a:spAutoFit/>
          </a:bodyPr>
          <a:lstStyle/>
          <a:p>
            <a:r>
              <a:rPr lang="en-GB" sz="1600" b="1" dirty="0" err="1">
                <a:latin typeface="+mj-lt"/>
              </a:rPr>
              <a:t>loudcrycompendium@gmail.com</a:t>
            </a:r>
            <a:endParaRPr lang="en-GB" sz="1600" b="1" dirty="0">
              <a:latin typeface="+mj-lt"/>
            </a:endParaRPr>
          </a:p>
        </p:txBody>
      </p:sp>
      <p:sp>
        <p:nvSpPr>
          <p:cNvPr id="16" name="TextBox 15">
            <a:extLst>
              <a:ext uri="{FF2B5EF4-FFF2-40B4-BE49-F238E27FC236}">
                <a16:creationId xmlns:a16="http://schemas.microsoft.com/office/drawing/2014/main" id="{8EAA7EEA-6942-E6F9-2DE1-B0434A63601C}"/>
              </a:ext>
            </a:extLst>
          </p:cNvPr>
          <p:cNvSpPr txBox="1"/>
          <p:nvPr/>
        </p:nvSpPr>
        <p:spPr>
          <a:xfrm>
            <a:off x="3903130" y="6294907"/>
            <a:ext cx="2004927" cy="338554"/>
          </a:xfrm>
          <a:prstGeom prst="rect">
            <a:avLst/>
          </a:prstGeom>
          <a:noFill/>
        </p:spPr>
        <p:txBody>
          <a:bodyPr wrap="square">
            <a:spAutoFit/>
          </a:bodyPr>
          <a:lstStyle/>
          <a:p>
            <a:r>
              <a:rPr lang="en-GB" sz="1500" b="1" dirty="0">
                <a:latin typeface="+mj-lt"/>
              </a:rPr>
              <a:t>@</a:t>
            </a:r>
            <a:r>
              <a:rPr lang="en-GB" sz="1600" b="1" dirty="0" err="1">
                <a:latin typeface="+mj-lt"/>
              </a:rPr>
              <a:t>ThePropheticEye</a:t>
            </a:r>
            <a:endParaRPr lang="en-GB" sz="1500" b="1" dirty="0">
              <a:latin typeface="+mj-lt"/>
            </a:endParaRPr>
          </a:p>
        </p:txBody>
      </p:sp>
      <p:sp>
        <p:nvSpPr>
          <p:cNvPr id="17" name="TextBox 16">
            <a:extLst>
              <a:ext uri="{FF2B5EF4-FFF2-40B4-BE49-F238E27FC236}">
                <a16:creationId xmlns:a16="http://schemas.microsoft.com/office/drawing/2014/main" id="{D725CB41-6784-F529-DE10-956D36DC2936}"/>
              </a:ext>
            </a:extLst>
          </p:cNvPr>
          <p:cNvSpPr txBox="1"/>
          <p:nvPr/>
        </p:nvSpPr>
        <p:spPr>
          <a:xfrm>
            <a:off x="6114664" y="6353955"/>
            <a:ext cx="3156328" cy="338554"/>
          </a:xfrm>
          <a:prstGeom prst="rect">
            <a:avLst/>
          </a:prstGeom>
          <a:noFill/>
        </p:spPr>
        <p:txBody>
          <a:bodyPr wrap="square">
            <a:spAutoFit/>
          </a:bodyPr>
          <a:lstStyle/>
          <a:p>
            <a:r>
              <a:rPr lang="en-GB" sz="1600" b="1" dirty="0" err="1">
                <a:latin typeface="+mj-lt"/>
              </a:rPr>
              <a:t>www.loudcrycompendium.com</a:t>
            </a:r>
            <a:endParaRPr lang="en-GB" sz="1600" b="1" dirty="0">
              <a:latin typeface="+mj-lt"/>
            </a:endParaRPr>
          </a:p>
        </p:txBody>
      </p:sp>
      <p:sp>
        <p:nvSpPr>
          <p:cNvPr id="18" name="TextBox 17">
            <a:extLst>
              <a:ext uri="{FF2B5EF4-FFF2-40B4-BE49-F238E27FC236}">
                <a16:creationId xmlns:a16="http://schemas.microsoft.com/office/drawing/2014/main" id="{AA39C097-407F-DB7B-FB9E-A182F93E2C6D}"/>
              </a:ext>
            </a:extLst>
          </p:cNvPr>
          <p:cNvSpPr txBox="1"/>
          <p:nvPr/>
        </p:nvSpPr>
        <p:spPr>
          <a:xfrm>
            <a:off x="9635106" y="6335946"/>
            <a:ext cx="2428100" cy="338554"/>
          </a:xfrm>
          <a:prstGeom prst="rect">
            <a:avLst/>
          </a:prstGeom>
          <a:noFill/>
        </p:spPr>
        <p:txBody>
          <a:bodyPr wrap="square">
            <a:spAutoFit/>
          </a:bodyPr>
          <a:lstStyle/>
          <a:p>
            <a:r>
              <a:rPr lang="en-GB" sz="1600" b="1" dirty="0">
                <a:latin typeface="+mj-lt"/>
              </a:rPr>
              <a:t>@</a:t>
            </a:r>
            <a:r>
              <a:rPr lang="en-GB" sz="1600" b="1" dirty="0" err="1">
                <a:latin typeface="+mj-lt"/>
              </a:rPr>
              <a:t>loudcrycompendium</a:t>
            </a:r>
            <a:endParaRPr lang="en-GB" sz="1200" b="1" dirty="0">
              <a:latin typeface="+mj-lt"/>
            </a:endParaRPr>
          </a:p>
        </p:txBody>
      </p:sp>
    </p:spTree>
    <p:extLst>
      <p:ext uri="{BB962C8B-B14F-4D97-AF65-F5344CB8AC3E}">
        <p14:creationId xmlns:p14="http://schemas.microsoft.com/office/powerpoint/2010/main" val="319836833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1753</TotalTime>
  <Words>2081</Words>
  <Application>Microsoft Macintosh PowerPoint</Application>
  <PresentationFormat>Widescreen</PresentationFormat>
  <Paragraphs>158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Angsana New</vt:lpstr>
      <vt:lpstr>Arial</vt:lpstr>
      <vt:lpstr>Calisto MT</vt:lpstr>
      <vt:lpstr>Univers Condensed</vt:lpstr>
      <vt:lpstr>ChronicleVTI</vt:lpstr>
      <vt:lpstr>Cosmic Dawn</vt:lpstr>
      <vt:lpstr>“In the beginning God created the heavens and the earth. The earth was without form, and void; and darkness was on the face of the deep. And the Spirit of God was hovering over the face of the waters.” “Then God said, “Let there be light”; and there was light. And God saw the light, that it was good; and God divided the light from the darkness.”   Genesis 1:1-3 </vt:lpstr>
      <vt:lpstr>In The Beginning</vt:lpstr>
      <vt:lpstr>In The Beginning</vt:lpstr>
      <vt:lpstr>The Agent of Creation</vt:lpstr>
      <vt:lpstr>The End From the Beginning</vt:lpstr>
      <vt:lpstr>The End From the Beginning</vt:lpstr>
      <vt:lpstr>Quick Recap</vt:lpstr>
      <vt:lpstr>Light In these Last DayS</vt:lpstr>
      <vt:lpstr>Light In these Last DayS</vt:lpstr>
      <vt:lpstr>Light In these Last DayS</vt:lpstr>
      <vt:lpstr>Light In these Last DayS</vt:lpstr>
      <vt:lpstr>Who are The Saints?</vt:lpstr>
      <vt:lpstr>Light in these Last days</vt:lpstr>
      <vt:lpstr>Light in these Last days</vt:lpstr>
      <vt:lpstr>Light in these Last days</vt:lpstr>
      <vt:lpstr>Light in These Last Days</vt:lpstr>
      <vt:lpstr>Light in These Last Days</vt:lpstr>
      <vt:lpstr> “Then God said, “Let there be light”; and there was light. And God saw the light, that it was good; and God divided the light from the darkness.”   Genesis 1:3 </vt:lpstr>
      <vt:lpstr>CLosing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clarke</dc:creator>
  <cp:lastModifiedBy>mark clarke</cp:lastModifiedBy>
  <cp:revision>9</cp:revision>
  <dcterms:created xsi:type="dcterms:W3CDTF">2025-03-28T16:49:47Z</dcterms:created>
  <dcterms:modified xsi:type="dcterms:W3CDTF">2025-03-30T08:18:56Z</dcterms:modified>
</cp:coreProperties>
</file>