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cq7QD+x/hQuArZgubK5a4Q==" hashData="f0BEjLR8pnlEztQqjpVQUVaWzQ8swngfN+Yzjzd+ZVFCRfoMDK1vcYWKobb8JOUa4aqK2GW64Q8gtwdW5tH/h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5"/>
    <p:restoredTop sz="94656"/>
  </p:normalViewPr>
  <p:slideViewPr>
    <p:cSldViewPr snapToGrid="0">
      <p:cViewPr>
        <p:scale>
          <a:sx n="111" d="100"/>
          <a:sy n="111" d="100"/>
        </p:scale>
        <p:origin x="1496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6/16/25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1620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6/16/25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667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6/16/25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21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6/16/25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9478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6/16/25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175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6/16/25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011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6/16/25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771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6/16/25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298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6/16/25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1148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6/16/25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799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6/16/25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543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6/16/25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52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61" r:id="rId6"/>
    <p:sldLayoutId id="2147483756" r:id="rId7"/>
    <p:sldLayoutId id="2147483757" r:id="rId8"/>
    <p:sldLayoutId id="2147483758" r:id="rId9"/>
    <p:sldLayoutId id="2147483760" r:id="rId10"/>
    <p:sldLayoutId id="21474837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ngall.com/website-png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hyperlink" Target="https://commons.wikimedia.org/wiki/Template:Other_versions/YouTube_logos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n.wikiquote.org/wiki/Gmail" TargetMode="External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hyperlink" Target="https://en.wikipedia.org/wiki/File:Instagram_logo_2016.svg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pic>
        <p:nvPicPr>
          <p:cNvPr id="5" name="Picture 4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54A38CCD-E346-8A50-A049-2D4BB05B51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732" r="3327" b="1889"/>
          <a:stretch>
            <a:fillRect/>
          </a:stretch>
        </p:blipFill>
        <p:spPr>
          <a:xfrm>
            <a:off x="0" y="10"/>
            <a:ext cx="12284597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857DEAC1-B3AA-6569-0A44-A191DF2F3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1"/>
            <a:ext cx="12191999" cy="1371600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6146AA-7670-75BF-8854-C256CA4984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5578997"/>
            <a:ext cx="5235808" cy="1094665"/>
          </a:xfrm>
          <a:ln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en-GB" sz="3600" b="1" dirty="0">
                <a:latin typeface="Perpetua Titling MT" panose="02020502060505020804" pitchFamily="18" charset="77"/>
              </a:rPr>
              <a:t>Six + One = Seven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C20B33-C284-E42A-FDE1-E8794101FD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395" y="5856791"/>
            <a:ext cx="4482547" cy="909468"/>
          </a:xfrm>
        </p:spPr>
        <p:txBody>
          <a:bodyPr anchor="ctr">
            <a:normAutofit lnSpcReduction="10000"/>
          </a:bodyPr>
          <a:lstStyle/>
          <a:p>
            <a:pPr algn="ctr"/>
            <a:r>
              <a:rPr lang="en-GB" sz="2600" dirty="0"/>
              <a:t>The Divine Equation and The Christ Connection</a:t>
            </a:r>
          </a:p>
          <a:p>
            <a:pPr algn="r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2260064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781802-1AA0-6937-F245-BA668BF0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Why Numbers?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CD21AA6C-0104-F132-3FE3-318364EC08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7F718-117E-3475-B7F0-5E79E992CE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97034" y="915070"/>
            <a:ext cx="8398509" cy="491857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No one can deny that </a:t>
            </a:r>
            <a:r>
              <a:rPr lang="en-US" sz="2400" b="1" dirty="0"/>
              <a:t>numbers play a very important role in our day to days lives.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We practically use numbers every single day— in work time, leisure time, personal time, etc.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In Scripture, numbers too have a very </a:t>
            </a:r>
            <a:r>
              <a:rPr lang="en-US" sz="2400" b="1" dirty="0"/>
              <a:t>significant</a:t>
            </a:r>
            <a:r>
              <a:rPr lang="en-US" sz="2400" dirty="0"/>
              <a:t> role, in that they </a:t>
            </a:r>
            <a:r>
              <a:rPr lang="en-US" sz="2400" b="1" i="1" u="sng" dirty="0">
                <a:solidFill>
                  <a:srgbClr val="0070C0"/>
                </a:solidFill>
              </a:rPr>
              <a:t>communicate</a:t>
            </a:r>
            <a:r>
              <a:rPr lang="en-US" sz="24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i="1" dirty="0"/>
              <a:t>That is</a:t>
            </a:r>
            <a:r>
              <a:rPr lang="en-US" sz="2400" dirty="0"/>
              <a:t>, God uses numbers throughout His Word, to symbolically portray </a:t>
            </a:r>
            <a:r>
              <a:rPr lang="en-US" sz="2400" b="1" dirty="0">
                <a:solidFill>
                  <a:srgbClr val="0070C0"/>
                </a:solidFill>
              </a:rPr>
              <a:t>essential concepts </a:t>
            </a:r>
            <a:r>
              <a:rPr lang="en-US" sz="2400" dirty="0"/>
              <a:t>which help us to </a:t>
            </a:r>
            <a:r>
              <a:rPr lang="en-US" sz="2400" b="1" dirty="0"/>
              <a:t>better understand </a:t>
            </a:r>
            <a:r>
              <a:rPr lang="en-US" sz="2400" dirty="0"/>
              <a:t>divine things.</a:t>
            </a:r>
          </a:p>
          <a:p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D1D795A4-5C0A-DB96-1DE8-EE86D7CA5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9" name="Picture 8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651280F1-EA8A-B78E-4458-A5FE5401E3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114071" y="1273703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083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D29F25-9301-B67A-CB92-10C675B20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6530620-0E26-8E30-4B69-498D38D1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6E90997-D36A-031F-6BEF-49F22DA62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FD7E4863-31A1-4091-9C55-6734B42D2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24C29F-6933-B8E1-D9FA-BBB832F01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Why Numbers?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3C380284-0781-BFEA-DD93-D71473D5E0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5C8F263-E0BD-906E-6255-0E4A83692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21C72-142E-8B14-31F7-904EA013B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868105"/>
            <a:ext cx="8322198" cy="600782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GB" sz="2400" dirty="0"/>
              <a:t>It’s important to recognise, however, that </a:t>
            </a:r>
            <a:r>
              <a:rPr lang="en-GB" sz="2400" b="1" dirty="0">
                <a:solidFill>
                  <a:srgbClr val="0070C0"/>
                </a:solidFill>
              </a:rPr>
              <a:t>repeated numbers </a:t>
            </a:r>
            <a:r>
              <a:rPr lang="en-GB" sz="2400" dirty="0"/>
              <a:t>aren’t </a:t>
            </a:r>
            <a:r>
              <a:rPr lang="en-GB" sz="2400" b="1" dirty="0"/>
              <a:t>random occurrences</a:t>
            </a:r>
            <a:r>
              <a:rPr lang="en-GB" sz="2400" dirty="0"/>
              <a:t>, but </a:t>
            </a:r>
            <a:r>
              <a:rPr lang="en-GB" sz="2400" b="1" dirty="0">
                <a:solidFill>
                  <a:srgbClr val="0070C0"/>
                </a:solidFill>
              </a:rPr>
              <a:t>deliberate</a:t>
            </a:r>
            <a:r>
              <a:rPr lang="en-GB" sz="2400" b="1" dirty="0"/>
              <a:t> choices</a:t>
            </a:r>
            <a:r>
              <a:rPr lang="en-GB" sz="2400" dirty="0"/>
              <a:t>. They hold profound truths that </a:t>
            </a:r>
            <a:r>
              <a:rPr lang="en-GB" sz="2400" b="1" dirty="0"/>
              <a:t>demand our attention </a:t>
            </a:r>
            <a:r>
              <a:rPr lang="en-GB" sz="2400" dirty="0"/>
              <a:t>and even help us grasp, </a:t>
            </a:r>
            <a:r>
              <a:rPr lang="en-GB" sz="2400" i="1" dirty="0"/>
              <a:t>at least as much as our </a:t>
            </a:r>
            <a:r>
              <a:rPr lang="en-GB" sz="2400" b="1" i="1" dirty="0"/>
              <a:t>finite (limited)</a:t>
            </a:r>
            <a:r>
              <a:rPr lang="en-GB" sz="2400" i="1" dirty="0"/>
              <a:t> understanding allows</a:t>
            </a:r>
            <a:r>
              <a:rPr lang="en-GB" sz="2400" dirty="0"/>
              <a:t>, the nature of God’s mind and heart.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GB" sz="2400" dirty="0"/>
              <a:t>Having said this, it is obvious that none of us can ever hope to </a:t>
            </a:r>
            <a:r>
              <a:rPr lang="en-GB" sz="2400" b="1" dirty="0"/>
              <a:t>understand God fully</a:t>
            </a:r>
            <a:r>
              <a:rPr lang="en-GB" sz="2400" dirty="0"/>
              <a:t>, for we read: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GB" sz="2400" i="1" dirty="0"/>
              <a:t>“For My thoughts are not your thoughts, Nor are your ways My ways,” says the LORD. “For as the heavens are higher than the earth, So are </a:t>
            </a:r>
            <a:r>
              <a:rPr lang="en-GB" sz="2400" b="1" i="1" dirty="0">
                <a:solidFill>
                  <a:srgbClr val="0070C0"/>
                </a:solidFill>
              </a:rPr>
              <a:t>My ways higher than your ways, and My thoughts than your thoughts</a:t>
            </a:r>
            <a:r>
              <a:rPr lang="en-GB" sz="2400" i="1" dirty="0"/>
              <a:t>.” </a:t>
            </a:r>
            <a:r>
              <a:rPr lang="en-GB" sz="2400" b="1" dirty="0"/>
              <a:t>Isaiah 55:8-9</a:t>
            </a:r>
          </a:p>
          <a:p>
            <a:endParaRPr lang="en-GB" sz="2400" i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DEE82F3-5F84-13B8-2879-C3F4D7934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8F6AE668-05E4-B25C-C280-A8369F821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A33D84BE-9655-8205-6DA7-F3CD8510A6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90922" y="1181137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462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F827C9-E288-8B45-4422-EE8D311AB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F25504B-4D40-286A-9213-C0EF73834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3AF1037-1287-A5E5-8F6A-0B17F4330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3E761A94-F329-3000-7B2E-E8B10ED3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85207F-45FF-F695-056A-310D1B7B0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Some Examples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9BC09681-D9FD-9C5A-C837-1964CFDB2C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C7C8281-653C-9045-A2DB-C4A1921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66CC1-7BF2-5A7B-BA5D-8F6F2F3A1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32482" y="998761"/>
            <a:ext cx="8322198" cy="547215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1- </a:t>
            </a:r>
            <a:r>
              <a:rPr lang="en-GB" sz="2300" b="1" dirty="0">
                <a:solidFill>
                  <a:srgbClr val="0070C0"/>
                </a:solidFill>
              </a:rPr>
              <a:t>Unity, Oneness</a:t>
            </a:r>
            <a:r>
              <a:rPr lang="en-GB" sz="2300" dirty="0">
                <a:solidFill>
                  <a:srgbClr val="0070C0"/>
                </a:solidFill>
              </a:rPr>
              <a:t>- </a:t>
            </a:r>
            <a:r>
              <a:rPr lang="en-GB" sz="2300" dirty="0"/>
              <a:t>Deut. 6:4; John 10:30; Gen. 2:24</a:t>
            </a:r>
            <a:endParaRPr lang="en-GB" sz="23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2- </a:t>
            </a:r>
            <a:r>
              <a:rPr lang="en-GB" sz="2300" b="1" dirty="0">
                <a:solidFill>
                  <a:srgbClr val="0070C0"/>
                </a:solidFill>
              </a:rPr>
              <a:t>The Word- </a:t>
            </a:r>
            <a:r>
              <a:rPr lang="en-GB" sz="2300" dirty="0"/>
              <a:t>Hebrews 4:12; Zech.4:1-14. Rev. 11:3-4</a:t>
            </a:r>
            <a:endParaRPr lang="en-GB" sz="23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3- </a:t>
            </a:r>
            <a:r>
              <a:rPr lang="en-GB" sz="2300" b="1" dirty="0">
                <a:solidFill>
                  <a:srgbClr val="0070C0"/>
                </a:solidFill>
              </a:rPr>
              <a:t>The Godhead/Trinity- </a:t>
            </a:r>
            <a:r>
              <a:rPr lang="en-GB" sz="2300" dirty="0"/>
              <a:t>Isa. 6:3; Rev. 4:8; Matt. 28:9</a:t>
            </a:r>
            <a:endParaRPr lang="en-GB" sz="23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3 ½- </a:t>
            </a:r>
            <a:r>
              <a:rPr lang="en-GB" sz="2300" b="1" dirty="0">
                <a:solidFill>
                  <a:srgbClr val="0070C0"/>
                </a:solidFill>
              </a:rPr>
              <a:t>Persecution</a:t>
            </a:r>
            <a:r>
              <a:rPr lang="en-GB" sz="2300" b="1" dirty="0"/>
              <a:t>- </a:t>
            </a:r>
            <a:r>
              <a:rPr lang="en-GB" sz="2300" dirty="0"/>
              <a:t>Dan.7:25; Rev. 12:13-14</a:t>
            </a:r>
            <a:endParaRPr lang="en-GB" sz="23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4- </a:t>
            </a:r>
            <a:r>
              <a:rPr lang="en-GB" sz="2300" b="1" dirty="0">
                <a:solidFill>
                  <a:srgbClr val="0070C0"/>
                </a:solidFill>
              </a:rPr>
              <a:t>Universality</a:t>
            </a:r>
            <a:r>
              <a:rPr lang="en-GB" sz="2300" b="1" dirty="0"/>
              <a:t>- </a:t>
            </a:r>
            <a:r>
              <a:rPr lang="en-GB" sz="2300" dirty="0"/>
              <a:t>Matt. 24:31, Ezek. 7:1-2; Rev. 7:1</a:t>
            </a:r>
            <a:endParaRPr lang="en-GB" sz="23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5- </a:t>
            </a:r>
            <a:r>
              <a:rPr lang="en-GB" sz="2300" b="1" dirty="0">
                <a:solidFill>
                  <a:srgbClr val="0070C0"/>
                </a:solidFill>
              </a:rPr>
              <a:t>Teaching</a:t>
            </a:r>
            <a:r>
              <a:rPr lang="en-GB" sz="2300" b="1" dirty="0"/>
              <a:t>- </a:t>
            </a:r>
            <a:r>
              <a:rPr lang="en-GB" sz="2300" dirty="0"/>
              <a:t> 5 books of Moses, 5 wise &amp; 5 foolish, 5 loaves</a:t>
            </a:r>
            <a:endParaRPr lang="en-GB" sz="23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6- </a:t>
            </a:r>
            <a:r>
              <a:rPr lang="en-GB" sz="2300" b="1" dirty="0">
                <a:solidFill>
                  <a:srgbClr val="0070C0"/>
                </a:solidFill>
              </a:rPr>
              <a:t>Mankind</a:t>
            </a:r>
            <a:r>
              <a:rPr lang="en-GB" sz="2300" b="1" dirty="0"/>
              <a:t>- </a:t>
            </a:r>
            <a:r>
              <a:rPr lang="en-GB" sz="2300" dirty="0"/>
              <a:t>Gen.1: 27,31; Rev. 13:18</a:t>
            </a:r>
            <a:endParaRPr lang="en-GB" sz="23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10- </a:t>
            </a:r>
            <a:r>
              <a:rPr lang="en-GB" sz="2300" b="1" dirty="0">
                <a:solidFill>
                  <a:srgbClr val="0070C0"/>
                </a:solidFill>
              </a:rPr>
              <a:t>Totality, Entirety- </a:t>
            </a:r>
            <a:r>
              <a:rPr lang="en-GB" sz="2300" dirty="0"/>
              <a:t>Ex.20; Matt. 25:1; Luke 17:17; 15:8</a:t>
            </a:r>
            <a:endParaRPr lang="en-GB" sz="23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12- </a:t>
            </a:r>
            <a:r>
              <a:rPr lang="en-GB" sz="2300" b="1" dirty="0">
                <a:solidFill>
                  <a:srgbClr val="0070C0"/>
                </a:solidFill>
              </a:rPr>
              <a:t>God’s People- </a:t>
            </a:r>
            <a:r>
              <a:rPr lang="en-GB" sz="2300" dirty="0"/>
              <a:t>Ezek.47:13; Matt. 10:1; Acts 1:15</a:t>
            </a:r>
            <a:endParaRPr lang="en-GB" sz="23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40- </a:t>
            </a:r>
            <a:r>
              <a:rPr lang="en-GB" sz="2300" b="1" dirty="0">
                <a:solidFill>
                  <a:srgbClr val="0070C0"/>
                </a:solidFill>
              </a:rPr>
              <a:t>Testing &amp; Purification, Generation- </a:t>
            </a:r>
            <a:r>
              <a:rPr lang="en-GB" sz="2300" dirty="0"/>
              <a:t>Noah, Moses, Israel, Jesus</a:t>
            </a:r>
            <a:endParaRPr lang="en-GB" sz="23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667EEDC-F841-1534-D6D2-C079A3EB7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FA352585-B767-6C8D-7317-7A9347E45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6155206"/>
            <a:ext cx="3175962" cy="881537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7436038F-1BAD-8142-B03A-1556D22518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90922" y="1181137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655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6392C3-93D6-E6CA-F469-357D83C37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7099628-EF20-61DA-6C99-C823335FA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BCE57CB-9624-CCD1-3090-80C12C968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E1523632-26B0-F407-2146-408335571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544163-F975-74D1-E7B9-1A56C83E1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Seven (7)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96B64FF4-988B-3628-62E2-F2C75EB4FD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B59EDE9-94D0-BE73-8270-E16A68E19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BEFE7-2340-140E-F479-C535E7233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868102"/>
            <a:ext cx="8322198" cy="5856785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But of all these numbers found in the Bible, none is more significant than </a:t>
            </a:r>
            <a:r>
              <a:rPr lang="en-GB" sz="2400" b="1" dirty="0"/>
              <a:t>the number 7</a:t>
            </a:r>
            <a:r>
              <a:rPr lang="en-GB" sz="2400" dirty="0"/>
              <a:t>; </a:t>
            </a:r>
            <a:r>
              <a:rPr lang="en-GB" sz="2400" i="1" dirty="0">
                <a:solidFill>
                  <a:srgbClr val="0070C0"/>
                </a:solidFill>
              </a:rPr>
              <a:t>God’s number of perfection</a:t>
            </a:r>
            <a:r>
              <a:rPr lang="en-GB" sz="2400" i="1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Used approximately </a:t>
            </a:r>
            <a:r>
              <a:rPr lang="en-GB" sz="2400" b="1" dirty="0">
                <a:solidFill>
                  <a:srgbClr val="0070C0"/>
                </a:solidFill>
              </a:rPr>
              <a:t>562 times </a:t>
            </a:r>
            <a:r>
              <a:rPr lang="en-GB" sz="2400" dirty="0"/>
              <a:t>in the Bible: </a:t>
            </a:r>
            <a:r>
              <a:rPr lang="en-GB" sz="2400" i="1" dirty="0"/>
              <a:t>7,70,7000,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/>
              <a:t>Seven</a:t>
            </a:r>
            <a:r>
              <a:rPr lang="en-GB" sz="2400" dirty="0"/>
              <a:t>: days, feasts, years, candle-stick, stars, seals, horns, eyes, angels, trumpets, thunders, last plagues, 70 years captivity, 7000 faithful,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What is </a:t>
            </a:r>
            <a:r>
              <a:rPr lang="en-GB" sz="2400" b="1" dirty="0"/>
              <a:t>even more significant</a:t>
            </a:r>
            <a:r>
              <a:rPr lang="en-GB" sz="2400" dirty="0"/>
              <a:t> is that the number 7 is usually preceded by </a:t>
            </a:r>
            <a:r>
              <a:rPr lang="en-GB" sz="2400" b="1" dirty="0">
                <a:solidFill>
                  <a:srgbClr val="0070C0"/>
                </a:solidFill>
              </a:rPr>
              <a:t>a period of 6+1</a:t>
            </a:r>
            <a:r>
              <a:rPr lang="en-GB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/>
              <a:t>The question is why?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This will be the purpose of our study today, to ask why does </a:t>
            </a:r>
            <a:r>
              <a:rPr lang="en-GB" sz="2400" b="1" dirty="0">
                <a:solidFill>
                  <a:srgbClr val="0070C0"/>
                </a:solidFill>
              </a:rPr>
              <a:t>6+1=7.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3E849FE-5666-3E46-2B6B-567F06621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609F92F4-1903-45E9-0475-FDAAF57F5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7" name="Picture 6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CCA656C5-4718-7833-AC39-7FD09BE63D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178819" y="1103352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821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3DFDB-9325-D895-5E04-258465646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B20354-8C66-37FB-91A2-99E33DC8A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2037B7A-83F4-3345-0711-6847F56D5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8196AC9D-A9FC-DDBE-524D-DB889DF8A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3C7330-69A9-0E3F-2C74-F8FDD60E3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Six + One = Seven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07C5CC8A-39C3-0679-14FF-3834CC8EEA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368BAC7-ECB0-3E08-098E-E0B554111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186EB-4358-B130-0B32-5F8EA881C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1551013"/>
            <a:ext cx="8322198" cy="3876539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God reveals to us </a:t>
            </a:r>
            <a:r>
              <a:rPr lang="en-GB" sz="2400" i="1" dirty="0"/>
              <a:t>“the end from the beginning and from ancient times, the things that are not yet done.” </a:t>
            </a:r>
            <a:r>
              <a:rPr lang="en-GB" sz="2400" b="1" dirty="0"/>
              <a:t>Isaiah 46:9-10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Is it possible that there is something that God desires to teach us by this </a:t>
            </a:r>
            <a:r>
              <a:rPr lang="en-GB" sz="2400" b="1" dirty="0"/>
              <a:t>repeated principle </a:t>
            </a:r>
            <a:r>
              <a:rPr lang="en-GB" sz="2400" dirty="0"/>
              <a:t>of </a:t>
            </a:r>
            <a:r>
              <a:rPr lang="en-GB" sz="2400" b="1" dirty="0">
                <a:solidFill>
                  <a:srgbClr val="0070C0"/>
                </a:solidFill>
              </a:rPr>
              <a:t>6+1=7</a:t>
            </a:r>
            <a:r>
              <a:rPr lang="en-GB" sz="2400" dirty="0"/>
              <a:t> found all throughout Scripture?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Let’s take a deeper look at some of the examples that we can find in the Bible on this principle.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563D6B4-5A19-4E93-57F0-06FA04087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1FC494DF-C18F-9205-7CF4-DF47C5FBA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7" name="Picture 6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9A2EAE88-A28B-9E33-B2D2-47E9879012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343645" y="1093839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698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B27F52-5C58-3BE4-7169-6939FE524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E69BCE7-A307-B9D5-90BE-C3D4DE8E8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964C18-24A1-E593-F4B2-02B0807BF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7356DAF-82EC-FB2A-D163-F5D4C4BAB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6E54C-F603-D0DB-A876-76791197A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Six + One = Seven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2245A90B-EA18-7736-492C-81F975456F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63554E6-872D-8DDD-4A2F-22D81B49B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7954E-9CC5-6222-4235-714879FBF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778177"/>
            <a:ext cx="8322198" cy="5357447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In the very beginning of the history of this planet, God created all things in 6 days and then He rested on the 7</a:t>
            </a:r>
            <a:r>
              <a:rPr lang="en-GB" sz="2400" baseline="30000" dirty="0"/>
              <a:t>th</a:t>
            </a:r>
            <a:r>
              <a:rPr lang="en-GB" sz="2400" dirty="0"/>
              <a:t> day, the Sabbath. </a:t>
            </a:r>
            <a:r>
              <a:rPr lang="en-GB" sz="2400" b="1" dirty="0">
                <a:solidFill>
                  <a:srgbClr val="0070C0"/>
                </a:solidFill>
              </a:rPr>
              <a:t>Six days of creation plus one day of rest</a:t>
            </a:r>
            <a:r>
              <a:rPr lang="en-GB" sz="2400" dirty="0"/>
              <a:t>. </a:t>
            </a:r>
            <a:r>
              <a:rPr lang="en-GB" sz="2400" b="1" dirty="0"/>
              <a:t>Genesis 1:1-2:3.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When the children of Israel entered the Promised Land, God had commanded them to </a:t>
            </a:r>
            <a:r>
              <a:rPr lang="en-GB" sz="2400" b="1" dirty="0">
                <a:solidFill>
                  <a:srgbClr val="0070C0"/>
                </a:solidFill>
              </a:rPr>
              <a:t>farm the land for 6 years</a:t>
            </a:r>
            <a:r>
              <a:rPr lang="en-GB" sz="2400" dirty="0"/>
              <a:t>, and then the land should be </a:t>
            </a:r>
            <a:r>
              <a:rPr lang="en-GB" sz="2400" b="1" dirty="0">
                <a:solidFill>
                  <a:srgbClr val="0070C0"/>
                </a:solidFill>
              </a:rPr>
              <a:t>rested in the 7th year</a:t>
            </a:r>
            <a:r>
              <a:rPr lang="en-GB" sz="2400" dirty="0"/>
              <a:t>. </a:t>
            </a:r>
            <a:r>
              <a:rPr lang="en-GB" sz="2400" b="1" dirty="0"/>
              <a:t>Exodus 23:10-11; Leviticus 25:1-4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If the children of Israel had a servant from amongst his own brethren (</a:t>
            </a:r>
            <a:r>
              <a:rPr lang="en-GB" sz="2400" i="1" dirty="0"/>
              <a:t>a fellow Israelite</a:t>
            </a:r>
            <a:r>
              <a:rPr lang="en-GB" sz="2400" dirty="0"/>
              <a:t>), that servant was to </a:t>
            </a:r>
            <a:r>
              <a:rPr lang="en-GB" sz="2400" b="1" dirty="0">
                <a:solidFill>
                  <a:srgbClr val="0070C0"/>
                </a:solidFill>
              </a:rPr>
              <a:t>serve his master for 6 years and be set free in the 7</a:t>
            </a:r>
            <a:r>
              <a:rPr lang="en-GB" sz="2400" b="1" baseline="30000" dirty="0">
                <a:solidFill>
                  <a:srgbClr val="0070C0"/>
                </a:solidFill>
              </a:rPr>
              <a:t>th</a:t>
            </a:r>
            <a:r>
              <a:rPr lang="en-GB" sz="2400" b="1" dirty="0">
                <a:solidFill>
                  <a:srgbClr val="0070C0"/>
                </a:solidFill>
              </a:rPr>
              <a:t> year</a:t>
            </a:r>
            <a:r>
              <a:rPr lang="en-GB" sz="2400" dirty="0"/>
              <a:t>. </a:t>
            </a:r>
            <a:r>
              <a:rPr lang="en-GB" sz="2400" b="1" dirty="0"/>
              <a:t>Exodus 21:1-2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F311947-4ED7-2AE1-BDF8-423980E8B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122C9DFF-9A63-9D1A-9A28-F3A488683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B6675398-6F40-36CD-273C-BBA33DFA73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90922" y="1181137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442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10164D-2FB3-1632-9A24-3588AD336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181E871-AF21-A086-39D8-D1D52D142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8EB07D5-15CC-09CF-81DD-CA57C9157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8BA63B8-F87E-8431-2ED4-9DD98B013D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C15685-5AD2-A51F-8A94-A0B4DF830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Six + One = Seven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BC84E24C-81C3-3CFA-2320-5BEFB8E054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A844305-1555-4FFC-F501-6FE099EA45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4CA76-AD12-86AC-CED9-2B4D0C905A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1319521"/>
            <a:ext cx="8322198" cy="4816103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In the days of Joshua, the servant of Moses, the children of Israel surrounded the city of Jericho for </a:t>
            </a:r>
            <a:r>
              <a:rPr lang="en-GB" sz="2400" b="1" dirty="0">
                <a:solidFill>
                  <a:srgbClr val="0070C0"/>
                </a:solidFill>
              </a:rPr>
              <a:t>6 consecutive days</a:t>
            </a:r>
            <a:r>
              <a:rPr lang="en-GB" sz="2400" dirty="0"/>
              <a:t>, but </a:t>
            </a:r>
            <a:r>
              <a:rPr lang="en-GB" sz="2400" b="1" dirty="0">
                <a:solidFill>
                  <a:srgbClr val="0070C0"/>
                </a:solidFill>
              </a:rPr>
              <a:t>on the 7</a:t>
            </a:r>
            <a:r>
              <a:rPr lang="en-GB" sz="2400" b="1" baseline="30000" dirty="0">
                <a:solidFill>
                  <a:srgbClr val="0070C0"/>
                </a:solidFill>
              </a:rPr>
              <a:t>th</a:t>
            </a:r>
            <a:r>
              <a:rPr lang="en-GB" sz="2400" b="1" dirty="0">
                <a:solidFill>
                  <a:srgbClr val="0070C0"/>
                </a:solidFill>
              </a:rPr>
              <a:t> day</a:t>
            </a:r>
            <a:r>
              <a:rPr lang="en-GB" sz="2400" dirty="0"/>
              <a:t>, the walls of Jericho came tumbling down. </a:t>
            </a:r>
            <a:r>
              <a:rPr lang="en-GB" sz="2400" b="1" dirty="0"/>
              <a:t>Joshua 6:2-5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During each Hebrew year, there were 7 feasts which were connected to the Sanctuary; the first 6 feasts were then followed by a 7</a:t>
            </a:r>
            <a:r>
              <a:rPr lang="en-GB" sz="2400" baseline="30000" dirty="0"/>
              <a:t>th</a:t>
            </a:r>
            <a:r>
              <a:rPr lang="en-GB" sz="2400" dirty="0"/>
              <a:t> , </a:t>
            </a:r>
            <a:r>
              <a:rPr lang="en-GB" sz="2400" b="1" dirty="0"/>
              <a:t>Tabernacles</a:t>
            </a:r>
            <a:r>
              <a:rPr lang="en-GB" sz="2400" dirty="0"/>
              <a:t>, which when it came to an end, </a:t>
            </a:r>
            <a:r>
              <a:rPr lang="en-GB" sz="2400" b="1" dirty="0"/>
              <a:t>signified the end of all things, for that year</a:t>
            </a:r>
            <a:r>
              <a:rPr lang="en-GB" sz="2400" dirty="0"/>
              <a:t>. </a:t>
            </a:r>
            <a:r>
              <a:rPr lang="en-GB" sz="2400" b="1" dirty="0">
                <a:solidFill>
                  <a:srgbClr val="0070C0"/>
                </a:solidFill>
              </a:rPr>
              <a:t>It was a feast of celebration and joy for </a:t>
            </a:r>
            <a:r>
              <a:rPr lang="en-GB" sz="2400" b="1" u="sng" dirty="0">
                <a:solidFill>
                  <a:srgbClr val="0070C0"/>
                </a:solidFill>
              </a:rPr>
              <a:t>the final harvest had been gathered in</a:t>
            </a:r>
            <a:r>
              <a:rPr lang="en-GB" sz="2400" b="1" dirty="0">
                <a:solidFill>
                  <a:srgbClr val="0070C0"/>
                </a:solidFill>
              </a:rPr>
              <a:t>.</a:t>
            </a:r>
            <a:r>
              <a:rPr lang="en-GB" sz="2400" b="1" dirty="0"/>
              <a:t> Leviticus 23:4-44/Deut. 16:13-15*</a:t>
            </a:r>
            <a:endParaRPr lang="en-GB" sz="24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CB96C10-2B4B-F34B-6E61-B02046C2A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DBAB6C5B-DE89-650F-F9E7-3FDB9EEC3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7C028E74-173A-D5B6-DF1B-71308F2318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90922" y="1181137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782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10B957-D695-2E69-F5EF-BF615C12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C7DE0D1-C384-EDBA-98F4-B5948F42C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5D8287B-C0C3-A623-E629-542E450A0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189CE8F0-B9DC-8114-1020-EB04CF61C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13B2-9169-3C3B-226C-769481E8B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Six + One = Seven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4522B976-A3D1-92D1-ED24-A5F8593810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78294A4-C46C-2AC5-5474-15A6595BC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73E04-AFBA-733E-A375-569BA621E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778177"/>
            <a:ext cx="8322198" cy="5357447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Naaman the leper dipped 6 times in the River Jordan, and </a:t>
            </a:r>
            <a:r>
              <a:rPr lang="en-GB" sz="2400" b="1" dirty="0">
                <a:solidFill>
                  <a:srgbClr val="0070C0"/>
                </a:solidFill>
              </a:rPr>
              <a:t>after the 7</a:t>
            </a:r>
            <a:r>
              <a:rPr lang="en-GB" sz="2400" b="1" baseline="30000" dirty="0">
                <a:solidFill>
                  <a:srgbClr val="0070C0"/>
                </a:solidFill>
              </a:rPr>
              <a:t>th</a:t>
            </a:r>
            <a:r>
              <a:rPr lang="en-GB" sz="2400" b="1" dirty="0">
                <a:solidFill>
                  <a:srgbClr val="0070C0"/>
                </a:solidFill>
              </a:rPr>
              <a:t> dip he was made clean</a:t>
            </a:r>
            <a:r>
              <a:rPr lang="en-GB" sz="2400" dirty="0"/>
              <a:t>. </a:t>
            </a:r>
            <a:r>
              <a:rPr lang="en-GB" sz="2400" b="1" dirty="0"/>
              <a:t>2 Kings 5:9,14</a:t>
            </a:r>
            <a:r>
              <a:rPr lang="en-GB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King Solomon built the Temple for 6 years, and it was completed in the 7</a:t>
            </a:r>
            <a:r>
              <a:rPr lang="en-GB" sz="2400" baseline="30000" dirty="0"/>
              <a:t>th</a:t>
            </a:r>
            <a:r>
              <a:rPr lang="en-GB" sz="2400" dirty="0"/>
              <a:t> year. In the </a:t>
            </a:r>
            <a:r>
              <a:rPr lang="en-GB" sz="2400" b="1" dirty="0"/>
              <a:t>fourth year </a:t>
            </a:r>
            <a:r>
              <a:rPr lang="en-GB" sz="2400" dirty="0"/>
              <a:t>of Solomon’s reign as king, he laid the foundation, and in the </a:t>
            </a:r>
            <a:r>
              <a:rPr lang="en-GB" sz="2400" b="1" dirty="0"/>
              <a:t>eleventh year</a:t>
            </a:r>
            <a:r>
              <a:rPr lang="en-GB" sz="2400" dirty="0"/>
              <a:t> of his reign as king, he completed the building of the temple. Therefore, </a:t>
            </a:r>
            <a:r>
              <a:rPr lang="en-GB" sz="2400" b="1" dirty="0">
                <a:solidFill>
                  <a:srgbClr val="0070C0"/>
                </a:solidFill>
              </a:rPr>
              <a:t>6 years of building, and after 1 year it was completed</a:t>
            </a:r>
            <a:r>
              <a:rPr lang="en-GB" sz="2400" dirty="0"/>
              <a:t>. </a:t>
            </a:r>
            <a:r>
              <a:rPr lang="en-GB" sz="2400" b="1" dirty="0"/>
              <a:t>1 Kings 6:37-38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Elijah prayed for rain 6 times, and after the 7</a:t>
            </a:r>
            <a:r>
              <a:rPr lang="en-GB" sz="2400" baseline="30000" dirty="0"/>
              <a:t>th</a:t>
            </a:r>
            <a:r>
              <a:rPr lang="en-GB" sz="2400" dirty="0"/>
              <a:t> prayer, the rains fell. </a:t>
            </a:r>
            <a:r>
              <a:rPr lang="en-GB" sz="2400" b="1" dirty="0"/>
              <a:t>1 Kings 18:41-45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Samuel, the Prophet, journeyed for 6 days, and on the 7</a:t>
            </a:r>
            <a:r>
              <a:rPr lang="en-GB" sz="2400" baseline="30000" dirty="0"/>
              <a:t>th</a:t>
            </a:r>
            <a:r>
              <a:rPr lang="en-GB" sz="2400" dirty="0"/>
              <a:t> day he arrived at Gilgal. </a:t>
            </a:r>
            <a:r>
              <a:rPr lang="en-GB" sz="2400" b="1" dirty="0"/>
              <a:t>1 Samuel 13:8-13</a:t>
            </a:r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3727254-06EE-A398-BFA4-0FA295B25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C8E1D25C-F81F-3382-AE11-214A6EF88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933B3887-F52A-A6FC-DE62-A615F41289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90922" y="1181137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382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21079-8117-8FA2-FE20-18A33D04A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71C1EAE-A97D-2467-7F13-A66C6305B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564E808-2706-8FE4-2277-B1498A70E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1748DDC-6762-7467-F5A1-D1ACE0A97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6EBBC-C51F-EF9B-1EEB-644608C74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Six + One = Seven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CD5B1EB2-9E18-2F5D-EDF0-F53E654E03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02BEAA0-79D5-395E-4060-8A493104C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ADF6A-F44B-AB31-C7CB-6081A3BF5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778177"/>
            <a:ext cx="8322198" cy="538451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But why this constant repetition of </a:t>
            </a:r>
            <a:r>
              <a:rPr lang="en-GB" sz="2400" b="1" dirty="0">
                <a:solidFill>
                  <a:srgbClr val="0070C0"/>
                </a:solidFill>
              </a:rPr>
              <a:t>6+1=7</a:t>
            </a:r>
            <a:r>
              <a:rPr lang="en-GB" sz="2400" dirty="0"/>
              <a:t>, friends? Is God trying to teach us algebra? Or is there a lesson of the highest magnitude to be learnt here?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If you were to study the timeline of history </a:t>
            </a:r>
            <a:r>
              <a:rPr lang="en-GB" sz="2400" b="1" dirty="0">
                <a:solidFill>
                  <a:srgbClr val="0070C0"/>
                </a:solidFill>
              </a:rPr>
              <a:t>from Adam to Abraham</a:t>
            </a:r>
            <a:r>
              <a:rPr lang="en-GB" sz="2400" dirty="0"/>
              <a:t>, you would notice that it covers a period of </a:t>
            </a:r>
            <a:r>
              <a:rPr lang="en-GB" sz="2400" b="1" dirty="0">
                <a:solidFill>
                  <a:srgbClr val="0070C0"/>
                </a:solidFill>
              </a:rPr>
              <a:t>approximately 2000 years</a:t>
            </a:r>
            <a:r>
              <a:rPr lang="en-GB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From Abraham to King David and then to Christ is also </a:t>
            </a:r>
            <a:r>
              <a:rPr lang="en-GB" sz="2400" b="1" dirty="0">
                <a:solidFill>
                  <a:srgbClr val="0070C0"/>
                </a:solidFill>
              </a:rPr>
              <a:t>approximately 2000 years</a:t>
            </a:r>
            <a:r>
              <a:rPr lang="en-GB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And from Christ to our day is also </a:t>
            </a:r>
            <a:r>
              <a:rPr lang="en-GB" sz="2400" b="1" dirty="0">
                <a:solidFill>
                  <a:srgbClr val="0070C0"/>
                </a:solidFill>
              </a:rPr>
              <a:t>approximately 2000 years</a:t>
            </a:r>
            <a:r>
              <a:rPr lang="en-GB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We do not have exact dates, but we know that </a:t>
            </a:r>
            <a:r>
              <a:rPr lang="en-GB" sz="2400" b="1" dirty="0">
                <a:solidFill>
                  <a:srgbClr val="0070C0"/>
                </a:solidFill>
              </a:rPr>
              <a:t>approximately</a:t>
            </a:r>
            <a:r>
              <a:rPr lang="en-GB" sz="2400" dirty="0"/>
              <a:t>, the Bible teaches us that the earth is approximately or approaching </a:t>
            </a:r>
            <a:r>
              <a:rPr lang="en-GB" sz="2400" b="1" dirty="0">
                <a:solidFill>
                  <a:srgbClr val="0070C0"/>
                </a:solidFill>
              </a:rPr>
              <a:t>6000 years old.</a:t>
            </a:r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94CDE64-3DAE-CBBD-C931-36419EAFD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03506577-03E8-DB6B-4C76-8D9BEA845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7E8F34DF-5E26-CE8B-885C-BE09595E00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90922" y="1181137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952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D25585-2D41-AF18-90AA-71A6DF71C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E086927-8286-D693-6C91-6F8BF91C2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F07D296-0160-F1AA-2C85-1DED9D14A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F95BB2-A408-66E9-8030-98129097D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33B393-BF72-A3DA-AE60-F588E18C2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Six + One = Seven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E9F0D337-7C83-C47B-3C56-43CFFF55B5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752A34A-3FB7-D892-13C4-30EF9FA8B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21282-EAB7-3ADF-5178-A4F19B772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778177"/>
            <a:ext cx="8322198" cy="5384519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Notice a few interesting points.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</a:t>
            </a:r>
            <a:r>
              <a:rPr lang="en-GB" sz="2400" b="1" dirty="0"/>
              <a:t>week</a:t>
            </a:r>
            <a:r>
              <a:rPr lang="en-GB" sz="2400" dirty="0"/>
              <a:t> in Scripture is </a:t>
            </a:r>
            <a:r>
              <a:rPr lang="en-GB" sz="2400" b="1" dirty="0">
                <a:solidFill>
                  <a:srgbClr val="0070C0"/>
                </a:solidFill>
              </a:rPr>
              <a:t>very significant</a:t>
            </a:r>
            <a:r>
              <a:rPr lang="en-GB" sz="2400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</a:rPr>
              <a:t>A Week of Days- </a:t>
            </a:r>
            <a:r>
              <a:rPr lang="en-GB" sz="2400" dirty="0"/>
              <a:t>Seen in Creation, </a:t>
            </a:r>
            <a:r>
              <a:rPr lang="en-GB" sz="2400" b="1" dirty="0"/>
              <a:t>Genesis 1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</a:rPr>
              <a:t>A Week of Weeks- </a:t>
            </a:r>
            <a:r>
              <a:rPr lang="en-GB" sz="2400" dirty="0"/>
              <a:t>Passover + 7 weeks = Feast of Weeks </a:t>
            </a:r>
            <a:r>
              <a:rPr lang="en-GB" sz="2400" b="1" dirty="0"/>
              <a:t>Lev. 23: 4-16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</a:rPr>
              <a:t>A Week of Months- </a:t>
            </a:r>
            <a:r>
              <a:rPr lang="en-GB" sz="2400" dirty="0"/>
              <a:t>Passover + 7 Months = Feast of Trumpets, </a:t>
            </a:r>
            <a:r>
              <a:rPr lang="en-GB" sz="2400" b="1" dirty="0"/>
              <a:t>Lev. 23:5,23-24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</a:rPr>
              <a:t>A Week of Years- </a:t>
            </a:r>
            <a:r>
              <a:rPr lang="en-GB" sz="2400" dirty="0"/>
              <a:t>Jacob served Laban and received his wife in the 7</a:t>
            </a:r>
            <a:r>
              <a:rPr lang="en-GB" sz="2400" baseline="30000" dirty="0"/>
              <a:t>th</a:t>
            </a:r>
            <a:r>
              <a:rPr lang="en-GB" sz="2400" dirty="0"/>
              <a:t> year. </a:t>
            </a:r>
            <a:r>
              <a:rPr lang="en-GB" sz="2400" b="1" dirty="0"/>
              <a:t>Genesis 29:26-28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</a:rPr>
              <a:t>A Week of Decades</a:t>
            </a:r>
            <a:r>
              <a:rPr lang="en-GB" sz="2400" dirty="0">
                <a:solidFill>
                  <a:srgbClr val="0070C0"/>
                </a:solidFill>
              </a:rPr>
              <a:t>- </a:t>
            </a:r>
            <a:r>
              <a:rPr lang="en-GB" sz="2400" dirty="0"/>
              <a:t>The Jubilee- 7 weeks of years. </a:t>
            </a:r>
            <a:r>
              <a:rPr lang="en-GB" sz="2400" b="1" dirty="0"/>
              <a:t>Leviticus 25:8-12</a:t>
            </a:r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2CA2BB9-1C77-274C-A864-F9072C10B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7D285152-9443-BACD-87A3-3CCC78FF7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10232740-A68C-4060-324E-197E2A2721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90922" y="1181137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97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A5AFCE-A7BB-60DC-C1D5-AB1878193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8717214-F811-9D15-4EB2-E9C7B68F7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BECA066-5156-EA64-61D8-49AD12998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E0D51504-A13B-43A5-B40A-56BE1C682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11B84-A4E5-B134-6412-9B6D3D573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Six + One = Seven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3CE99549-A3EA-32FD-4FD3-6F4C316AFE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66A3395-CB5C-D4FD-52C6-6DA503199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802F8-1E63-7059-FE96-7925F3D7D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778177"/>
            <a:ext cx="8322198" cy="538451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</a:rPr>
              <a:t>A Week of Centuries- </a:t>
            </a:r>
            <a:r>
              <a:rPr lang="en-GB" sz="2400" dirty="0"/>
              <a:t>Seventy Weeks of Daniel 9, 490 years more were given to the Jewish nation, before the gospel would go to all nations. </a:t>
            </a:r>
            <a:r>
              <a:rPr lang="en-GB" sz="2400" b="1" dirty="0"/>
              <a:t>Daniel 9:22-27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70C0"/>
                </a:solidFill>
              </a:rPr>
              <a:t>A Week of Millenium- 6000 years </a:t>
            </a:r>
            <a:r>
              <a:rPr lang="en-US" sz="2400" dirty="0"/>
              <a:t>of earth’s history and then for </a:t>
            </a:r>
            <a:r>
              <a:rPr lang="en-US" sz="2400" b="1" dirty="0">
                <a:solidFill>
                  <a:srgbClr val="0070C0"/>
                </a:solidFill>
              </a:rPr>
              <a:t>1000 years </a:t>
            </a:r>
            <a:r>
              <a:rPr lang="en-US" sz="2400" dirty="0"/>
              <a:t>the earth will rest. </a:t>
            </a:r>
            <a:r>
              <a:rPr lang="en-US" sz="2400" b="1" dirty="0"/>
              <a:t>Rev. 20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Notice: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Athalia </a:t>
            </a:r>
            <a:r>
              <a:rPr lang="en-US" sz="2400" b="1" dirty="0"/>
              <a:t>the Harlot Queen </a:t>
            </a:r>
            <a:r>
              <a:rPr lang="en-US" sz="2400" dirty="0"/>
              <a:t>of Jerusalem reigned for 6 years, but in the 7</a:t>
            </a:r>
            <a:r>
              <a:rPr lang="en-US" sz="2400" baseline="30000" dirty="0"/>
              <a:t>th</a:t>
            </a:r>
            <a:r>
              <a:rPr lang="en-US" sz="2400" dirty="0"/>
              <a:t> year she was dethroned and </a:t>
            </a:r>
            <a:r>
              <a:rPr lang="en-US" sz="2400" b="1" dirty="0">
                <a:solidFill>
                  <a:srgbClr val="0070C0"/>
                </a:solidFill>
              </a:rPr>
              <a:t>the true king, Joash</a:t>
            </a:r>
            <a:r>
              <a:rPr lang="en-US" sz="2400" dirty="0"/>
              <a:t>, reigned. </a:t>
            </a:r>
            <a:r>
              <a:rPr lang="en-US" sz="2400" b="1" dirty="0"/>
              <a:t>2 Kings 11:1-3, 4,10-12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Moses dwelt with Aaron, his sons, and the 70 elders for 6 days, </a:t>
            </a:r>
            <a:r>
              <a:rPr lang="en-US" sz="2400" b="1" dirty="0"/>
              <a:t>but on the 7</a:t>
            </a:r>
            <a:r>
              <a:rPr lang="en-US" sz="2400" b="1" baseline="30000" dirty="0"/>
              <a:t>th</a:t>
            </a:r>
            <a:r>
              <a:rPr lang="en-US" sz="2400" b="1" dirty="0"/>
              <a:t> day, Moses ascended into God’s presence. Exodus 24:1-2, 9-10, 12, 16-18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F5F68CC-CDE9-0054-C495-A482C396F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99EE8DD2-A53C-625F-007D-CE6ADE6E2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126C33F8-C7E5-3B0C-8CCD-563800DF2A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90922" y="1181137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3860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17DDE1-1615-1957-B214-811583938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46DCDA6-0982-F048-7010-782E54916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7808134-3086-7310-E562-5DA337D4C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6967AE38-77D3-54DE-E0E1-75F612F7A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0928A-D4D6-5103-9462-9344B758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Six + One = Seven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A730EC0C-DB9F-EFA2-E3BA-17E716460E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3CA280D-A654-2CC8-AEAC-7A448CD6B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EC156-6495-C5D8-7F5D-6E52ABA28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778177"/>
            <a:ext cx="8322198" cy="5384519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6 days had passed and </a:t>
            </a:r>
            <a:r>
              <a:rPr lang="en-US" sz="2400" b="1" dirty="0">
                <a:solidFill>
                  <a:srgbClr val="0070C0"/>
                </a:solidFill>
              </a:rPr>
              <a:t>on the 7</a:t>
            </a:r>
            <a:r>
              <a:rPr lang="en-US" sz="2400" b="1" baseline="30000" dirty="0">
                <a:solidFill>
                  <a:srgbClr val="0070C0"/>
                </a:solidFill>
              </a:rPr>
              <a:t>th</a:t>
            </a:r>
            <a:r>
              <a:rPr lang="en-US" sz="2400" b="1" dirty="0">
                <a:solidFill>
                  <a:srgbClr val="0070C0"/>
                </a:solidFill>
              </a:rPr>
              <a:t> day</a:t>
            </a:r>
            <a:r>
              <a:rPr lang="en-US" sz="2400" dirty="0"/>
              <a:t>, Peter, James and John ascended into the Presence of the glorified Christ. </a:t>
            </a:r>
            <a:r>
              <a:rPr lang="en-US" sz="2400" b="1" dirty="0"/>
              <a:t>Matthew 16:27-28; Matthew 17:1-4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Not to mention that after the first 6 churches of Revelation, Christ comes in the days of the 7</a:t>
            </a:r>
            <a:r>
              <a:rPr lang="en-US" sz="2400" baseline="30000" dirty="0"/>
              <a:t>th</a:t>
            </a:r>
            <a:r>
              <a:rPr lang="en-US" sz="2400" dirty="0"/>
              <a:t> Church, Laodicea.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After, the opening of the first 6 seals, Christ comes during the time of the 7</a:t>
            </a:r>
            <a:r>
              <a:rPr lang="en-US" sz="2400" baseline="30000" dirty="0"/>
              <a:t>th</a:t>
            </a:r>
            <a:r>
              <a:rPr lang="en-US" sz="2400" dirty="0"/>
              <a:t> seal.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After the blowing of the first 6 trumpets, Christ comes during the time of the 7</a:t>
            </a:r>
            <a:r>
              <a:rPr lang="en-US" sz="2400" baseline="30000" dirty="0"/>
              <a:t>th</a:t>
            </a:r>
            <a:r>
              <a:rPr lang="en-US" sz="2400" dirty="0"/>
              <a:t> trumpet.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After the first 6 plagues, the 7</a:t>
            </a:r>
            <a:r>
              <a:rPr lang="en-US" sz="2400" baseline="30000" dirty="0"/>
              <a:t>th</a:t>
            </a:r>
            <a:r>
              <a:rPr lang="en-US" sz="2400" dirty="0"/>
              <a:t> plague ushers in the glorious appearing of Christ in the heavens.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F20EA71-3707-C268-5264-D7E7412F6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5490250C-8164-0459-F8AF-7E8A491DF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33F6DF6A-FDDC-43A5-9ED7-52D187FA8B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90922" y="1181137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84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C33E34-718A-5146-C98A-35A5CBCD2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059567F-20E0-CF16-23E7-634444901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0ED1861-C489-DE11-759C-93E62399C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D1FF0490-3015-C316-922E-E8562547E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E15C6D-96A4-76D7-EC38-A3DB34499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Six + One = Seven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B3B1CB39-3C68-E3E5-C9B6-B1490691E6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84B8EE1-3FA7-EA69-09D0-748E06281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886E1-B960-AB34-9985-3ED939BADF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778177"/>
            <a:ext cx="8322198" cy="5316713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is the significance of all these repetitions of the principle of </a:t>
            </a:r>
            <a:r>
              <a:rPr lang="en-US" sz="2400" b="1" dirty="0"/>
              <a:t>6+1=7</a:t>
            </a:r>
            <a:r>
              <a:rPr lang="en-US" sz="24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Is it possible that the all wise, and all-knowing God, who reveals </a:t>
            </a:r>
            <a:r>
              <a:rPr lang="en-US" sz="2400" i="1" dirty="0"/>
              <a:t>“the end from the beginning, and from ancient times, the things not yet done”, </a:t>
            </a:r>
            <a:r>
              <a:rPr lang="en-US" sz="2400" dirty="0"/>
              <a:t>is it possible that He is showing us that </a:t>
            </a:r>
            <a:r>
              <a:rPr lang="en-US" sz="2400" b="1" dirty="0">
                <a:solidFill>
                  <a:srgbClr val="0070C0"/>
                </a:solidFill>
              </a:rPr>
              <a:t>the end of all things is nearer than we think?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Is it possible that </a:t>
            </a:r>
            <a:r>
              <a:rPr lang="en-US" sz="2400" b="1" dirty="0"/>
              <a:t>NOW</a:t>
            </a:r>
            <a:r>
              <a:rPr lang="en-US" sz="2400" dirty="0"/>
              <a:t>, it is high time to awake out of our sleep, for our salvation is nearer now than when we believed?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Can it be that, like Naaman, the leprosy of sin will soon be eradicated from amongst the people of God when the 6000</a:t>
            </a:r>
            <a:r>
              <a:rPr lang="en-US" sz="2400" baseline="30000" dirty="0"/>
              <a:t>th</a:t>
            </a:r>
            <a:r>
              <a:rPr lang="en-US" sz="2400" dirty="0"/>
              <a:t> year is fulfilled.</a:t>
            </a:r>
          </a:p>
          <a:p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ADB5669-B950-16C9-316C-4019BB503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FEF9C880-3E4F-A8D5-EB85-8BC41506C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05B7200C-FD10-115D-9E1F-0E96DEC28F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333837" y="1273703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5431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845082-4D74-D2A5-1917-4B8E3133E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ABC895F-F245-F862-92A8-609F196D7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C9239AA-CCC7-506B-F22E-6F303FE98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DD38856-5141-2046-3051-0AB1C8B6C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1CA4AF-54EF-18F6-400D-747F38F40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Six + One = Seven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DCBD9F90-CFBB-328C-8331-A0D8E9656E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96178BB-6A1D-357C-EA1F-4FEF299AD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97F00-D070-BE4A-7F47-5F85CC6AA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778177"/>
            <a:ext cx="8322198" cy="535064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Can it be possible that God wants us to see that though the symbolic Athalia is now reigning upon the earth —</a:t>
            </a:r>
            <a:r>
              <a:rPr lang="en-US" sz="2400" b="1" i="1" dirty="0"/>
              <a:t>the harlot of Bible Prophecy, the bride of </a:t>
            </a:r>
            <a:r>
              <a:rPr lang="en-US" sz="2400" b="1" i="1" dirty="0" err="1"/>
              <a:t>satan</a:t>
            </a:r>
            <a:r>
              <a:rPr lang="en-US" sz="2400" i="1" dirty="0"/>
              <a:t>— </a:t>
            </a:r>
            <a:r>
              <a:rPr lang="en-US" sz="2400" dirty="0"/>
              <a:t>that her time is soon to come to an end and </a:t>
            </a:r>
            <a:r>
              <a:rPr lang="en-US" sz="2400" b="1" dirty="0">
                <a:solidFill>
                  <a:srgbClr val="0070C0"/>
                </a:solidFill>
              </a:rPr>
              <a:t>the Greater than Joash </a:t>
            </a:r>
            <a:r>
              <a:rPr lang="en-US" sz="2400" dirty="0"/>
              <a:t>is soon to come to sit upon His throne— </a:t>
            </a:r>
            <a:r>
              <a:rPr lang="en-US" sz="2400" b="1" dirty="0"/>
              <a:t>Jesus Christ the True King</a:t>
            </a:r>
            <a:r>
              <a:rPr lang="en-US" sz="24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Can it be that soon and very soon, the elect of God are going to be taken up into the Mount—</a:t>
            </a:r>
            <a:r>
              <a:rPr lang="en-US" sz="2400" b="1" i="1" dirty="0"/>
              <a:t>Mt. Zion</a:t>
            </a:r>
            <a:r>
              <a:rPr lang="en-US" sz="2400" dirty="0"/>
              <a:t>—just as Moses, Peter, James and John all met with Him in the Mount after 6 days?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Can it be that we shall soon be finally </a:t>
            </a:r>
            <a:r>
              <a:rPr lang="en-US" sz="2400" b="1" dirty="0">
                <a:solidFill>
                  <a:srgbClr val="0070C0"/>
                </a:solidFill>
              </a:rPr>
              <a:t>set free </a:t>
            </a:r>
            <a:r>
              <a:rPr lang="en-US" sz="2400" dirty="0"/>
              <a:t>from the assaults of the task master, </a:t>
            </a:r>
            <a:r>
              <a:rPr lang="en-US" sz="2400" dirty="0" err="1"/>
              <a:t>satan</a:t>
            </a:r>
            <a:r>
              <a:rPr lang="en-US" sz="2400" dirty="0"/>
              <a:t>? As the Hebrews were set free from their earthly masters after serving for 6 years and set free in the 7</a:t>
            </a:r>
            <a:r>
              <a:rPr lang="en-US" sz="2400" baseline="30000" dirty="0"/>
              <a:t>th</a:t>
            </a:r>
            <a:r>
              <a:rPr lang="en-US" sz="2400" dirty="0"/>
              <a:t>?</a:t>
            </a:r>
          </a:p>
          <a:p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AD0EE09-36F2-C714-47E1-290C86DE2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06BF5075-AE2E-BB15-58AA-D62E16FBD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3BC8E7C3-FAB9-7972-6EA6-5BA608746C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90922" y="1181137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756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B879A9-277E-AF92-C088-9BEF1A7C1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FFD94CA-964F-48D7-5F0F-A1016E8EC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B99AE51-3292-B14E-4FA6-271388443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DFCA503-2F97-8336-0371-9BEC4D03E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9FAD1-A7A1-5CCC-E302-1BCE11854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Six + One = Seven</a:t>
            </a:r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7153D74B-BC87-8C3B-A669-9BADC0D676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6A43810-2406-1134-D892-FDED1E9A1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9140C-9CB5-8528-4B6C-4096B442CE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1041726"/>
            <a:ext cx="8322198" cy="5087096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fulfilment of this Divine formula, </a:t>
            </a:r>
            <a:r>
              <a:rPr lang="en-US" sz="2400" b="1" i="1" dirty="0">
                <a:solidFill>
                  <a:srgbClr val="0070C0"/>
                </a:solidFill>
              </a:rPr>
              <a:t>6+1=7,</a:t>
            </a:r>
            <a:r>
              <a:rPr lang="en-US" sz="2400" dirty="0"/>
              <a:t> is clearly soon to be fulfilled.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soon, we do not know, for it is not appointed </a:t>
            </a:r>
            <a:r>
              <a:rPr lang="en-US" sz="2400" b="1" dirty="0"/>
              <a:t>for man to know the day or the hour of Christ’s return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But the signs of the times are </a:t>
            </a:r>
            <a:r>
              <a:rPr lang="en-US" sz="2400" b="1" dirty="0">
                <a:solidFill>
                  <a:srgbClr val="0070C0"/>
                </a:solidFill>
              </a:rPr>
              <a:t>fast fulfilling </a:t>
            </a:r>
            <a:r>
              <a:rPr lang="en-US" sz="2400" dirty="0"/>
              <a:t>all around us.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Wars &amp; </a:t>
            </a:r>
            <a:r>
              <a:rPr lang="en-US" sz="2400" dirty="0" err="1"/>
              <a:t>rumours</a:t>
            </a:r>
            <a:r>
              <a:rPr lang="en-US" sz="2400" dirty="0"/>
              <a:t> of wars, earthquakes, diseases in beast and in man, global immorality, </a:t>
            </a:r>
            <a:r>
              <a:rPr lang="en-US" sz="2400" b="1" dirty="0">
                <a:solidFill>
                  <a:srgbClr val="0070C0"/>
                </a:solidFill>
              </a:rPr>
              <a:t>apostasy, compromise and lukewarmness amongst God’s professed people</a:t>
            </a:r>
            <a:r>
              <a:rPr lang="en-US" sz="2400" dirty="0"/>
              <a:t>, the union of the first and the second beast among many other signs are clear before us.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8AE929E-A8CD-1FE4-A16B-6D8F7FC9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F3CD3C4A-B485-D591-AF3C-C1E8E76BD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0BBE62C5-C54F-FDBB-C6CC-7BAD74F933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751352" y="1211290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173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C18D58-E664-F112-195D-24ADFE25E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8B2761D-B19C-51C2-58B6-DBE0F6840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F19FAF4-1ACF-EDF3-8DCD-4E95B9709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A6DBE7F-13B2-40BA-EB75-655F7BE58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F21FC-1B35-42FC-DCA4-2E4C958C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1" y="41850"/>
            <a:ext cx="6627924" cy="69447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dirty="0"/>
              <a:t>In </a:t>
            </a:r>
            <a:r>
              <a:rPr lang="en-US" sz="4000" dirty="0" err="1"/>
              <a:t>ClosinG</a:t>
            </a:r>
            <a:endParaRPr lang="en-US" sz="4000" dirty="0"/>
          </a:p>
        </p:txBody>
      </p:sp>
      <p:pic>
        <p:nvPicPr>
          <p:cNvPr id="6" name="Picture 5" descr="A cross and clouds with light shining through the clouds&#10;&#10;AI-generated content may be incorrect.">
            <a:extLst>
              <a:ext uri="{FF2B5EF4-FFF2-40B4-BE49-F238E27FC236}">
                <a16:creationId xmlns:a16="http://schemas.microsoft.com/office/drawing/2014/main" id="{7DDA447F-1372-DE94-875B-EB2219A71E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14" r="23013" b="1"/>
          <a:stretch>
            <a:fillRect/>
          </a:stretch>
        </p:blipFill>
        <p:spPr>
          <a:xfrm>
            <a:off x="20" y="-17929"/>
            <a:ext cx="3595142" cy="687592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00F2296-87C0-65C9-933E-F93170844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F74D1-082A-ED0E-5DD7-ECEDB9125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7048" y="1643605"/>
            <a:ext cx="8322198" cy="3391381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Friends, </a:t>
            </a:r>
            <a:r>
              <a:rPr lang="en-US" sz="2400" b="1" dirty="0">
                <a:solidFill>
                  <a:srgbClr val="0070C0"/>
                </a:solidFill>
              </a:rPr>
              <a:t>what more evidence do we need</a:t>
            </a:r>
            <a:r>
              <a:rPr lang="en-US" sz="24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Today, if you hear the Spirit speaking in that still small voice, </a:t>
            </a:r>
            <a:r>
              <a:rPr lang="en-US" sz="2400" b="1" dirty="0">
                <a:solidFill>
                  <a:srgbClr val="0070C0"/>
                </a:solidFill>
              </a:rPr>
              <a:t>do not harden your hearts</a:t>
            </a:r>
            <a:r>
              <a:rPr lang="en-US" sz="2400" dirty="0"/>
              <a:t>, but repent and seek to be made right between you and your God.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“But as for me and my house, we will serve the Lord!”</a:t>
            </a:r>
          </a:p>
          <a:p>
            <a:endParaRPr lang="en-US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0212C73-C751-4148-EC07-71E1B7D59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C675792D-E61E-3FB5-E5A5-47DA27D84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00" y="5921400"/>
            <a:ext cx="3175962" cy="1115344"/>
          </a:xfrm>
          <a:prstGeom prst="rect">
            <a:avLst/>
          </a:prstGeom>
        </p:spPr>
      </p:pic>
      <p:pic>
        <p:nvPicPr>
          <p:cNvPr id="5" name="Picture 4" descr="A blue bird with a leaf in its beak&#10;&#10;AI-generated content may be incorrect.">
            <a:extLst>
              <a:ext uri="{FF2B5EF4-FFF2-40B4-BE49-F238E27FC236}">
                <a16:creationId xmlns:a16="http://schemas.microsoft.com/office/drawing/2014/main" id="{40E6395E-247F-14B0-11CC-DEC9CC6843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090922" y="1181137"/>
            <a:ext cx="4808982" cy="44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4399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D64C4-D6EF-06FE-2576-6533C0B32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729205"/>
          </a:xfrm>
        </p:spPr>
        <p:txBody>
          <a:bodyPr/>
          <a:lstStyle/>
          <a:p>
            <a:pPr algn="ctr"/>
            <a:r>
              <a:rPr lang="en-GB" dirty="0"/>
              <a:t>THANK you</a:t>
            </a:r>
          </a:p>
        </p:txBody>
      </p:sp>
      <p:pic>
        <p:nvPicPr>
          <p:cNvPr id="3" name="Picture 2" descr="A bird flying in the air&#10;&#10;AI-generated content may be incorrect.">
            <a:extLst>
              <a:ext uri="{FF2B5EF4-FFF2-40B4-BE49-F238E27FC236}">
                <a16:creationId xmlns:a16="http://schemas.microsoft.com/office/drawing/2014/main" id="{F19A6F5D-844D-E907-1368-1F9017344C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88906" y="2316629"/>
            <a:ext cx="2561555" cy="2561555"/>
          </a:xfrm>
          <a:prstGeom prst="rect">
            <a:avLst/>
          </a:prstGeom>
        </p:spPr>
      </p:pic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F16529B-C592-AE52-7FDC-13F4BBBDD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93" y="2147628"/>
            <a:ext cx="3018527" cy="2798291"/>
          </a:xfrm>
          <a:prstGeom prst="rect">
            <a:avLst/>
          </a:prstGeom>
        </p:spPr>
      </p:pic>
      <p:pic>
        <p:nvPicPr>
          <p:cNvPr id="5" name="Picture 4" descr="A logo with blue text and a bird&#10;&#10;Description automatically generated">
            <a:extLst>
              <a:ext uri="{FF2B5EF4-FFF2-40B4-BE49-F238E27FC236}">
                <a16:creationId xmlns:a16="http://schemas.microsoft.com/office/drawing/2014/main" id="{2B66E19A-F718-EAAC-4CE7-7AD67DF7B1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3929" y="2432231"/>
            <a:ext cx="5148609" cy="1808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1A5503-216A-5D2B-3056-54D7784732DC}"/>
              </a:ext>
            </a:extLst>
          </p:cNvPr>
          <p:cNvSpPr txBox="1"/>
          <p:nvPr/>
        </p:nvSpPr>
        <p:spPr>
          <a:xfrm>
            <a:off x="2649095" y="6367717"/>
            <a:ext cx="3332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latin typeface="Goudy Old Style" panose="02020502050305020303" pitchFamily="18" charset="77"/>
              </a:rPr>
              <a:t>loudcrycompendium@gmail.com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D33415-9AA6-793A-C4B5-DAF6F0EBAB8F}"/>
              </a:ext>
            </a:extLst>
          </p:cNvPr>
          <p:cNvSpPr txBox="1"/>
          <p:nvPr/>
        </p:nvSpPr>
        <p:spPr>
          <a:xfrm>
            <a:off x="363160" y="6350391"/>
            <a:ext cx="2004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Goudy Old Style" panose="02020502050305020303" pitchFamily="18" charset="77"/>
              </a:rPr>
              <a:t>@</a:t>
            </a:r>
            <a:r>
              <a:rPr lang="en-GB" b="1" dirty="0" err="1">
                <a:latin typeface="Goudy Old Style" panose="02020502050305020303" pitchFamily="18" charset="77"/>
              </a:rPr>
              <a:t>ThePropheticEye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76BB6C-A6C6-AEEE-1175-F6CB9F4AA65A}"/>
              </a:ext>
            </a:extLst>
          </p:cNvPr>
          <p:cNvSpPr txBox="1"/>
          <p:nvPr/>
        </p:nvSpPr>
        <p:spPr>
          <a:xfrm>
            <a:off x="6257965" y="6343698"/>
            <a:ext cx="3156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latin typeface="Goudy Old Style" panose="02020502050305020303" pitchFamily="18" charset="77"/>
              </a:rPr>
              <a:t>www.loudcrycompendium.com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79B48A-63CE-3507-FD8C-D1E4ABB333F4}"/>
              </a:ext>
            </a:extLst>
          </p:cNvPr>
          <p:cNvSpPr txBox="1"/>
          <p:nvPr/>
        </p:nvSpPr>
        <p:spPr>
          <a:xfrm>
            <a:off x="9763900" y="6347644"/>
            <a:ext cx="242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Goudy Old Style" panose="02020502050305020303" pitchFamily="18" charset="77"/>
              </a:rPr>
              <a:t>@</a:t>
            </a:r>
            <a:r>
              <a:rPr lang="en-GB" b="1" dirty="0" err="1">
                <a:latin typeface="Goudy Old Style" panose="02020502050305020303" pitchFamily="18" charset="77"/>
              </a:rPr>
              <a:t>loudcrycompendium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4925BF5A-2A97-813C-E332-DCCAE2CE30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399087" y="6423956"/>
            <a:ext cx="263857" cy="263857"/>
          </a:xfrm>
          <a:prstGeom prst="rect">
            <a:avLst/>
          </a:prstGeom>
        </p:spPr>
      </p:pic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A285BE50-CE80-4EBA-0F7C-953C8ADD5E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flipH="1">
            <a:off x="5981252" y="6370053"/>
            <a:ext cx="316622" cy="316622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EDD9A1DA-D6F7-35C8-4482-0DD40116C1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V="1">
            <a:off x="9476292" y="6347618"/>
            <a:ext cx="316621" cy="316621"/>
          </a:xfrm>
          <a:prstGeom prst="rect">
            <a:avLst/>
          </a:prstGeom>
        </p:spPr>
      </p:pic>
      <p:pic>
        <p:nvPicPr>
          <p:cNvPr id="13" name="Picture 12" descr="A red and white logo&#10;&#10;Description automatically generated">
            <a:extLst>
              <a:ext uri="{FF2B5EF4-FFF2-40B4-BE49-F238E27FC236}">
                <a16:creationId xmlns:a16="http://schemas.microsoft.com/office/drawing/2014/main" id="{5801AF12-6443-B87F-0D30-76408CDD3D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44553" y="6343698"/>
            <a:ext cx="402716" cy="40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81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</TotalTime>
  <Words>1862</Words>
  <Application>Microsoft Macintosh PowerPoint</Application>
  <PresentationFormat>Widescreen</PresentationFormat>
  <Paragraphs>94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Calisto MT</vt:lpstr>
      <vt:lpstr>Goudy Old Style</vt:lpstr>
      <vt:lpstr>Perpetua Titling MT</vt:lpstr>
      <vt:lpstr>Univers Condensed</vt:lpstr>
      <vt:lpstr>ChronicleVTI</vt:lpstr>
      <vt:lpstr>Six + One = Seven</vt:lpstr>
      <vt:lpstr>Why Numbers?</vt:lpstr>
      <vt:lpstr>Why Numbers?</vt:lpstr>
      <vt:lpstr>Some Examples</vt:lpstr>
      <vt:lpstr>Seven (7)</vt:lpstr>
      <vt:lpstr>Six + One = Seven</vt:lpstr>
      <vt:lpstr>Six + One = Seven</vt:lpstr>
      <vt:lpstr>Six + One = Seven</vt:lpstr>
      <vt:lpstr>Six + One = Seven</vt:lpstr>
      <vt:lpstr>Six + One = Seven</vt:lpstr>
      <vt:lpstr>Six + One = Seven</vt:lpstr>
      <vt:lpstr>Six + One = Seven</vt:lpstr>
      <vt:lpstr>Six + One = Seven</vt:lpstr>
      <vt:lpstr>Six + One = Seven</vt:lpstr>
      <vt:lpstr>Six + One = Seven</vt:lpstr>
      <vt:lpstr>Six + One = Seven</vt:lpstr>
      <vt:lpstr>In ClosinG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clarke</dc:creator>
  <cp:lastModifiedBy>mark clarke</cp:lastModifiedBy>
  <cp:revision>11</cp:revision>
  <dcterms:created xsi:type="dcterms:W3CDTF">2025-03-22T11:57:26Z</dcterms:created>
  <dcterms:modified xsi:type="dcterms:W3CDTF">2025-06-17T11:08:43Z</dcterms:modified>
</cp:coreProperties>
</file>