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  <p:sldId id="280" r:id="rId21"/>
    <p:sldId id="274" r:id="rId22"/>
    <p:sldId id="275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KJl11v9567vxWmJ1ZG6Cg==" hashData="axmhYsFoNCKNX2qI0FbsJiJGSyyIqL0Dt3BpKCu1j1/CCye8ATp5jYjW+2dDRWKJEzeJM178ZCDhJPmTRbSsC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40"/>
    <p:restoredTop sz="94634"/>
  </p:normalViewPr>
  <p:slideViewPr>
    <p:cSldViewPr snapToGrid="0">
      <p:cViewPr varScale="1">
        <p:scale>
          <a:sx n="112" d="100"/>
          <a:sy n="112" d="100"/>
        </p:scale>
        <p:origin x="136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A9A53-CB7E-2F4F-83CA-6CF80B07457F}" type="datetimeFigureOut">
              <a:rPr lang="en-GB" smtClean="0"/>
              <a:t>22/11/2025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23A0B-64A5-A447-8C52-FA1F722C6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51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23A0B-64A5-A447-8C52-FA1F722C65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847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6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6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6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6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6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5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7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8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836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0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44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pPr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4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8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1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DDF98-C922-483F-97E9-3E76B0201B42}" type="datetimeFigureOut">
              <a:rPr lang="en-US" smtClean="0"/>
              <a:pPr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5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hyperlink" Target="https://en.wikipedia.org/wiki/File:Instagram_logo_2016.sv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hyperlink" Target="https://www.pngall.com/website-png" TargetMode="External"/><Relationship Id="rId5" Type="http://schemas.openxmlformats.org/officeDocument/2006/relationships/hyperlink" Target="https://en.wikiquote.org/wiki/Gmail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hyperlink" Target="https://commons.wikimedia.org/wiki/Template:Other_versions/YouTube_lo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grain in their hands&#10;&#10;Description automatically generated">
            <a:extLst>
              <a:ext uri="{FF2B5EF4-FFF2-40B4-BE49-F238E27FC236}">
                <a16:creationId xmlns:a16="http://schemas.microsoft.com/office/drawing/2014/main" id="{DA421481-85FA-B07F-B52F-CC6CDE296C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25008" b="18742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DB377F-45B8-334F-49FE-B58D8E078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619" y="409075"/>
            <a:ext cx="4925223" cy="4224710"/>
          </a:xfrm>
          <a:noFill/>
          <a:effectLst>
            <a:glow>
              <a:schemeClr val="accent1">
                <a:alpha val="40000"/>
              </a:schemeClr>
            </a:glow>
          </a:effectLst>
        </p:spPr>
        <p:txBody>
          <a:bodyPr anchor="ctr">
            <a:noAutofit/>
          </a:bodyPr>
          <a:lstStyle/>
          <a:p>
            <a:r>
              <a:rPr lang="en-GB" sz="6600" b="1" i="1" dirty="0">
                <a:solidFill>
                  <a:srgbClr val="FFFFFF"/>
                </a:solidFill>
              </a:rPr>
              <a:t>Break Up Your Fallow Ground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3E4CD-1562-F1ED-3F9C-A77CF22CA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03" y="4178668"/>
            <a:ext cx="4211627" cy="1571062"/>
          </a:xfrm>
          <a:noFill/>
        </p:spPr>
        <p:txBody>
          <a:bodyPr anchor="b">
            <a:normAutofit/>
          </a:bodyPr>
          <a:lstStyle/>
          <a:p>
            <a:r>
              <a:rPr lang="en-GB" sz="3600" i="1" dirty="0">
                <a:solidFill>
                  <a:srgbClr val="FFFFFF"/>
                </a:solidFill>
              </a:rPr>
              <a:t>A Sower Went Forth to Sow</a:t>
            </a:r>
          </a:p>
        </p:txBody>
      </p:sp>
      <p:pic>
        <p:nvPicPr>
          <p:cNvPr id="7" name="Picture 6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AFA9D5C5-356B-0AA3-DE83-CCB80C1C04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lasticWrap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2085" y="5360544"/>
            <a:ext cx="4762798" cy="167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2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D8EA605F-745A-E973-942A-549E9D3BCB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201543D1-8AF1-41DA-AB4A-ECE74D355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8CFA40-9D88-06B1-55D6-E4A295193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FOUNDATION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1611C0-EC6C-A036-FA4B-B5A1D1D20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8204886" cy="5159360"/>
          </a:xfrm>
        </p:spPr>
        <p:txBody>
          <a:bodyPr>
            <a:normAutofit fontScale="92500"/>
          </a:bodyPr>
          <a:lstStyle/>
          <a:p>
            <a:r>
              <a:rPr lang="en-GB" sz="2800" b="1" dirty="0"/>
              <a:t>“The Redeemer </a:t>
            </a:r>
            <a:r>
              <a:rPr lang="en-GB" sz="2800" dirty="0"/>
              <a:t>of the world generally chose the open air in which to give His lessons of instruction, rather than to be enclosed in walls. </a:t>
            </a:r>
            <a:r>
              <a:rPr lang="en-GB" sz="2800" b="1" dirty="0">
                <a:solidFill>
                  <a:srgbClr val="FFC000"/>
                </a:solidFill>
              </a:rPr>
              <a:t>He could make his teachings more impressive </a:t>
            </a:r>
            <a:r>
              <a:rPr lang="en-GB" sz="2800" b="1" u="sng" dirty="0">
                <a:solidFill>
                  <a:srgbClr val="FFC000"/>
                </a:solidFill>
              </a:rPr>
              <a:t>when surrounded with the beauties of nature</a:t>
            </a:r>
            <a:r>
              <a:rPr lang="en-GB" sz="2800" dirty="0"/>
              <a:t>…..</a:t>
            </a:r>
            <a:r>
              <a:rPr lang="en-GB" sz="2800" b="1" dirty="0"/>
              <a:t>that He might </a:t>
            </a:r>
            <a:r>
              <a:rPr lang="en-GB" sz="2800" b="1" dirty="0">
                <a:solidFill>
                  <a:srgbClr val="FFC000"/>
                </a:solidFill>
              </a:rPr>
              <a:t>illustrate </a:t>
            </a:r>
            <a:r>
              <a:rPr lang="en-GB" sz="2800" b="1" u="sng" dirty="0">
                <a:solidFill>
                  <a:srgbClr val="FFC000"/>
                </a:solidFill>
              </a:rPr>
              <a:t>important truths </a:t>
            </a:r>
            <a:r>
              <a:rPr lang="en-GB" sz="2800" b="1" dirty="0"/>
              <a:t>of the kingdom of God, by </a:t>
            </a:r>
            <a:r>
              <a:rPr lang="en-GB" sz="2800" b="1" dirty="0">
                <a:solidFill>
                  <a:srgbClr val="FFC000"/>
                </a:solidFill>
              </a:rPr>
              <a:t>the works of God in nature</a:t>
            </a:r>
            <a:r>
              <a:rPr lang="en-GB" sz="2800" b="1" dirty="0"/>
              <a:t>.” The Review and Herald, July 25, 1871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1" dirty="0"/>
          </a:p>
          <a:p>
            <a:r>
              <a:rPr lang="en-GB" sz="2800" dirty="0"/>
              <a:t>There is much to be learnt about the plan of salvation for mankind as seen in the operations of nature.</a:t>
            </a:r>
          </a:p>
          <a:p>
            <a:pPr>
              <a:buClr>
                <a:srgbClr val="AA7F3A"/>
              </a:buClr>
            </a:pPr>
            <a:endParaRPr lang="en-US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017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74DE61-805B-15B0-085C-CB9BAE0D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C32C13B9-0946-8661-44AB-D298A407CC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EA98B624-81F4-339D-8AC9-55F5B606E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F91EBF-1489-A1BC-458B-77504988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FOUNDATION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3E2D5C-9D47-5F0C-0209-427C35AAA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1" y="1241440"/>
            <a:ext cx="8980762" cy="5397793"/>
          </a:xfrm>
        </p:spPr>
        <p:txBody>
          <a:bodyPr>
            <a:normAutofit fontScale="92500"/>
          </a:bodyPr>
          <a:lstStyle/>
          <a:p>
            <a:r>
              <a:rPr lang="en-GB" sz="2800" dirty="0"/>
              <a:t>“By the parable of the </a:t>
            </a:r>
            <a:r>
              <a:rPr lang="en-GB" sz="2800" dirty="0" err="1"/>
              <a:t>sower</a:t>
            </a:r>
            <a:r>
              <a:rPr lang="en-GB" sz="2800" dirty="0"/>
              <a:t>, </a:t>
            </a:r>
            <a:r>
              <a:rPr lang="en-GB" sz="2800" b="1" dirty="0">
                <a:solidFill>
                  <a:srgbClr val="FFC000"/>
                </a:solidFill>
              </a:rPr>
              <a:t>Christ illustrates the things of the kingdom of heaven, and the work of the great Husbandman for His people</a:t>
            </a:r>
            <a:r>
              <a:rPr lang="en-GB" sz="2800" dirty="0"/>
              <a:t>. Like a </a:t>
            </a:r>
            <a:r>
              <a:rPr lang="en-GB" sz="2800" dirty="0" err="1"/>
              <a:t>sower</a:t>
            </a:r>
            <a:r>
              <a:rPr lang="en-GB" sz="2800" dirty="0"/>
              <a:t> in the field, He came to scatter the heavenly grain of truth.” </a:t>
            </a:r>
            <a:r>
              <a:rPr lang="en-GB" sz="2800" b="1" dirty="0"/>
              <a:t>Christ’s Object Lessons, pg. 33</a:t>
            </a:r>
          </a:p>
          <a:p>
            <a:pPr marL="0" indent="0">
              <a:buNone/>
            </a:pPr>
            <a:endParaRPr lang="en-GB" sz="2800" b="1" dirty="0"/>
          </a:p>
          <a:p>
            <a:r>
              <a:rPr lang="en-GB" sz="2800" dirty="0"/>
              <a:t>With this in mind, today we will study Christ’s parable of </a:t>
            </a:r>
            <a:r>
              <a:rPr lang="en-GB" sz="2800" b="1" dirty="0">
                <a:solidFill>
                  <a:srgbClr val="FFC000"/>
                </a:solidFill>
              </a:rPr>
              <a:t>the Sower and the Seed</a:t>
            </a:r>
            <a:r>
              <a:rPr lang="en-GB" sz="2800" dirty="0"/>
              <a:t>, to see what Spiritual lessons can be learnt and applied to our lives in these final days.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b="1" dirty="0">
                <a:solidFill>
                  <a:srgbClr val="FFC000"/>
                </a:solidFill>
              </a:rPr>
              <a:t>Matthew 13:1-9,18-23; Mark 4:1-20; Luke 8:4-15</a:t>
            </a:r>
          </a:p>
          <a:p>
            <a:endParaRPr lang="en-GB" sz="2800" dirty="0">
              <a:latin typeface="Goudy Old Style" panose="02020502050305020303" pitchFamily="18" charset="77"/>
            </a:endParaRPr>
          </a:p>
          <a:p>
            <a:pPr marL="0" indent="0">
              <a:buNone/>
            </a:pPr>
            <a:endParaRPr lang="en-GB" sz="2800" dirty="0">
              <a:latin typeface="Goudy Old Style" panose="02020502050305020303" pitchFamily="18" charset="77"/>
            </a:endParaRPr>
          </a:p>
          <a:p>
            <a:endParaRPr lang="en-US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6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267EC-BD05-E951-024C-0A4D13399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D2873CD1-C863-9DBA-CFDE-D823299565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B08F0518-2C79-06FD-1A21-81F9390B4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C91AB-5D43-7D3C-D262-078C8056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PARABLES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A0B519-96B6-854B-0518-9E9CD47E9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8204886" cy="5159360"/>
          </a:xfrm>
        </p:spPr>
        <p:txBody>
          <a:bodyPr>
            <a:normAutofit/>
          </a:bodyPr>
          <a:lstStyle/>
          <a:p>
            <a:r>
              <a:rPr lang="en-GB" sz="2600" dirty="0"/>
              <a:t>“Then </a:t>
            </a:r>
            <a:r>
              <a:rPr lang="en-GB" sz="2600" b="1" dirty="0">
                <a:solidFill>
                  <a:srgbClr val="FFC000"/>
                </a:solidFill>
              </a:rPr>
              <a:t>He spoke many things to them in parables</a:t>
            </a:r>
            <a:r>
              <a:rPr lang="en-GB" sz="2600" dirty="0"/>
              <a:t>…” </a:t>
            </a:r>
            <a:r>
              <a:rPr lang="en-GB" sz="2600" b="1" dirty="0"/>
              <a:t>Matthew 13:3</a:t>
            </a:r>
          </a:p>
          <a:p>
            <a:r>
              <a:rPr lang="en-GB" sz="2600" dirty="0"/>
              <a:t>Why did Jesus choose Parables as a means of teaching?</a:t>
            </a:r>
          </a:p>
          <a:p>
            <a:r>
              <a:rPr lang="en-GB" sz="2600" dirty="0"/>
              <a:t>Read </a:t>
            </a:r>
            <a:r>
              <a:rPr lang="en-GB" sz="2600" b="1" dirty="0"/>
              <a:t>Matthew 13:10-11; Mark 4:10-12</a:t>
            </a:r>
          </a:p>
          <a:p>
            <a:r>
              <a:rPr lang="en-GB" sz="2600" dirty="0"/>
              <a:t>The mysteries of the kingdom are not for them that are “</a:t>
            </a:r>
            <a:r>
              <a:rPr lang="en-GB" sz="2600" b="1" dirty="0">
                <a:solidFill>
                  <a:srgbClr val="FFC000"/>
                </a:solidFill>
              </a:rPr>
              <a:t>without</a:t>
            </a:r>
            <a:r>
              <a:rPr lang="en-GB" sz="2600" dirty="0"/>
              <a:t>”, </a:t>
            </a:r>
            <a:r>
              <a:rPr lang="en-GB" sz="2600" i="1" dirty="0"/>
              <a:t>viz. </a:t>
            </a:r>
            <a:r>
              <a:rPr lang="en-GB" sz="2600" dirty="0"/>
              <a:t>those outside of the kingdom of God. </a:t>
            </a:r>
          </a:p>
          <a:p>
            <a:r>
              <a:rPr lang="en-GB" sz="2600" dirty="0"/>
              <a:t>It is only those </a:t>
            </a:r>
            <a:r>
              <a:rPr lang="en-GB" sz="2600" b="1" dirty="0">
                <a:solidFill>
                  <a:srgbClr val="FFC000"/>
                </a:solidFill>
              </a:rPr>
              <a:t>who hunger and thirst after righteousness</a:t>
            </a:r>
            <a:r>
              <a:rPr lang="en-GB" sz="2600" dirty="0"/>
              <a:t> who can expect to be filled.</a:t>
            </a:r>
          </a:p>
          <a:p>
            <a:endParaRPr lang="en-GB" sz="2800" dirty="0">
              <a:latin typeface="Goudy Old Style" panose="02020502050305020303" pitchFamily="18" charset="77"/>
            </a:endParaRPr>
          </a:p>
          <a:p>
            <a:pPr marL="0" indent="0">
              <a:buNone/>
            </a:pPr>
            <a:endParaRPr lang="en-GB" sz="2800" dirty="0">
              <a:latin typeface="Goudy Old Style" panose="02020502050305020303" pitchFamily="18" charset="77"/>
            </a:endParaRPr>
          </a:p>
          <a:p>
            <a:endParaRPr lang="en-US" dirty="0">
              <a:solidFill>
                <a:srgbClr val="FE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33BBC4-97DB-8F4D-B6A9-C01D16825A1F}"/>
              </a:ext>
            </a:extLst>
          </p:cNvPr>
          <p:cNvSpPr/>
          <p:nvPr/>
        </p:nvSpPr>
        <p:spPr>
          <a:xfrm>
            <a:off x="1668128" y="784242"/>
            <a:ext cx="7615990" cy="40426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To those who hunger and thirst after righteousness, Jesus says: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“…blessed are your eyes for they see, and your ears for they hear”</a:t>
            </a:r>
          </a:p>
          <a:p>
            <a:pPr algn="ctr"/>
            <a:r>
              <a:rPr lang="en-GB" sz="3200" b="1" dirty="0"/>
              <a:t>Matthew 13:16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07819C-29E8-C764-1549-733A51AC75B7}"/>
              </a:ext>
            </a:extLst>
          </p:cNvPr>
          <p:cNvSpPr/>
          <p:nvPr/>
        </p:nvSpPr>
        <p:spPr>
          <a:xfrm>
            <a:off x="1668128" y="1479883"/>
            <a:ext cx="7788618" cy="447314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But the natural man does not receive the things of the Spirit of God, </a:t>
            </a:r>
            <a:r>
              <a:rPr lang="en-GB" sz="3200" b="1" dirty="0">
                <a:solidFill>
                  <a:srgbClr val="FFC000"/>
                </a:solidFill>
              </a:rPr>
              <a:t>for they are foolishness to him</a:t>
            </a:r>
            <a:r>
              <a:rPr lang="en-GB" sz="3200" dirty="0"/>
              <a:t>; nor can he know them, because </a:t>
            </a:r>
            <a:r>
              <a:rPr lang="en-GB" sz="3200" b="1" dirty="0">
                <a:solidFill>
                  <a:srgbClr val="FFC000"/>
                </a:solidFill>
              </a:rPr>
              <a:t>they are spiritually discerned</a:t>
            </a:r>
            <a:r>
              <a:rPr lang="en-GB" sz="3200" dirty="0"/>
              <a:t>. </a:t>
            </a:r>
          </a:p>
          <a:p>
            <a:pPr algn="ctr"/>
            <a:r>
              <a:rPr lang="en-GB" sz="3200" b="1" dirty="0"/>
              <a:t>1 Corinthians 2:14</a:t>
            </a:r>
          </a:p>
        </p:txBody>
      </p:sp>
    </p:spTree>
    <p:extLst>
      <p:ext uri="{BB962C8B-B14F-4D97-AF65-F5344CB8AC3E}">
        <p14:creationId xmlns:p14="http://schemas.microsoft.com/office/powerpoint/2010/main" val="2399286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5446BF-8F7A-FDE1-B3D1-F371C1E22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162F275B-438E-F8B8-BA70-BCFB9055E4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0C575245-E1DC-BDB5-DA63-4AB058F25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75E20-62D4-6B2F-BD54-220B6C464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A SOWER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9E2ADD-AEC0-50E9-60D4-C97B11CD2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8204886" cy="5159360"/>
          </a:xfrm>
        </p:spPr>
        <p:txBody>
          <a:bodyPr>
            <a:normAutofit/>
          </a:bodyPr>
          <a:lstStyle/>
          <a:p>
            <a:r>
              <a:rPr lang="en-GB" sz="2800" dirty="0"/>
              <a:t>Read </a:t>
            </a:r>
            <a:r>
              <a:rPr lang="en-GB" sz="2800" b="1" dirty="0"/>
              <a:t>Matthew 13:3-8</a:t>
            </a:r>
          </a:p>
          <a:p>
            <a:r>
              <a:rPr lang="en-GB" sz="2800" dirty="0"/>
              <a:t>Notice a few observations:</a:t>
            </a:r>
          </a:p>
          <a:p>
            <a:r>
              <a:rPr lang="en-GB" sz="2800" dirty="0"/>
              <a:t>A Sower</a:t>
            </a:r>
          </a:p>
          <a:p>
            <a:r>
              <a:rPr lang="en-GB" sz="2800" dirty="0"/>
              <a:t>Seed</a:t>
            </a:r>
          </a:p>
          <a:p>
            <a:r>
              <a:rPr lang="en-GB" sz="2800" dirty="0"/>
              <a:t>Wayside</a:t>
            </a:r>
          </a:p>
          <a:p>
            <a:r>
              <a:rPr lang="en-GB" sz="2800" dirty="0"/>
              <a:t>Stony Places</a:t>
            </a:r>
          </a:p>
          <a:p>
            <a:r>
              <a:rPr lang="en-GB" sz="2800" dirty="0"/>
              <a:t>Thorny Ground</a:t>
            </a:r>
          </a:p>
          <a:p>
            <a:r>
              <a:rPr lang="en-GB" sz="2800" dirty="0"/>
              <a:t>Good Soil</a:t>
            </a:r>
          </a:p>
          <a:p>
            <a:pPr marL="0" indent="0">
              <a:buNone/>
            </a:pPr>
            <a:endParaRPr lang="en-GB" sz="2800" dirty="0">
              <a:latin typeface="Goudy Old Style" panose="02020502050305020303" pitchFamily="18" charset="77"/>
            </a:endParaRPr>
          </a:p>
          <a:p>
            <a:endParaRPr lang="en-US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17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E19669-ECB5-3E7D-0AC7-B0E43624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2712A2C6-72A4-C6F6-51FC-B7AD7B6BB5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1ECB830A-6022-183C-510C-BDBC16EE4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54DEA-63CE-7091-9603-120FEDB64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A SOWER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99A0620-E18A-42A3-8850-140B0DA2E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8204886" cy="5159360"/>
          </a:xfrm>
        </p:spPr>
        <p:txBody>
          <a:bodyPr>
            <a:normAutofit/>
          </a:bodyPr>
          <a:lstStyle/>
          <a:p>
            <a:r>
              <a:rPr lang="en-GB" sz="2800" dirty="0"/>
              <a:t>Q. Who is the Sower and what is He sowing?</a:t>
            </a:r>
          </a:p>
          <a:p>
            <a:r>
              <a:rPr lang="en-GB" sz="2800" dirty="0"/>
              <a:t>A. Jesus and He sows the Word.</a:t>
            </a:r>
          </a:p>
          <a:p>
            <a:r>
              <a:rPr lang="en-US" sz="2800" dirty="0">
                <a:solidFill>
                  <a:srgbClr val="FEFFFF"/>
                </a:solidFill>
              </a:rPr>
              <a:t>“He who sows the good seed is </a:t>
            </a:r>
            <a:r>
              <a:rPr lang="en-US" sz="2800" b="1" dirty="0">
                <a:solidFill>
                  <a:srgbClr val="FFC000"/>
                </a:solidFill>
              </a:rPr>
              <a:t>the Son of Man</a:t>
            </a:r>
            <a:r>
              <a:rPr lang="en-US" sz="2800" dirty="0">
                <a:solidFill>
                  <a:srgbClr val="FEFFFF"/>
                </a:solidFill>
              </a:rPr>
              <a:t>.” </a:t>
            </a:r>
            <a:r>
              <a:rPr lang="en-US" sz="2800" b="1" dirty="0">
                <a:solidFill>
                  <a:srgbClr val="FEFFFF"/>
                </a:solidFill>
              </a:rPr>
              <a:t>Matthew 13:37</a:t>
            </a:r>
          </a:p>
          <a:p>
            <a:r>
              <a:rPr lang="en-US" sz="2800" dirty="0">
                <a:solidFill>
                  <a:srgbClr val="FEFFFF"/>
                </a:solidFill>
              </a:rPr>
              <a:t>“The Sower, soweth </a:t>
            </a:r>
            <a:r>
              <a:rPr lang="en-US" sz="2800" b="1" dirty="0">
                <a:solidFill>
                  <a:srgbClr val="FFC000"/>
                </a:solidFill>
              </a:rPr>
              <a:t>the Word</a:t>
            </a:r>
            <a:r>
              <a:rPr lang="en-US" sz="2800" dirty="0">
                <a:solidFill>
                  <a:srgbClr val="FEFFFF"/>
                </a:solidFill>
              </a:rPr>
              <a:t>.” </a:t>
            </a:r>
            <a:r>
              <a:rPr lang="en-US" sz="2800" b="1" dirty="0">
                <a:solidFill>
                  <a:srgbClr val="FEFFFF"/>
                </a:solidFill>
              </a:rPr>
              <a:t>Mark 4:14</a:t>
            </a:r>
          </a:p>
          <a:p>
            <a:r>
              <a:rPr lang="en-US" sz="2800" dirty="0">
                <a:solidFill>
                  <a:srgbClr val="FEFFFF"/>
                </a:solidFill>
              </a:rPr>
              <a:t>“The Seed is </a:t>
            </a:r>
            <a:r>
              <a:rPr lang="en-US" sz="2800" b="1" dirty="0">
                <a:solidFill>
                  <a:srgbClr val="FFC000"/>
                </a:solidFill>
              </a:rPr>
              <a:t>the Word of God</a:t>
            </a:r>
            <a:r>
              <a:rPr lang="en-US" sz="2800" dirty="0">
                <a:solidFill>
                  <a:srgbClr val="FEFFFF"/>
                </a:solidFill>
              </a:rPr>
              <a:t>.” </a:t>
            </a:r>
            <a:r>
              <a:rPr lang="en-US" sz="2800" b="1" dirty="0">
                <a:solidFill>
                  <a:srgbClr val="FEFFFF"/>
                </a:solidFill>
              </a:rPr>
              <a:t>Luke 8:11</a:t>
            </a:r>
          </a:p>
          <a:p>
            <a:pPr marL="0" indent="0">
              <a:buNone/>
            </a:pPr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AD7BE7-099A-CCF5-3B87-5952056AB695}"/>
              </a:ext>
            </a:extLst>
          </p:cNvPr>
          <p:cNvSpPr/>
          <p:nvPr/>
        </p:nvSpPr>
        <p:spPr>
          <a:xfrm>
            <a:off x="1390981" y="1154114"/>
            <a:ext cx="8037095" cy="43412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125"/>
              </a:spcAft>
            </a:pPr>
            <a:r>
              <a:rPr lang="en-GB" sz="2600" dirty="0"/>
              <a:t>From the natural seed cast into the soil, </a:t>
            </a:r>
            <a:r>
              <a:rPr lang="en-GB" sz="2600" b="1" dirty="0">
                <a:solidFill>
                  <a:srgbClr val="FFC000"/>
                </a:solidFill>
              </a:rPr>
              <a:t>Christ desires to lead our minds to the gospel seed</a:t>
            </a:r>
            <a:r>
              <a:rPr lang="en-GB" sz="2600" dirty="0"/>
              <a:t>, the sowing of which results</a:t>
            </a:r>
            <a:r>
              <a:rPr lang="en-GB" sz="2600" b="1" dirty="0">
                <a:solidFill>
                  <a:srgbClr val="FFC000"/>
                </a:solidFill>
              </a:rPr>
              <a:t> in bringing man back to his loyalty to God</a:t>
            </a:r>
            <a:r>
              <a:rPr lang="en-GB" sz="2600" dirty="0"/>
              <a:t>. He who gave the parable of the tiny seed is the Sovereign of heaven, and </a:t>
            </a:r>
            <a:r>
              <a:rPr lang="en-GB" sz="2600" b="1" dirty="0">
                <a:solidFill>
                  <a:srgbClr val="FFC000"/>
                </a:solidFill>
              </a:rPr>
              <a:t>the same laws that govern earthly seed sowing govern the sowing of the seeds of truth. </a:t>
            </a:r>
          </a:p>
          <a:p>
            <a:pPr>
              <a:spcAft>
                <a:spcPts val="1125"/>
              </a:spcAft>
            </a:pPr>
            <a:r>
              <a:rPr lang="en-GB" sz="2600" b="1" dirty="0"/>
              <a:t>Christ’s Object Lessons, pg. 33.1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E6E08A-FDF5-E4AF-7476-9D8859BA71F3}"/>
              </a:ext>
            </a:extLst>
          </p:cNvPr>
          <p:cNvSpPr/>
          <p:nvPr/>
        </p:nvSpPr>
        <p:spPr>
          <a:xfrm>
            <a:off x="1397648" y="1737031"/>
            <a:ext cx="8037095" cy="43412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125"/>
              </a:spcAft>
            </a:pPr>
            <a:r>
              <a:rPr lang="en-GB" sz="2800" dirty="0"/>
              <a:t>So, Christ, the heavenly Sower, went forth to sow…He went forth, a suffering, tempted man; went forth in solitude, </a:t>
            </a:r>
            <a:r>
              <a:rPr lang="en-GB" sz="2800" b="1" dirty="0">
                <a:solidFill>
                  <a:srgbClr val="FFC000"/>
                </a:solidFill>
              </a:rPr>
              <a:t>to sow in tears, to water with His blood, the seed of life for a world lost</a:t>
            </a:r>
            <a:r>
              <a:rPr lang="en-GB" sz="2800" dirty="0"/>
              <a:t>. </a:t>
            </a:r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spcAft>
                <a:spcPts val="1125"/>
              </a:spcAft>
            </a:pPr>
            <a:r>
              <a:rPr lang="en-GB" sz="2800" b="1" dirty="0"/>
              <a:t>Ibid, pg. 36.1</a:t>
            </a:r>
          </a:p>
        </p:txBody>
      </p:sp>
    </p:spTree>
    <p:extLst>
      <p:ext uri="{BB962C8B-B14F-4D97-AF65-F5344CB8AC3E}">
        <p14:creationId xmlns:p14="http://schemas.microsoft.com/office/powerpoint/2010/main" val="3048031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FA9AE1-0578-D1A6-14B6-82CA0F46C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E19ED076-926F-23BA-0DA7-FEF0E3576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ED1C4D68-E20D-6DD1-21B4-B650CB3AD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8D8D4-91B4-CCF9-3244-1A3C590B1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BY THE WAYSIDE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2874050-D250-7915-9F8B-FD4097585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8204886" cy="515936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FEFFFF"/>
                </a:solidFill>
              </a:rPr>
              <a:t>“And as he sowed, some seed </a:t>
            </a:r>
            <a:r>
              <a:rPr lang="en-US" sz="2600" b="1" dirty="0">
                <a:solidFill>
                  <a:srgbClr val="FFC000"/>
                </a:solidFill>
              </a:rPr>
              <a:t>fell by the wayside</a:t>
            </a:r>
            <a:r>
              <a:rPr lang="en-US" sz="2600" dirty="0">
                <a:solidFill>
                  <a:srgbClr val="FEFFFF"/>
                </a:solidFill>
              </a:rPr>
              <a:t>; and </a:t>
            </a:r>
            <a:r>
              <a:rPr lang="en-US" sz="2600" b="1" dirty="0">
                <a:solidFill>
                  <a:srgbClr val="FFC000"/>
                </a:solidFill>
              </a:rPr>
              <a:t>the birds </a:t>
            </a:r>
            <a:r>
              <a:rPr lang="en-US" sz="2600" dirty="0">
                <a:solidFill>
                  <a:srgbClr val="FEFFFF"/>
                </a:solidFill>
              </a:rPr>
              <a:t>came and </a:t>
            </a:r>
            <a:r>
              <a:rPr lang="en-US" sz="2600" b="1" dirty="0">
                <a:solidFill>
                  <a:srgbClr val="FEFFFF"/>
                </a:solidFill>
              </a:rPr>
              <a:t>devoured them</a:t>
            </a:r>
            <a:r>
              <a:rPr lang="en-US" sz="2600" dirty="0">
                <a:solidFill>
                  <a:srgbClr val="FEFFFF"/>
                </a:solidFill>
              </a:rPr>
              <a:t>.” </a:t>
            </a:r>
            <a:r>
              <a:rPr lang="en-US" sz="2600" b="1" dirty="0">
                <a:solidFill>
                  <a:srgbClr val="FEFFFF"/>
                </a:solidFill>
              </a:rPr>
              <a:t>Matthew 13:4</a:t>
            </a:r>
          </a:p>
          <a:p>
            <a:r>
              <a:rPr lang="en-US" sz="2600" dirty="0">
                <a:solidFill>
                  <a:srgbClr val="FEFFFF"/>
                </a:solidFill>
              </a:rPr>
              <a:t>As the Sower, Jesus goes forth to sow the seed in the soil of our hearts. He uses </a:t>
            </a:r>
            <a:r>
              <a:rPr lang="en-US" sz="2600" b="1" dirty="0">
                <a:solidFill>
                  <a:srgbClr val="FFC000"/>
                </a:solidFill>
              </a:rPr>
              <a:t>ministers of the gospel</a:t>
            </a:r>
            <a:r>
              <a:rPr lang="en-US" sz="2600" dirty="0">
                <a:solidFill>
                  <a:srgbClr val="FEFFFF"/>
                </a:solidFill>
              </a:rPr>
              <a:t>, </a:t>
            </a:r>
            <a:r>
              <a:rPr lang="en-US" sz="2600" b="1" dirty="0">
                <a:solidFill>
                  <a:srgbClr val="FFC000"/>
                </a:solidFill>
              </a:rPr>
              <a:t>evangelistic series</a:t>
            </a:r>
            <a:r>
              <a:rPr lang="en-US" sz="2600" dirty="0">
                <a:solidFill>
                  <a:srgbClr val="FEFFFF"/>
                </a:solidFill>
              </a:rPr>
              <a:t>, </a:t>
            </a:r>
            <a:r>
              <a:rPr lang="en-US" sz="2600" b="1" dirty="0">
                <a:solidFill>
                  <a:srgbClr val="FFC000"/>
                </a:solidFill>
              </a:rPr>
              <a:t>bible studies</a:t>
            </a:r>
            <a:r>
              <a:rPr lang="en-US" sz="2600" dirty="0">
                <a:solidFill>
                  <a:srgbClr val="FEFFFF"/>
                </a:solidFill>
              </a:rPr>
              <a:t>, </a:t>
            </a:r>
            <a:r>
              <a:rPr lang="en-US" sz="2600" b="1" dirty="0">
                <a:solidFill>
                  <a:srgbClr val="FFC000"/>
                </a:solidFill>
              </a:rPr>
              <a:t>camp meetings</a:t>
            </a:r>
            <a:r>
              <a:rPr lang="en-US" sz="2600" dirty="0">
                <a:solidFill>
                  <a:srgbClr val="FEFFFF"/>
                </a:solidFill>
              </a:rPr>
              <a:t>, </a:t>
            </a:r>
            <a:r>
              <a:rPr lang="en-US" sz="2600" b="1" dirty="0">
                <a:solidFill>
                  <a:srgbClr val="FFC000"/>
                </a:solidFill>
              </a:rPr>
              <a:t>even one to one talks</a:t>
            </a:r>
            <a:r>
              <a:rPr lang="en-US" sz="2600" dirty="0">
                <a:solidFill>
                  <a:srgbClr val="FEFFFF"/>
                </a:solidFill>
              </a:rPr>
              <a:t>, but like a </a:t>
            </a:r>
            <a:r>
              <a:rPr lang="en-US" sz="2600" b="1" dirty="0">
                <a:solidFill>
                  <a:srgbClr val="FFC000"/>
                </a:solidFill>
              </a:rPr>
              <a:t>devouring bird</a:t>
            </a:r>
            <a:r>
              <a:rPr lang="en-US" sz="2600" dirty="0">
                <a:solidFill>
                  <a:srgbClr val="FEFFFF"/>
                </a:solidFill>
              </a:rPr>
              <a:t>, </a:t>
            </a:r>
            <a:r>
              <a:rPr lang="en-US" sz="2600" dirty="0" err="1">
                <a:solidFill>
                  <a:srgbClr val="FEFFFF"/>
                </a:solidFill>
              </a:rPr>
              <a:t>satan</a:t>
            </a:r>
            <a:r>
              <a:rPr lang="en-US" sz="2600" dirty="0">
                <a:solidFill>
                  <a:srgbClr val="FEFFFF"/>
                </a:solidFill>
              </a:rPr>
              <a:t> is there to snatch up the seed so that we do not hear, understand and apply it to our lives that we might be saved.</a:t>
            </a:r>
          </a:p>
          <a:p>
            <a:endParaRPr lang="en-US" sz="2600" dirty="0">
              <a:solidFill>
                <a:srgbClr val="FEFFFF"/>
              </a:solidFill>
            </a:endParaRPr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0E3C1C-6E15-784B-E7AC-EA7569CB14CE}"/>
              </a:ext>
            </a:extLst>
          </p:cNvPr>
          <p:cNvSpPr/>
          <p:nvPr/>
        </p:nvSpPr>
        <p:spPr>
          <a:xfrm>
            <a:off x="1439109" y="1241440"/>
            <a:ext cx="7988968" cy="41869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Those by the wayside are </a:t>
            </a:r>
            <a:r>
              <a:rPr lang="en-GB" sz="2800" b="1" dirty="0">
                <a:solidFill>
                  <a:srgbClr val="FFC000"/>
                </a:solidFill>
              </a:rPr>
              <a:t>the ones who hear</a:t>
            </a:r>
            <a:r>
              <a:rPr lang="en-GB" sz="2800" dirty="0"/>
              <a:t>; then the devil comes and </a:t>
            </a:r>
            <a:r>
              <a:rPr lang="en-GB" sz="2800" b="1" dirty="0">
                <a:solidFill>
                  <a:srgbClr val="FFC000"/>
                </a:solidFill>
              </a:rPr>
              <a:t>takes away the word out of their hearts</a:t>
            </a:r>
            <a:r>
              <a:rPr lang="en-GB" sz="2800" dirty="0"/>
              <a:t>, lest they should believe and be saved.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b="1" dirty="0"/>
              <a:t>Luke 8:12</a:t>
            </a:r>
          </a:p>
        </p:txBody>
      </p:sp>
    </p:spTree>
    <p:extLst>
      <p:ext uri="{BB962C8B-B14F-4D97-AF65-F5344CB8AC3E}">
        <p14:creationId xmlns:p14="http://schemas.microsoft.com/office/powerpoint/2010/main" val="2076496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3393A-3F0A-C5DF-2686-EB58AC598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095210F6-E5FF-B38A-83EE-F4CBC3E08B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DCD9EE6A-3CB9-5E8F-9B93-AF62D124A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FAA0EB-C100-F88C-CF09-18B8E480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BY THE WAYSIDE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9C37A3-374A-19F2-54B1-F3B1C6D8D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11615676" cy="5159360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The seed sown by the wayside represents the word of God </a:t>
            </a:r>
            <a:r>
              <a:rPr lang="en-GB" sz="2500" b="1" dirty="0">
                <a:solidFill>
                  <a:srgbClr val="FFC000"/>
                </a:solidFill>
              </a:rPr>
              <a:t>as it falls upon the heart of an inattentive hearer</a:t>
            </a:r>
            <a:r>
              <a:rPr lang="en-GB" sz="2500" dirty="0"/>
              <a:t>…. Men hear the word </a:t>
            </a:r>
            <a:r>
              <a:rPr lang="en-GB" sz="2500" b="1" dirty="0">
                <a:solidFill>
                  <a:srgbClr val="FFC000"/>
                </a:solidFill>
              </a:rPr>
              <a:t>but understand it not</a:t>
            </a:r>
            <a:r>
              <a:rPr lang="en-GB" sz="2500" dirty="0"/>
              <a:t>. They do not discern that it </a:t>
            </a:r>
            <a:r>
              <a:rPr lang="en-GB" sz="2500" b="1" dirty="0">
                <a:solidFill>
                  <a:srgbClr val="FFC000"/>
                </a:solidFill>
              </a:rPr>
              <a:t>applies to themselves</a:t>
            </a:r>
            <a:r>
              <a:rPr lang="en-GB" sz="2500" dirty="0"/>
              <a:t>. They do not realize </a:t>
            </a:r>
            <a:r>
              <a:rPr lang="en-GB" sz="2500" b="1" dirty="0">
                <a:solidFill>
                  <a:srgbClr val="FFC000"/>
                </a:solidFill>
              </a:rPr>
              <a:t>their need or their danger</a:t>
            </a:r>
            <a:r>
              <a:rPr lang="en-GB" sz="2500" dirty="0"/>
              <a:t>. They do not perceive the love of Christ, and </a:t>
            </a:r>
            <a:r>
              <a:rPr lang="en-GB" sz="2500" b="1" dirty="0">
                <a:solidFill>
                  <a:srgbClr val="FFC000"/>
                </a:solidFill>
              </a:rPr>
              <a:t>they pass by the message </a:t>
            </a:r>
            <a:r>
              <a:rPr lang="en-GB" sz="2500" dirty="0"/>
              <a:t>of His grace as something that </a:t>
            </a:r>
            <a:r>
              <a:rPr lang="en-GB" sz="2500" b="1" dirty="0">
                <a:solidFill>
                  <a:srgbClr val="FFC000"/>
                </a:solidFill>
              </a:rPr>
              <a:t>does not concern them</a:t>
            </a:r>
            <a:r>
              <a:rPr lang="en-GB" sz="2500" dirty="0"/>
              <a:t>. </a:t>
            </a:r>
          </a:p>
          <a:p>
            <a:r>
              <a:rPr lang="en-GB" sz="2500" dirty="0"/>
              <a:t>As the birds are ready to catch up the seed from the wayside, so Satan is ready to catch away the seeds of divine truth from the soul…. </a:t>
            </a:r>
            <a:r>
              <a:rPr lang="en-GB" sz="2500" b="1" dirty="0">
                <a:solidFill>
                  <a:srgbClr val="FFC000"/>
                </a:solidFill>
              </a:rPr>
              <a:t>He fears that the word of God may awaken the careless</a:t>
            </a:r>
            <a:r>
              <a:rPr lang="en-GB" sz="2500" dirty="0"/>
              <a:t> and take effect upon the hardened heart. </a:t>
            </a:r>
            <a:r>
              <a:rPr lang="en-GB" sz="2500" b="1" u="sng" dirty="0">
                <a:solidFill>
                  <a:srgbClr val="FFC000"/>
                </a:solidFill>
              </a:rPr>
              <a:t>Satan and his angels are in the assemblies where the gospel is preached</a:t>
            </a:r>
            <a:r>
              <a:rPr lang="en-GB" sz="2500" dirty="0"/>
              <a:t>. While angels of heaven endeavour to impress hearts with the word of God, </a:t>
            </a:r>
            <a:r>
              <a:rPr lang="en-GB" sz="2500" b="1" dirty="0">
                <a:solidFill>
                  <a:srgbClr val="FFC000"/>
                </a:solidFill>
              </a:rPr>
              <a:t>the enemy is on the alert to make the word of no effect. </a:t>
            </a:r>
          </a:p>
          <a:p>
            <a:r>
              <a:rPr lang="en-GB" sz="2500" b="1" dirty="0"/>
              <a:t>Christ’s Object Lessons, pg. 44</a:t>
            </a:r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US" sz="2600" dirty="0">
              <a:solidFill>
                <a:srgbClr val="FEFFFF"/>
              </a:solidFill>
            </a:endParaRPr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28DB4-C759-753B-FDBA-DE8E284F6113}"/>
              </a:ext>
            </a:extLst>
          </p:cNvPr>
          <p:cNvSpPr/>
          <p:nvPr/>
        </p:nvSpPr>
        <p:spPr>
          <a:xfrm>
            <a:off x="1169068" y="1155032"/>
            <a:ext cx="9853863" cy="48629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/>
              <a:t>While Christ is drawing the soul by His love, </a:t>
            </a:r>
            <a:r>
              <a:rPr lang="en-GB" sz="2700" b="1" dirty="0">
                <a:solidFill>
                  <a:srgbClr val="FFC000"/>
                </a:solidFill>
              </a:rPr>
              <a:t>Satan tries to turn away the attention of the one who is moved to seek the Saviour</a:t>
            </a:r>
            <a:r>
              <a:rPr lang="en-GB" sz="2700" dirty="0"/>
              <a:t>. He </a:t>
            </a:r>
            <a:r>
              <a:rPr lang="en-GB" sz="2700" b="1" dirty="0">
                <a:solidFill>
                  <a:srgbClr val="FFC000"/>
                </a:solidFill>
              </a:rPr>
              <a:t>engages the mind with worldly schemes</a:t>
            </a:r>
            <a:r>
              <a:rPr lang="en-GB" sz="2700" dirty="0"/>
              <a:t>. He </a:t>
            </a:r>
            <a:r>
              <a:rPr lang="en-GB" sz="2700" b="1" dirty="0">
                <a:solidFill>
                  <a:srgbClr val="FFC000"/>
                </a:solidFill>
              </a:rPr>
              <a:t>excites criticism, or insinuates doubt and unbelief</a:t>
            </a:r>
            <a:r>
              <a:rPr lang="en-GB" sz="2700" dirty="0"/>
              <a:t>. The speaker's </a:t>
            </a:r>
            <a:r>
              <a:rPr lang="en-GB" sz="2700" b="1" dirty="0">
                <a:solidFill>
                  <a:srgbClr val="FFC000"/>
                </a:solidFill>
              </a:rPr>
              <a:t>choice of language </a:t>
            </a:r>
            <a:r>
              <a:rPr lang="en-GB" sz="2700" dirty="0"/>
              <a:t>or his manner may not please the hearers, and they dwell upon these defects. Thus, the truth they need, and which God has graciously sent them, </a:t>
            </a:r>
            <a:r>
              <a:rPr lang="en-GB" sz="2700" b="1" dirty="0">
                <a:solidFill>
                  <a:srgbClr val="FFC000"/>
                </a:solidFill>
              </a:rPr>
              <a:t>makes no lasting impression.</a:t>
            </a:r>
          </a:p>
          <a:p>
            <a:pPr algn="ctr"/>
            <a:r>
              <a:rPr lang="en-GB" sz="2700" b="1" dirty="0"/>
              <a:t>Ibid. pg. 44</a:t>
            </a:r>
          </a:p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02C100-6481-2DBE-D6FD-E7A80022EF9E}"/>
              </a:ext>
            </a:extLst>
          </p:cNvPr>
          <p:cNvSpPr/>
          <p:nvPr/>
        </p:nvSpPr>
        <p:spPr>
          <a:xfrm>
            <a:off x="2409568" y="1470454"/>
            <a:ext cx="7191632" cy="40035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“Today, if you hear His voice…..”</a:t>
            </a:r>
          </a:p>
          <a:p>
            <a:pPr algn="ctr"/>
            <a:r>
              <a:rPr lang="en-GB" sz="3000" b="1" dirty="0">
                <a:solidFill>
                  <a:srgbClr val="FFC000"/>
                </a:solidFill>
              </a:rPr>
              <a:t>Hebrews 3:7</a:t>
            </a:r>
          </a:p>
        </p:txBody>
      </p:sp>
    </p:spTree>
    <p:extLst>
      <p:ext uri="{BB962C8B-B14F-4D97-AF65-F5344CB8AC3E}">
        <p14:creationId xmlns:p14="http://schemas.microsoft.com/office/powerpoint/2010/main" val="851873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E76C3A-67C8-4F32-DD93-B8450257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1D0545A4-A991-749E-7E64-CCAD8A6B4D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DE54913B-8594-315A-F28F-379E90A5D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70C8C3-4951-1B1A-F695-EC5CAEA4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STONY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EA0ABD-B989-9BCE-E9CC-D10C4AA5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0"/>
            <a:ext cx="11615676" cy="5397793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“Some fell on </a:t>
            </a:r>
            <a:r>
              <a:rPr lang="en-GB" sz="2500" b="1" dirty="0">
                <a:solidFill>
                  <a:srgbClr val="FFC000"/>
                </a:solidFill>
              </a:rPr>
              <a:t>stony ground</a:t>
            </a:r>
            <a:r>
              <a:rPr lang="en-GB" sz="2500" dirty="0"/>
              <a:t>, where it did not have </a:t>
            </a:r>
            <a:r>
              <a:rPr lang="en-GB" sz="2500" b="1" dirty="0">
                <a:solidFill>
                  <a:srgbClr val="FFC000"/>
                </a:solidFill>
              </a:rPr>
              <a:t>much earth</a:t>
            </a:r>
            <a:r>
              <a:rPr lang="en-GB" sz="2500" dirty="0"/>
              <a:t>; and </a:t>
            </a:r>
            <a:r>
              <a:rPr lang="en-GB" sz="2500" b="1" dirty="0">
                <a:solidFill>
                  <a:srgbClr val="FFC000"/>
                </a:solidFill>
              </a:rPr>
              <a:t>immediately it sprang up </a:t>
            </a:r>
            <a:r>
              <a:rPr lang="en-GB" sz="2500" dirty="0"/>
              <a:t>because it had </a:t>
            </a:r>
            <a:r>
              <a:rPr lang="en-GB" sz="2500" b="1" dirty="0">
                <a:solidFill>
                  <a:srgbClr val="FFC000"/>
                </a:solidFill>
              </a:rPr>
              <a:t>no depth </a:t>
            </a:r>
            <a:r>
              <a:rPr lang="en-GB" sz="2500" dirty="0"/>
              <a:t>of earth. But </a:t>
            </a:r>
            <a:r>
              <a:rPr lang="en-GB" sz="2500" b="1" dirty="0">
                <a:solidFill>
                  <a:srgbClr val="FFC000"/>
                </a:solidFill>
              </a:rPr>
              <a:t>when the sun was up it was scorched</a:t>
            </a:r>
            <a:r>
              <a:rPr lang="en-GB" sz="2500" dirty="0"/>
              <a:t>, and because it </a:t>
            </a:r>
            <a:r>
              <a:rPr lang="en-GB" sz="2500" b="1" dirty="0">
                <a:solidFill>
                  <a:srgbClr val="FFC000"/>
                </a:solidFill>
              </a:rPr>
              <a:t>had no root </a:t>
            </a:r>
            <a:r>
              <a:rPr lang="en-GB" sz="2500" dirty="0"/>
              <a:t>it </a:t>
            </a:r>
            <a:r>
              <a:rPr lang="en-GB" sz="2500" b="1" dirty="0">
                <a:solidFill>
                  <a:srgbClr val="FFC000"/>
                </a:solidFill>
              </a:rPr>
              <a:t>withered away</a:t>
            </a:r>
            <a:r>
              <a:rPr lang="en-GB" sz="2500" dirty="0"/>
              <a:t>.” </a:t>
            </a:r>
            <a:r>
              <a:rPr lang="en-GB" sz="2500" b="1" dirty="0"/>
              <a:t>Mark 4:5-6</a:t>
            </a:r>
          </a:p>
          <a:p>
            <a:r>
              <a:rPr lang="en-GB" sz="2500" dirty="0"/>
              <a:t>Many neglect </a:t>
            </a:r>
            <a:r>
              <a:rPr lang="en-GB" sz="2500" b="1" dirty="0">
                <a:solidFill>
                  <a:srgbClr val="FFC000"/>
                </a:solidFill>
              </a:rPr>
              <a:t>the importance of a deep-rooted system</a:t>
            </a:r>
            <a:r>
              <a:rPr lang="en-GB" sz="2500" dirty="0"/>
              <a:t>. The roots are they which </a:t>
            </a:r>
            <a:r>
              <a:rPr lang="en-GB" sz="2500" b="1" dirty="0">
                <a:solidFill>
                  <a:srgbClr val="FFC000"/>
                </a:solidFill>
              </a:rPr>
              <a:t>sustain the plant </a:t>
            </a:r>
            <a:r>
              <a:rPr lang="en-GB" sz="2500" dirty="0"/>
              <a:t>that we see </a:t>
            </a:r>
            <a:r>
              <a:rPr lang="en-GB" sz="2500" b="1" dirty="0">
                <a:solidFill>
                  <a:srgbClr val="FFC000"/>
                </a:solidFill>
              </a:rPr>
              <a:t>above the soil</a:t>
            </a:r>
            <a:r>
              <a:rPr lang="en-GB" sz="2500" dirty="0"/>
              <a:t>.</a:t>
            </a:r>
          </a:p>
          <a:p>
            <a:r>
              <a:rPr lang="en-GB" sz="2500" dirty="0"/>
              <a:t>Christ continues to sow the seed, and some falls upon </a:t>
            </a:r>
            <a:r>
              <a:rPr lang="en-GB" sz="2500" b="1" dirty="0">
                <a:solidFill>
                  <a:srgbClr val="FFC000"/>
                </a:solidFill>
              </a:rPr>
              <a:t>soil that has not been properly prepared</a:t>
            </a:r>
            <a:r>
              <a:rPr lang="en-GB" sz="2500" dirty="0"/>
              <a:t>. It is full of </a:t>
            </a:r>
            <a:r>
              <a:rPr lang="en-GB" sz="2500" b="1" dirty="0">
                <a:solidFill>
                  <a:srgbClr val="FFC000"/>
                </a:solidFill>
              </a:rPr>
              <a:t>rocks and stones</a:t>
            </a:r>
            <a:r>
              <a:rPr lang="en-GB" sz="2500" dirty="0"/>
              <a:t>, with little depth for the roots of the plant to </a:t>
            </a:r>
            <a:r>
              <a:rPr lang="en-GB" sz="2500" b="1" dirty="0">
                <a:solidFill>
                  <a:srgbClr val="FFC000"/>
                </a:solidFill>
              </a:rPr>
              <a:t>grow deep </a:t>
            </a:r>
            <a:r>
              <a:rPr lang="en-GB" sz="2500" dirty="0"/>
              <a:t>that they may pull </a:t>
            </a:r>
            <a:r>
              <a:rPr lang="en-GB" sz="2500" b="1" dirty="0">
                <a:solidFill>
                  <a:srgbClr val="FFC000"/>
                </a:solidFill>
              </a:rPr>
              <a:t>moisture from deep within the earth</a:t>
            </a:r>
            <a:r>
              <a:rPr lang="en-GB" sz="2500" dirty="0"/>
              <a:t> and thus </a:t>
            </a:r>
            <a:r>
              <a:rPr lang="en-GB" sz="2500" b="1" dirty="0">
                <a:solidFill>
                  <a:srgbClr val="FFC000"/>
                </a:solidFill>
              </a:rPr>
              <a:t>sustain</a:t>
            </a:r>
            <a:r>
              <a:rPr lang="en-GB" sz="2500" dirty="0"/>
              <a:t> the plant through </a:t>
            </a:r>
            <a:r>
              <a:rPr lang="en-GB" sz="2500" b="1" dirty="0">
                <a:solidFill>
                  <a:srgbClr val="FFC000"/>
                </a:solidFill>
              </a:rPr>
              <a:t>an intense spell of heat. </a:t>
            </a:r>
          </a:p>
          <a:p>
            <a:r>
              <a:rPr lang="en-GB" sz="2500" dirty="0"/>
              <a:t>The plant may spring up quickly, but it cannot withstand the heat of the mid-day sun. Eventually it will wither and die.</a:t>
            </a:r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0089EE-AB5B-2B0A-8898-C27A5E0F7391}"/>
              </a:ext>
            </a:extLst>
          </p:cNvPr>
          <p:cNvSpPr/>
          <p:nvPr/>
        </p:nvSpPr>
        <p:spPr>
          <a:xfrm>
            <a:off x="1394952" y="1022673"/>
            <a:ext cx="9256295" cy="43893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/>
              <a:t>And these are they likewise which are sown on stony ground; who, when they have heard the word, </a:t>
            </a:r>
            <a:r>
              <a:rPr lang="en-GB" sz="2700" b="1" dirty="0">
                <a:solidFill>
                  <a:srgbClr val="FFC000"/>
                </a:solidFill>
              </a:rPr>
              <a:t>immediately receive it with gladness</a:t>
            </a:r>
            <a:r>
              <a:rPr lang="en-GB" sz="2700" dirty="0"/>
              <a:t>; And </a:t>
            </a:r>
            <a:r>
              <a:rPr lang="en-GB" sz="2700" b="1" dirty="0">
                <a:solidFill>
                  <a:srgbClr val="FFC000"/>
                </a:solidFill>
              </a:rPr>
              <a:t>have no root </a:t>
            </a:r>
            <a:r>
              <a:rPr lang="en-GB" sz="2700" dirty="0"/>
              <a:t>in themselves, and so </a:t>
            </a:r>
            <a:r>
              <a:rPr lang="en-GB" sz="2700" b="1" dirty="0">
                <a:solidFill>
                  <a:srgbClr val="FFC000"/>
                </a:solidFill>
              </a:rPr>
              <a:t>endure but for a time</a:t>
            </a:r>
            <a:r>
              <a:rPr lang="en-GB" sz="2700" dirty="0"/>
              <a:t>: afterward, when </a:t>
            </a:r>
            <a:r>
              <a:rPr lang="en-GB" sz="2700" b="1" dirty="0">
                <a:solidFill>
                  <a:srgbClr val="FFC000"/>
                </a:solidFill>
              </a:rPr>
              <a:t>affliction or persecution </a:t>
            </a:r>
            <a:r>
              <a:rPr lang="en-GB" sz="2700" b="1" dirty="0" err="1">
                <a:solidFill>
                  <a:srgbClr val="FFC000"/>
                </a:solidFill>
              </a:rPr>
              <a:t>ariseth</a:t>
            </a:r>
            <a:r>
              <a:rPr lang="en-GB" sz="2700" b="1" dirty="0">
                <a:solidFill>
                  <a:srgbClr val="FFC000"/>
                </a:solidFill>
              </a:rPr>
              <a:t> for the word's sake</a:t>
            </a:r>
            <a:r>
              <a:rPr lang="en-GB" sz="2700" dirty="0"/>
              <a:t>, immediately they are </a:t>
            </a:r>
            <a:r>
              <a:rPr lang="en-GB" sz="2700" b="1" u="sng" dirty="0">
                <a:solidFill>
                  <a:srgbClr val="FFC000"/>
                </a:solidFill>
              </a:rPr>
              <a:t>offended</a:t>
            </a:r>
            <a:r>
              <a:rPr lang="en-GB" sz="2700" b="1" dirty="0">
                <a:solidFill>
                  <a:srgbClr val="FFC000"/>
                </a:solidFill>
              </a:rPr>
              <a:t>*</a:t>
            </a:r>
            <a:r>
              <a:rPr lang="en-GB" sz="2700" dirty="0"/>
              <a:t>.</a:t>
            </a:r>
          </a:p>
          <a:p>
            <a:pPr algn="ctr"/>
            <a:r>
              <a:rPr lang="en-GB" sz="2700" b="1" dirty="0">
                <a:solidFill>
                  <a:schemeClr val="tx1"/>
                </a:solidFill>
              </a:rPr>
              <a:t>Mark 4:16-17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B321E-B6CE-1465-C621-F132C8BA83F2}"/>
              </a:ext>
            </a:extLst>
          </p:cNvPr>
          <p:cNvSpPr/>
          <p:nvPr/>
        </p:nvSpPr>
        <p:spPr>
          <a:xfrm>
            <a:off x="1394952" y="1132056"/>
            <a:ext cx="9256295" cy="43893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b="1" dirty="0">
                <a:solidFill>
                  <a:srgbClr val="FFC000"/>
                </a:solidFill>
              </a:rPr>
              <a:t>OFFENDED:</a:t>
            </a:r>
          </a:p>
          <a:p>
            <a:pPr algn="ctr"/>
            <a:r>
              <a:rPr lang="en-GB" sz="2700" dirty="0">
                <a:solidFill>
                  <a:schemeClr val="tx1"/>
                </a:solidFill>
              </a:rPr>
              <a:t>Then shall they deliver you up to be </a:t>
            </a:r>
            <a:r>
              <a:rPr lang="en-GB" sz="2700" b="1" dirty="0">
                <a:solidFill>
                  <a:srgbClr val="FFC000"/>
                </a:solidFill>
              </a:rPr>
              <a:t>afflicted</a:t>
            </a:r>
            <a:r>
              <a:rPr lang="en-GB" sz="2700" b="1" dirty="0">
                <a:solidFill>
                  <a:schemeClr val="tx1"/>
                </a:solidFill>
              </a:rPr>
              <a:t> </a:t>
            </a:r>
            <a:r>
              <a:rPr lang="en-GB" sz="2700" dirty="0">
                <a:solidFill>
                  <a:schemeClr val="tx1"/>
                </a:solidFill>
              </a:rPr>
              <a:t>and shall </a:t>
            </a:r>
            <a:r>
              <a:rPr lang="en-GB" sz="2700" b="1" dirty="0">
                <a:solidFill>
                  <a:srgbClr val="FFC000"/>
                </a:solidFill>
              </a:rPr>
              <a:t>kill you</a:t>
            </a:r>
            <a:r>
              <a:rPr lang="en-GB" sz="2700" dirty="0">
                <a:solidFill>
                  <a:schemeClr val="tx1"/>
                </a:solidFill>
              </a:rPr>
              <a:t>: and ye shall be </a:t>
            </a:r>
            <a:r>
              <a:rPr lang="en-GB" sz="2700" b="1" dirty="0">
                <a:solidFill>
                  <a:srgbClr val="FFC000"/>
                </a:solidFill>
              </a:rPr>
              <a:t>hated of all nations for my name's sake</a:t>
            </a:r>
            <a:r>
              <a:rPr lang="en-GB" sz="2700" dirty="0">
                <a:solidFill>
                  <a:schemeClr val="tx1"/>
                </a:solidFill>
              </a:rPr>
              <a:t>. And </a:t>
            </a:r>
            <a:r>
              <a:rPr lang="en-GB" sz="2700" b="1" u="sng" dirty="0">
                <a:solidFill>
                  <a:srgbClr val="FFC000"/>
                </a:solidFill>
              </a:rPr>
              <a:t>then</a:t>
            </a:r>
            <a:r>
              <a:rPr lang="en-GB" sz="2700" u="sng" dirty="0">
                <a:solidFill>
                  <a:srgbClr val="FFC000"/>
                </a:solidFill>
              </a:rPr>
              <a:t> </a:t>
            </a:r>
            <a:r>
              <a:rPr lang="en-GB" sz="2700" b="1" u="sng" dirty="0">
                <a:solidFill>
                  <a:srgbClr val="FFC000"/>
                </a:solidFill>
              </a:rPr>
              <a:t>shall</a:t>
            </a:r>
            <a:r>
              <a:rPr lang="en-GB" sz="2700" u="sng" dirty="0">
                <a:solidFill>
                  <a:srgbClr val="FFC000"/>
                </a:solidFill>
              </a:rPr>
              <a:t> </a:t>
            </a:r>
            <a:r>
              <a:rPr lang="en-GB" sz="2700" b="1" u="sng" dirty="0">
                <a:solidFill>
                  <a:srgbClr val="FFC000"/>
                </a:solidFill>
              </a:rPr>
              <a:t>many be offended</a:t>
            </a:r>
            <a:r>
              <a:rPr lang="en-GB" sz="2700" dirty="0">
                <a:solidFill>
                  <a:srgbClr val="FFC000"/>
                </a:solidFill>
              </a:rPr>
              <a:t>….</a:t>
            </a:r>
          </a:p>
          <a:p>
            <a:pPr algn="ctr"/>
            <a:r>
              <a:rPr lang="en-GB" sz="2700" b="1" dirty="0">
                <a:solidFill>
                  <a:schemeClr val="tx1"/>
                </a:solidFill>
              </a:rPr>
              <a:t>Matthew 24:9-11</a:t>
            </a:r>
          </a:p>
        </p:txBody>
      </p:sp>
    </p:spTree>
    <p:extLst>
      <p:ext uri="{BB962C8B-B14F-4D97-AF65-F5344CB8AC3E}">
        <p14:creationId xmlns:p14="http://schemas.microsoft.com/office/powerpoint/2010/main" val="448064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09FBAC-CB5C-0D0E-6FD8-17118EDC7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E0450219-C4A8-2116-445A-5DEA91202E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27BC5ABF-3FF8-8759-E65D-04C2193DB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FF690-0814-3A95-FDA6-078E26513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STONY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1254A1-7D06-DE94-AFB5-3E6B9C2FA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11615676" cy="5159360"/>
          </a:xfrm>
        </p:spPr>
        <p:txBody>
          <a:bodyPr>
            <a:normAutofit/>
          </a:bodyPr>
          <a:lstStyle/>
          <a:p>
            <a:r>
              <a:rPr lang="en-GB" sz="2500" dirty="0"/>
              <a:t>In the heart that </a:t>
            </a:r>
            <a:r>
              <a:rPr lang="en-GB" sz="2500" b="1" dirty="0">
                <a:solidFill>
                  <a:srgbClr val="FFC000"/>
                </a:solidFill>
              </a:rPr>
              <a:t>has not been properly prepared </a:t>
            </a:r>
            <a:r>
              <a:rPr lang="en-GB" sz="2500" dirty="0"/>
              <a:t>to receive the Gospel, the individual </a:t>
            </a:r>
            <a:r>
              <a:rPr lang="en-GB" sz="2500" b="1" dirty="0">
                <a:solidFill>
                  <a:srgbClr val="FFC000"/>
                </a:solidFill>
              </a:rPr>
              <a:t>initially accepts the message of Salvation with joy</a:t>
            </a:r>
            <a:r>
              <a:rPr lang="en-GB" sz="2500" dirty="0"/>
              <a:t>, but because they do not </a:t>
            </a:r>
            <a:r>
              <a:rPr lang="en-GB" sz="2500" b="1" dirty="0">
                <a:solidFill>
                  <a:srgbClr val="FFC000"/>
                </a:solidFill>
              </a:rPr>
              <a:t>count the costs</a:t>
            </a:r>
            <a:r>
              <a:rPr lang="en-GB" sz="2500" dirty="0"/>
              <a:t>, because they do not consider </a:t>
            </a:r>
            <a:r>
              <a:rPr lang="en-GB" sz="2500" b="1" dirty="0">
                <a:solidFill>
                  <a:srgbClr val="FFC000"/>
                </a:solidFill>
              </a:rPr>
              <a:t>what the word of God requires of them</a:t>
            </a:r>
            <a:r>
              <a:rPr lang="en-GB" sz="2500" dirty="0"/>
              <a:t>, they do not bring it face to face with </a:t>
            </a:r>
            <a:r>
              <a:rPr lang="en-GB" sz="2500" b="1" dirty="0">
                <a:solidFill>
                  <a:srgbClr val="FFC000"/>
                </a:solidFill>
              </a:rPr>
              <a:t>all their habits of life </a:t>
            </a:r>
            <a:r>
              <a:rPr lang="en-GB" sz="2500" dirty="0"/>
              <a:t>and as a result, </a:t>
            </a:r>
            <a:r>
              <a:rPr lang="en-GB" sz="2500" b="1" dirty="0">
                <a:solidFill>
                  <a:srgbClr val="FFC000"/>
                </a:solidFill>
              </a:rPr>
              <a:t>they do not yield themselves fully to its control</a:t>
            </a:r>
            <a:r>
              <a:rPr lang="en-GB" sz="2500" b="1" dirty="0"/>
              <a:t> </a:t>
            </a:r>
            <a:r>
              <a:rPr lang="en-GB" sz="2500" dirty="0"/>
              <a:t>and make </a:t>
            </a:r>
            <a:r>
              <a:rPr lang="en-GB" sz="2500" b="1" dirty="0">
                <a:solidFill>
                  <a:srgbClr val="FFC000"/>
                </a:solidFill>
              </a:rPr>
              <a:t>a full surrender to Christ</a:t>
            </a:r>
            <a:r>
              <a:rPr lang="en-GB" sz="2500" dirty="0"/>
              <a:t>.</a:t>
            </a:r>
            <a:endParaRPr lang="en-GB" sz="2500" b="1" dirty="0"/>
          </a:p>
          <a:p>
            <a:r>
              <a:rPr lang="en-GB" sz="2500" dirty="0"/>
              <a:t>Subsequently, when </a:t>
            </a:r>
            <a:r>
              <a:rPr lang="en-GB" sz="2500" b="1" dirty="0">
                <a:solidFill>
                  <a:srgbClr val="FFC000"/>
                </a:solidFill>
              </a:rPr>
              <a:t>fiery trials </a:t>
            </a:r>
            <a:r>
              <a:rPr lang="en-GB" sz="2500" dirty="0"/>
              <a:t>arise, which are meant to purify our characters and transforms us into </a:t>
            </a:r>
            <a:r>
              <a:rPr lang="en-GB" sz="2500" b="1" dirty="0">
                <a:solidFill>
                  <a:srgbClr val="FFC000"/>
                </a:solidFill>
              </a:rPr>
              <a:t>the image of Christ</a:t>
            </a:r>
            <a:r>
              <a:rPr lang="en-GB" sz="2500" dirty="0"/>
              <a:t>, the stony ground hearers, </a:t>
            </a:r>
            <a:r>
              <a:rPr lang="en-GB" sz="2500" b="1" dirty="0">
                <a:solidFill>
                  <a:srgbClr val="FFC000"/>
                </a:solidFill>
              </a:rPr>
              <a:t>endure for a time</a:t>
            </a:r>
            <a:r>
              <a:rPr lang="en-GB" sz="2500" dirty="0"/>
              <a:t>, but ultimately wither and die spiritually, </a:t>
            </a:r>
            <a:r>
              <a:rPr lang="en-GB" sz="2500" b="1" dirty="0">
                <a:solidFill>
                  <a:srgbClr val="FFC000"/>
                </a:solidFill>
              </a:rPr>
              <a:t>departing from the faith</a:t>
            </a:r>
            <a:r>
              <a:rPr lang="en-GB" sz="2500" dirty="0"/>
              <a:t>, plucked up by the roots.</a:t>
            </a:r>
            <a:endParaRPr lang="en-GB" sz="2500" b="1" dirty="0"/>
          </a:p>
          <a:p>
            <a:endParaRPr lang="en-GB" sz="2500" dirty="0"/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A82BDA-1F5A-5AE5-0509-F994AC88BECD}"/>
              </a:ext>
            </a:extLst>
          </p:cNvPr>
          <p:cNvSpPr/>
          <p:nvPr/>
        </p:nvSpPr>
        <p:spPr>
          <a:xfrm>
            <a:off x="1137551" y="1074101"/>
            <a:ext cx="9544341" cy="4882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600" b="1" dirty="0">
                <a:solidFill>
                  <a:srgbClr val="FFC000"/>
                </a:solidFill>
              </a:rPr>
              <a:t>Many who make a profession of religion are stony-ground hearers</a:t>
            </a:r>
            <a:r>
              <a:rPr lang="en-GB" sz="2600" dirty="0"/>
              <a:t>. Like the rock underlying the layer of earth, the selfishness of the natural heart underlies the soil of their good desires and aspirations. </a:t>
            </a:r>
            <a:r>
              <a:rPr lang="en-GB" sz="2600" b="1" dirty="0">
                <a:solidFill>
                  <a:srgbClr val="FFC000"/>
                </a:solidFill>
              </a:rPr>
              <a:t>The love of self is not subdued</a:t>
            </a:r>
            <a:r>
              <a:rPr lang="en-GB" sz="2600" dirty="0"/>
              <a:t>. This class may be easily convinced, and appear to be bright converts, but they have only </a:t>
            </a:r>
            <a:r>
              <a:rPr lang="en-GB" sz="2600" b="1" dirty="0">
                <a:solidFill>
                  <a:srgbClr val="FFC000"/>
                </a:solidFill>
              </a:rPr>
              <a:t>a superficial religion. </a:t>
            </a:r>
          </a:p>
          <a:p>
            <a:r>
              <a:rPr lang="en-GB" sz="2600" b="1" dirty="0"/>
              <a:t>Christ’s Object Lessons pg. 46</a:t>
            </a:r>
          </a:p>
          <a:p>
            <a:endParaRPr lang="en-GB" sz="2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A30689-3724-0532-F5CF-5AD1193800C1}"/>
              </a:ext>
            </a:extLst>
          </p:cNvPr>
          <p:cNvSpPr/>
          <p:nvPr/>
        </p:nvSpPr>
        <p:spPr>
          <a:xfrm>
            <a:off x="1137551" y="1342580"/>
            <a:ext cx="9544341" cy="4882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500" dirty="0"/>
              <a:t>…he who “hath not root in himself,” “</a:t>
            </a:r>
            <a:r>
              <a:rPr lang="en-GB" sz="2500" dirty="0" err="1"/>
              <a:t>endureth</a:t>
            </a:r>
            <a:r>
              <a:rPr lang="en-GB" sz="2500" dirty="0"/>
              <a:t> for a while”; but “when tribulation or persecution </a:t>
            </a:r>
            <a:r>
              <a:rPr lang="en-GB" sz="2500" dirty="0" err="1"/>
              <a:t>ariseth</a:t>
            </a:r>
            <a:r>
              <a:rPr lang="en-GB" sz="2500" dirty="0"/>
              <a:t> because of the word, by and by he is offended.” Many receive the gospel as a way of escape from suffering, rather than as a deliverance from sin. </a:t>
            </a:r>
            <a:r>
              <a:rPr lang="en-GB" sz="2500" b="1" dirty="0">
                <a:solidFill>
                  <a:srgbClr val="FFC000"/>
                </a:solidFill>
              </a:rPr>
              <a:t>They rejoice for a season, for they think that religion will free them from difficulty and trial</a:t>
            </a:r>
            <a:r>
              <a:rPr lang="en-GB" sz="2500" dirty="0"/>
              <a:t>. While life moves smoothly with them, they </a:t>
            </a:r>
            <a:r>
              <a:rPr lang="en-GB" sz="2500" b="1" dirty="0">
                <a:solidFill>
                  <a:srgbClr val="FFC000"/>
                </a:solidFill>
              </a:rPr>
              <a:t>may appear to be consistent Christians</a:t>
            </a:r>
            <a:r>
              <a:rPr lang="en-GB" sz="2500" dirty="0"/>
              <a:t>. But they faint beneath </a:t>
            </a:r>
            <a:r>
              <a:rPr lang="en-GB" sz="2500" b="1" dirty="0">
                <a:solidFill>
                  <a:srgbClr val="FFC000"/>
                </a:solidFill>
              </a:rPr>
              <a:t>the fiery test </a:t>
            </a:r>
            <a:r>
              <a:rPr lang="en-GB" sz="2500" dirty="0"/>
              <a:t>of temptation. </a:t>
            </a:r>
            <a:r>
              <a:rPr lang="en-GB" sz="2500" b="1" dirty="0">
                <a:solidFill>
                  <a:srgbClr val="FFC000"/>
                </a:solidFill>
              </a:rPr>
              <a:t>They cannot bear reproach for Christ's sake</a:t>
            </a:r>
            <a:r>
              <a:rPr lang="en-GB" sz="2500" dirty="0"/>
              <a:t>.</a:t>
            </a:r>
          </a:p>
          <a:p>
            <a:r>
              <a:rPr lang="en-GB" sz="2500" b="1" dirty="0"/>
              <a:t>Ibid 47.2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B2D86E-7ECE-A956-1393-5B9B9C9BE14B}"/>
              </a:ext>
            </a:extLst>
          </p:cNvPr>
          <p:cNvSpPr/>
          <p:nvPr/>
        </p:nvSpPr>
        <p:spPr>
          <a:xfrm>
            <a:off x="2414336" y="1938731"/>
            <a:ext cx="6412832" cy="32966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Are you </a:t>
            </a:r>
            <a:r>
              <a:rPr lang="en-GB" sz="5400" b="1" dirty="0">
                <a:solidFill>
                  <a:srgbClr val="FFC000"/>
                </a:solidFill>
              </a:rPr>
              <a:t>rooted in Christ</a:t>
            </a:r>
            <a:r>
              <a:rPr lang="en-GB" sz="5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90048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A480FB-36A4-9025-9980-7B157146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94B5682B-0DF8-E872-5A96-E2C9E7E5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9B745337-CDD5-5CDC-6BF1-64D5DE00F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6F98FA-0FEA-4CB6-935E-ED5DD5878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SOWN AMONG THORNS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DFEE14-C4AE-4A83-83B5-BF05DE99E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11615676" cy="5159360"/>
          </a:xfrm>
        </p:spPr>
        <p:txBody>
          <a:bodyPr>
            <a:normAutofit/>
          </a:bodyPr>
          <a:lstStyle/>
          <a:p>
            <a:r>
              <a:rPr lang="en-GB" sz="2500" dirty="0"/>
              <a:t>And some fell </a:t>
            </a:r>
            <a:r>
              <a:rPr lang="en-GB" sz="2500" b="1" dirty="0">
                <a:solidFill>
                  <a:srgbClr val="FFC000"/>
                </a:solidFill>
              </a:rPr>
              <a:t>among thorns</a:t>
            </a:r>
            <a:r>
              <a:rPr lang="en-GB" sz="2500" dirty="0"/>
              <a:t>, and the thorns grew up, and </a:t>
            </a:r>
            <a:r>
              <a:rPr lang="en-GB" sz="2500" b="1" dirty="0">
                <a:solidFill>
                  <a:srgbClr val="FFC000"/>
                </a:solidFill>
              </a:rPr>
              <a:t>choked it</a:t>
            </a:r>
            <a:r>
              <a:rPr lang="en-GB" sz="2500" dirty="0"/>
              <a:t>, and </a:t>
            </a:r>
            <a:r>
              <a:rPr lang="en-GB" sz="2500" b="1" dirty="0">
                <a:solidFill>
                  <a:srgbClr val="FFC000"/>
                </a:solidFill>
              </a:rPr>
              <a:t>it yielded no fruit</a:t>
            </a:r>
            <a:r>
              <a:rPr lang="en-GB" sz="2500" dirty="0"/>
              <a:t>. </a:t>
            </a:r>
            <a:r>
              <a:rPr lang="en-GB" sz="2500" b="1" dirty="0"/>
              <a:t>Mark 4:7</a:t>
            </a:r>
          </a:p>
          <a:p>
            <a:r>
              <a:rPr lang="en-GB" sz="2500" dirty="0"/>
              <a:t>There must be </a:t>
            </a:r>
            <a:r>
              <a:rPr lang="en-GB" sz="2500" b="1" dirty="0">
                <a:solidFill>
                  <a:srgbClr val="FFC000"/>
                </a:solidFill>
              </a:rPr>
              <a:t>no competition for growth </a:t>
            </a:r>
            <a:r>
              <a:rPr lang="en-GB" sz="2500" dirty="0"/>
              <a:t>in the life of the plant. The plant must have adequate space for its roots to grow and spread and must have an ample supply of nutrients.</a:t>
            </a:r>
          </a:p>
          <a:p>
            <a:r>
              <a:rPr lang="en-GB" sz="2500" dirty="0"/>
              <a:t>Thorns, cause competition. Thorns choke the plant and prevents it from growing and ultimately leads to little to no fruit.</a:t>
            </a:r>
          </a:p>
          <a:p>
            <a:r>
              <a:rPr lang="en-GB" sz="2500" dirty="0"/>
              <a:t>Likewise, </a:t>
            </a:r>
            <a:r>
              <a:rPr lang="en-GB" sz="2500" b="1" dirty="0">
                <a:solidFill>
                  <a:srgbClr val="FFC000"/>
                </a:solidFill>
              </a:rPr>
              <a:t>the old nature</a:t>
            </a:r>
            <a:r>
              <a:rPr lang="en-GB" sz="2500" dirty="0"/>
              <a:t> must be crucified, </a:t>
            </a:r>
            <a:r>
              <a:rPr lang="en-GB" sz="2500" b="1" dirty="0">
                <a:solidFill>
                  <a:srgbClr val="FFC000"/>
                </a:solidFill>
              </a:rPr>
              <a:t>old habits put away</a:t>
            </a:r>
            <a:r>
              <a:rPr lang="en-GB" sz="2500" dirty="0"/>
              <a:t>, the </a:t>
            </a:r>
            <a:r>
              <a:rPr lang="en-GB" sz="2500" b="1" dirty="0">
                <a:solidFill>
                  <a:srgbClr val="FFC000"/>
                </a:solidFill>
              </a:rPr>
              <a:t>former life of sin and the pleasures of this world </a:t>
            </a:r>
            <a:r>
              <a:rPr lang="en-GB" sz="2500" dirty="0"/>
              <a:t>must be given up if we desire to bring forth much fruit for God, for “</a:t>
            </a:r>
            <a:r>
              <a:rPr lang="en-GB" sz="2500" b="1" dirty="0">
                <a:solidFill>
                  <a:srgbClr val="FFC000"/>
                </a:solidFill>
              </a:rPr>
              <a:t>herein is My Father glorified, that you bear much fruit, so shall ye be my disciples</a:t>
            </a:r>
            <a:r>
              <a:rPr lang="en-GB" sz="2500" dirty="0"/>
              <a:t>.” </a:t>
            </a:r>
            <a:r>
              <a:rPr lang="en-GB" sz="2500" b="1" dirty="0"/>
              <a:t>John 15:8</a:t>
            </a:r>
          </a:p>
          <a:p>
            <a:endParaRPr lang="en-GB" sz="2500" dirty="0"/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13940-0361-88B9-B4B2-263DB11838E6}"/>
              </a:ext>
            </a:extLst>
          </p:cNvPr>
          <p:cNvSpPr/>
          <p:nvPr/>
        </p:nvSpPr>
        <p:spPr>
          <a:xfrm>
            <a:off x="2469179" y="1241440"/>
            <a:ext cx="7648575" cy="43193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He also that received seed among the thorns is he that heareth the word; and </a:t>
            </a:r>
            <a:r>
              <a:rPr lang="en-GB" sz="2800" b="1" dirty="0">
                <a:solidFill>
                  <a:srgbClr val="FFC000"/>
                </a:solidFill>
              </a:rPr>
              <a:t>the care of this world</a:t>
            </a:r>
            <a:r>
              <a:rPr lang="en-GB" sz="2800" dirty="0"/>
              <a:t>, and </a:t>
            </a:r>
            <a:r>
              <a:rPr lang="en-GB" sz="2800" b="1" dirty="0">
                <a:solidFill>
                  <a:srgbClr val="FFC000"/>
                </a:solidFill>
              </a:rPr>
              <a:t>the deceitfulness of riches</a:t>
            </a:r>
            <a:r>
              <a:rPr lang="en-GB" sz="2800" dirty="0"/>
              <a:t>, choke the word, and he becometh unfruitful.</a:t>
            </a:r>
          </a:p>
          <a:p>
            <a:pPr algn="ctr"/>
            <a:r>
              <a:rPr lang="en-GB" sz="2800" b="1" dirty="0"/>
              <a:t>Matthew 13:22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C6224-73BA-DA06-9BEA-B9CCEF987565}"/>
              </a:ext>
            </a:extLst>
          </p:cNvPr>
          <p:cNvSpPr/>
          <p:nvPr/>
        </p:nvSpPr>
        <p:spPr>
          <a:xfrm>
            <a:off x="2333531" y="1719695"/>
            <a:ext cx="8216660" cy="4375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And these are they which are sown among thorns; such as hear the word, And the cares of this world, and the deceitfulness of riches, and </a:t>
            </a:r>
            <a:r>
              <a:rPr lang="en-GB" sz="2800" b="1" dirty="0">
                <a:solidFill>
                  <a:srgbClr val="FFC000"/>
                </a:solidFill>
              </a:rPr>
              <a:t>the lusts of other things entering in, choke the word, and it becometh unfruitful</a:t>
            </a:r>
            <a:r>
              <a:rPr lang="en-GB" sz="2800" dirty="0"/>
              <a:t>.</a:t>
            </a:r>
          </a:p>
          <a:p>
            <a:pPr algn="ctr"/>
            <a:r>
              <a:rPr lang="en-GB" sz="2800" b="1" dirty="0"/>
              <a:t>Mark 4:18-19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124241-7E0A-435F-18C4-C17580476238}"/>
              </a:ext>
            </a:extLst>
          </p:cNvPr>
          <p:cNvSpPr/>
          <p:nvPr/>
        </p:nvSpPr>
        <p:spPr>
          <a:xfrm>
            <a:off x="2333531" y="2125760"/>
            <a:ext cx="8216660" cy="4375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And that which fell among thorns are they, which, when they have heard, go forth, and are </a:t>
            </a:r>
            <a:r>
              <a:rPr lang="en-GB" sz="2800" b="1" dirty="0">
                <a:solidFill>
                  <a:srgbClr val="FFC000"/>
                </a:solidFill>
              </a:rPr>
              <a:t>choked with cares and riches and pleasures of this life</a:t>
            </a:r>
            <a:r>
              <a:rPr lang="en-GB" sz="2800" dirty="0"/>
              <a:t>, and </a:t>
            </a:r>
            <a:r>
              <a:rPr lang="en-GB" sz="2800" b="1" dirty="0">
                <a:solidFill>
                  <a:srgbClr val="FFC000"/>
                </a:solidFill>
              </a:rPr>
              <a:t>bring no fruit to perfection</a:t>
            </a:r>
            <a:r>
              <a:rPr lang="en-GB" sz="2800" dirty="0"/>
              <a:t>.</a:t>
            </a:r>
          </a:p>
          <a:p>
            <a:pPr algn="ctr"/>
            <a:r>
              <a:rPr lang="en-GB" sz="2800" b="1" dirty="0"/>
              <a:t>Luke 8:14</a:t>
            </a:r>
          </a:p>
        </p:txBody>
      </p:sp>
    </p:spTree>
    <p:extLst>
      <p:ext uri="{BB962C8B-B14F-4D97-AF65-F5344CB8AC3E}">
        <p14:creationId xmlns:p14="http://schemas.microsoft.com/office/powerpoint/2010/main" val="1511681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4404D-3DF1-CBF4-75EF-58FDC0626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68956FFB-7D29-0D5D-231E-3568A2326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13295126-47ED-8E99-F66B-F08E0373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AF94E-C476-4952-DB5A-EA89AC8F2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8" y="218766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SOWN AMONG THORNS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A86E39-D715-F0F3-9B49-9A524BE12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241441"/>
            <a:ext cx="11615676" cy="5159360"/>
          </a:xfrm>
        </p:spPr>
        <p:txBody>
          <a:bodyPr>
            <a:normAutofit/>
          </a:bodyPr>
          <a:lstStyle/>
          <a:p>
            <a:r>
              <a:rPr lang="en-GB" sz="2600" b="1" u="sng" dirty="0">
                <a:solidFill>
                  <a:srgbClr val="FFC000"/>
                </a:solidFill>
              </a:rPr>
              <a:t>The thorns of sin will grow in any soil</a:t>
            </a:r>
            <a:r>
              <a:rPr lang="en-GB" sz="2600" dirty="0"/>
              <a:t>; they need no cultivation; </a:t>
            </a:r>
            <a:r>
              <a:rPr lang="en-GB" sz="2600" b="1" dirty="0">
                <a:solidFill>
                  <a:srgbClr val="FFC000"/>
                </a:solidFill>
              </a:rPr>
              <a:t>but grace must be carefully cultivated</a:t>
            </a:r>
            <a:r>
              <a:rPr lang="en-GB" sz="2600" dirty="0"/>
              <a:t>. The briers and thorns are </a:t>
            </a:r>
            <a:r>
              <a:rPr lang="en-GB" sz="2600" b="1" dirty="0">
                <a:solidFill>
                  <a:srgbClr val="FFC000"/>
                </a:solidFill>
              </a:rPr>
              <a:t>always ready to spring up</a:t>
            </a:r>
            <a:r>
              <a:rPr lang="en-GB" sz="2600" dirty="0"/>
              <a:t>, and the work of purification </a:t>
            </a:r>
            <a:r>
              <a:rPr lang="en-GB" sz="2600" b="1" u="sng" dirty="0">
                <a:solidFill>
                  <a:srgbClr val="FFC000"/>
                </a:solidFill>
              </a:rPr>
              <a:t>must advance continually</a:t>
            </a:r>
            <a:r>
              <a:rPr lang="en-GB" sz="2600" dirty="0"/>
              <a:t>. If the heart is not kept </a:t>
            </a:r>
            <a:r>
              <a:rPr lang="en-GB" sz="2600" b="1" dirty="0">
                <a:solidFill>
                  <a:srgbClr val="FFC000"/>
                </a:solidFill>
              </a:rPr>
              <a:t>under the control of God</a:t>
            </a:r>
            <a:r>
              <a:rPr lang="en-GB" sz="2600" dirty="0"/>
              <a:t>, if the Holy Spirit does not work </a:t>
            </a:r>
            <a:r>
              <a:rPr lang="en-GB" sz="2600" b="1" dirty="0">
                <a:solidFill>
                  <a:srgbClr val="FFC000"/>
                </a:solidFill>
              </a:rPr>
              <a:t>unceasingly</a:t>
            </a:r>
            <a:r>
              <a:rPr lang="en-GB" sz="2600" dirty="0"/>
              <a:t> to refine and ennoble the character, </a:t>
            </a:r>
            <a:r>
              <a:rPr lang="en-GB" sz="2600" b="1" dirty="0">
                <a:solidFill>
                  <a:srgbClr val="FFC000"/>
                </a:solidFill>
              </a:rPr>
              <a:t>the old habits will reveal themselves in the life</a:t>
            </a:r>
            <a:r>
              <a:rPr lang="en-GB" sz="2600" dirty="0"/>
              <a:t>. Men may profess to believe the gospel; but </a:t>
            </a:r>
            <a:r>
              <a:rPr lang="en-GB" sz="2600" b="1" dirty="0">
                <a:solidFill>
                  <a:srgbClr val="FFC000"/>
                </a:solidFill>
              </a:rPr>
              <a:t>unless they are </a:t>
            </a:r>
            <a:r>
              <a:rPr lang="en-GB" sz="2600" b="1" u="sng" dirty="0">
                <a:solidFill>
                  <a:srgbClr val="FFC000"/>
                </a:solidFill>
              </a:rPr>
              <a:t>sanctified</a:t>
            </a:r>
            <a:r>
              <a:rPr lang="en-GB" sz="2600" b="1" dirty="0">
                <a:solidFill>
                  <a:srgbClr val="FFC000"/>
                </a:solidFill>
              </a:rPr>
              <a:t> by the gospel their profession is of no avail</a:t>
            </a:r>
            <a:r>
              <a:rPr lang="en-GB" sz="2600" dirty="0"/>
              <a:t>. If they do not </a:t>
            </a:r>
            <a:r>
              <a:rPr lang="en-GB" sz="2600" b="1" dirty="0">
                <a:solidFill>
                  <a:srgbClr val="00B0F0"/>
                </a:solidFill>
              </a:rPr>
              <a:t>GAIN THE VICTORY OVER SIN, THEN SIN IS GAINING THE VICTORY OVER THEM</a:t>
            </a:r>
            <a:r>
              <a:rPr lang="en-GB" sz="2600" dirty="0"/>
              <a:t>. The thorns that have been </a:t>
            </a:r>
            <a:r>
              <a:rPr lang="en-GB" sz="2600" b="1" dirty="0">
                <a:solidFill>
                  <a:srgbClr val="FFC000"/>
                </a:solidFill>
              </a:rPr>
              <a:t>cut off but not uprooted grow apace</a:t>
            </a:r>
            <a:r>
              <a:rPr lang="en-GB" sz="2600" dirty="0"/>
              <a:t>, until the soul is overspread with them. </a:t>
            </a:r>
          </a:p>
          <a:p>
            <a:r>
              <a:rPr lang="en-GB" sz="2600" b="1" dirty="0"/>
              <a:t>Christ’s Object Lessons </a:t>
            </a:r>
            <a:r>
              <a:rPr lang="en-GB" sz="2600" b="1" dirty="0" err="1"/>
              <a:t>p.g</a:t>
            </a:r>
            <a:r>
              <a:rPr lang="en-GB" sz="2600" b="1" dirty="0"/>
              <a:t> 50</a:t>
            </a:r>
            <a:endParaRPr lang="en-GB" sz="2600" dirty="0"/>
          </a:p>
          <a:p>
            <a:endParaRPr lang="en-GB" dirty="0"/>
          </a:p>
          <a:p>
            <a:endParaRPr lang="en-GB" sz="2500" dirty="0"/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8D797-EF90-C63F-5F08-EEB84384A4F1}"/>
              </a:ext>
            </a:extLst>
          </p:cNvPr>
          <p:cNvSpPr/>
          <p:nvPr/>
        </p:nvSpPr>
        <p:spPr>
          <a:xfrm>
            <a:off x="2025316" y="1867083"/>
            <a:ext cx="8366459" cy="39080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Ask yourself this question:</a:t>
            </a:r>
          </a:p>
          <a:p>
            <a:pPr algn="ctr"/>
            <a:endParaRPr lang="en-GB" sz="3200" b="1" dirty="0">
              <a:solidFill>
                <a:srgbClr val="FFC000"/>
              </a:solidFill>
            </a:endParaRPr>
          </a:p>
          <a:p>
            <a:pPr algn="ctr"/>
            <a:r>
              <a:rPr lang="en-GB" sz="3200" b="1" dirty="0">
                <a:solidFill>
                  <a:srgbClr val="FFC000"/>
                </a:solidFill>
              </a:rPr>
              <a:t>Have I any thorns in my heart</a:t>
            </a:r>
            <a:r>
              <a:rPr lang="en-GB" sz="3200" dirty="0"/>
              <a:t>?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What is preventing me from growing </a:t>
            </a:r>
            <a:r>
              <a:rPr lang="en-GB" sz="3200" b="1" dirty="0">
                <a:solidFill>
                  <a:srgbClr val="FFC000"/>
                </a:solidFill>
              </a:rPr>
              <a:t>FULLY</a:t>
            </a:r>
            <a:r>
              <a:rPr lang="en-GB" sz="3200" dirty="0"/>
              <a:t> into Christ’s image?</a:t>
            </a:r>
          </a:p>
        </p:txBody>
      </p:sp>
    </p:spTree>
    <p:extLst>
      <p:ext uri="{BB962C8B-B14F-4D97-AF65-F5344CB8AC3E}">
        <p14:creationId xmlns:p14="http://schemas.microsoft.com/office/powerpoint/2010/main" val="2806157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05BF4-90E7-EEFC-8D94-ED108D807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16911F65-554D-EC48-7DF3-872B1B2542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7C333B7D-4275-5427-3928-B3FE5470A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B1AB1-088E-0A72-17E7-A9169631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PREPARATION OF GOOD SOIL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3373C98-32C3-5B32-07FD-1C2F82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Christ represents the different results of the sowing as </a:t>
            </a:r>
            <a:r>
              <a:rPr lang="en-GB" sz="2500" b="1" u="sng" dirty="0">
                <a:solidFill>
                  <a:srgbClr val="FFC000"/>
                </a:solidFill>
              </a:rPr>
              <a:t>depending upon the soil</a:t>
            </a:r>
            <a:r>
              <a:rPr lang="en-GB" sz="2500" dirty="0"/>
              <a:t>. In every case </a:t>
            </a:r>
            <a:r>
              <a:rPr lang="en-GB" sz="2500" b="1" dirty="0">
                <a:solidFill>
                  <a:srgbClr val="FFC000"/>
                </a:solidFill>
              </a:rPr>
              <a:t>the </a:t>
            </a:r>
            <a:r>
              <a:rPr lang="en-GB" sz="2500" b="1" dirty="0" err="1">
                <a:solidFill>
                  <a:srgbClr val="FFC000"/>
                </a:solidFill>
              </a:rPr>
              <a:t>sower</a:t>
            </a:r>
            <a:r>
              <a:rPr lang="en-GB" sz="2500" b="1" dirty="0">
                <a:solidFill>
                  <a:srgbClr val="FFC000"/>
                </a:solidFill>
              </a:rPr>
              <a:t> and the seed are the same</a:t>
            </a:r>
            <a:r>
              <a:rPr lang="en-GB" sz="2500" dirty="0"/>
              <a:t>. Thus, He teaches that if the word of God </a:t>
            </a:r>
            <a:r>
              <a:rPr lang="en-GB" sz="2500" b="1" dirty="0">
                <a:solidFill>
                  <a:srgbClr val="FFC000"/>
                </a:solidFill>
              </a:rPr>
              <a:t>fails of accomplishing its work in our hearts and lives, the reason is to be found in ourselves</a:t>
            </a:r>
            <a:r>
              <a:rPr lang="en-GB" sz="2500" dirty="0"/>
              <a:t>. But the result </a:t>
            </a:r>
            <a:r>
              <a:rPr lang="en-GB" sz="2500" b="1" dirty="0">
                <a:solidFill>
                  <a:srgbClr val="FFC000"/>
                </a:solidFill>
              </a:rPr>
              <a:t>is not beyond our control</a:t>
            </a:r>
            <a:r>
              <a:rPr lang="en-GB" sz="2500" dirty="0"/>
              <a:t>….</a:t>
            </a:r>
            <a:r>
              <a:rPr lang="en-GB" sz="2500" b="1" dirty="0">
                <a:solidFill>
                  <a:srgbClr val="FFC000"/>
                </a:solidFill>
              </a:rPr>
              <a:t>the power of choice is ours, and it rests with us to determine what we will become</a:t>
            </a:r>
            <a:r>
              <a:rPr lang="en-GB" sz="2500" dirty="0"/>
              <a:t>. The wayside, the stony-ground, the thorny-ground hearers </a:t>
            </a:r>
            <a:r>
              <a:rPr lang="en-GB" sz="2500" b="1" dirty="0">
                <a:solidFill>
                  <a:srgbClr val="00B0F0"/>
                </a:solidFill>
              </a:rPr>
              <a:t>need not remain such.</a:t>
            </a:r>
          </a:p>
          <a:p>
            <a:r>
              <a:rPr lang="en-GB" sz="2500" dirty="0"/>
              <a:t>The garden of the heart must be cultivated. </a:t>
            </a:r>
            <a:r>
              <a:rPr lang="en-GB" sz="2500" b="1" dirty="0">
                <a:solidFill>
                  <a:srgbClr val="FFC000"/>
                </a:solidFill>
              </a:rPr>
              <a:t>The soil must be broken up by deep repentance for sin</a:t>
            </a:r>
            <a:r>
              <a:rPr lang="en-GB" sz="2500" dirty="0"/>
              <a:t>. Poisonous, satanic plants </a:t>
            </a:r>
            <a:r>
              <a:rPr lang="en-GB" sz="2500" b="1" dirty="0">
                <a:solidFill>
                  <a:srgbClr val="FFC000"/>
                </a:solidFill>
              </a:rPr>
              <a:t>must be uprooted</a:t>
            </a:r>
            <a:r>
              <a:rPr lang="en-GB" sz="2500" dirty="0"/>
              <a:t>…. The evil tendencies of the natural heart can be overcome only by </a:t>
            </a:r>
            <a:r>
              <a:rPr lang="en-GB" sz="2500" b="1" u="sng" dirty="0">
                <a:solidFill>
                  <a:srgbClr val="FFC000"/>
                </a:solidFill>
              </a:rPr>
              <a:t>earnest effort in the name and strength of Jesus</a:t>
            </a:r>
            <a:r>
              <a:rPr lang="en-GB" sz="2500" dirty="0"/>
              <a:t>.</a:t>
            </a:r>
          </a:p>
          <a:p>
            <a:r>
              <a:rPr lang="en-GB" sz="2500" dirty="0"/>
              <a:t>The Lord bids us by His prophet, “</a:t>
            </a:r>
            <a:r>
              <a:rPr lang="en-GB" sz="2500" b="1" dirty="0">
                <a:solidFill>
                  <a:srgbClr val="FFC000"/>
                </a:solidFill>
              </a:rPr>
              <a:t>Break up your fallow ground, and sow not among thorns</a:t>
            </a:r>
            <a:r>
              <a:rPr lang="en-GB" sz="2500" dirty="0"/>
              <a:t>” </a:t>
            </a:r>
            <a:r>
              <a:rPr lang="en-GB" sz="2500" b="1" dirty="0"/>
              <a:t>Jeremiah 4:3…. </a:t>
            </a:r>
            <a:r>
              <a:rPr lang="en-GB" sz="2500" b="1" u="sng" dirty="0">
                <a:solidFill>
                  <a:srgbClr val="FFC000"/>
                </a:solidFill>
              </a:rPr>
              <a:t>This work He desires to accomplish for us, and He asks us to co-operate with Him</a:t>
            </a:r>
            <a:r>
              <a:rPr lang="en-GB" sz="2500" dirty="0"/>
              <a:t>. </a:t>
            </a:r>
            <a:r>
              <a:rPr lang="en-GB" sz="2500" b="1" dirty="0"/>
              <a:t>Christ’s Object Lessons pg. 56</a:t>
            </a:r>
            <a:endParaRPr lang="en-GB" sz="2500" dirty="0"/>
          </a:p>
          <a:p>
            <a:endParaRPr lang="en-GB" sz="2500" dirty="0"/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705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08989-0121-7D1A-065E-A12556D0B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74ECA125-8BD0-A0E1-A841-82CFA41F6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83BED320-24E9-EAE4-2F98-3BEE7522E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12C13E-F28D-8A79-1A8B-8F8326920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GOOD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1AC3699-E871-1E27-570D-01B37D04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/>
          </a:bodyPr>
          <a:lstStyle/>
          <a:p>
            <a:r>
              <a:rPr lang="en-GB" sz="2500" dirty="0"/>
              <a:t>And other fell on </a:t>
            </a:r>
            <a:r>
              <a:rPr lang="en-GB" sz="2500" b="1" dirty="0">
                <a:solidFill>
                  <a:srgbClr val="FFC000"/>
                </a:solidFill>
              </a:rPr>
              <a:t>good ground</a:t>
            </a:r>
            <a:r>
              <a:rPr lang="en-GB" sz="2500" dirty="0"/>
              <a:t>, and sprang up, and </a:t>
            </a:r>
            <a:r>
              <a:rPr lang="en-GB" sz="2500" b="1" dirty="0">
                <a:solidFill>
                  <a:srgbClr val="FFC000"/>
                </a:solidFill>
              </a:rPr>
              <a:t>bare fruit </a:t>
            </a:r>
            <a:r>
              <a:rPr lang="en-GB" sz="2500" dirty="0"/>
              <a:t>an hundredfold. </a:t>
            </a:r>
            <a:r>
              <a:rPr lang="en-GB" sz="2500" b="1" dirty="0"/>
              <a:t>Luke 8:8</a:t>
            </a:r>
          </a:p>
          <a:p>
            <a:r>
              <a:rPr lang="en-GB" sz="2500" dirty="0"/>
              <a:t>Once the soil has been adequately prepared—</a:t>
            </a:r>
            <a:r>
              <a:rPr lang="en-GB" sz="2500" i="1" dirty="0">
                <a:solidFill>
                  <a:srgbClr val="FFC000"/>
                </a:solidFill>
              </a:rPr>
              <a:t>the fallow ground broken up, the stones removed and the thorns and tares pulled up from the roots</a:t>
            </a:r>
            <a:r>
              <a:rPr lang="en-GB" sz="2500" i="1" dirty="0"/>
              <a:t>, </a:t>
            </a:r>
            <a:r>
              <a:rPr lang="en-GB" sz="2500" dirty="0"/>
              <a:t>then the soil is ready for planting. </a:t>
            </a:r>
          </a:p>
          <a:p>
            <a:r>
              <a:rPr lang="en-GB" sz="2500" dirty="0"/>
              <a:t>There is </a:t>
            </a:r>
            <a:r>
              <a:rPr lang="en-GB" sz="2500" b="1" dirty="0"/>
              <a:t>enough depth of soil</a:t>
            </a:r>
            <a:r>
              <a:rPr lang="en-GB" sz="2500" dirty="0"/>
              <a:t> for the roots to grow deep, there is </a:t>
            </a:r>
            <a:r>
              <a:rPr lang="en-GB" sz="2500" b="1" dirty="0"/>
              <a:t>no competition</a:t>
            </a:r>
            <a:r>
              <a:rPr lang="en-GB" sz="2500" dirty="0"/>
              <a:t> from weeds, the birds find </a:t>
            </a:r>
            <a:r>
              <a:rPr lang="en-GB" sz="2500" b="1" dirty="0"/>
              <a:t>no wayside seed </a:t>
            </a:r>
            <a:r>
              <a:rPr lang="en-GB" sz="2500" dirty="0"/>
              <a:t>which they can devour. </a:t>
            </a:r>
          </a:p>
          <a:p>
            <a:r>
              <a:rPr lang="en-GB" sz="2500" dirty="0"/>
              <a:t>It is in this type of soil that the Sower desires to sow His Seed, because He knows it will bring forth </a:t>
            </a:r>
            <a:r>
              <a:rPr lang="en-GB" sz="2500" b="1" dirty="0">
                <a:solidFill>
                  <a:srgbClr val="FFC000"/>
                </a:solidFill>
              </a:rPr>
              <a:t>abundant fruit </a:t>
            </a:r>
            <a:r>
              <a:rPr lang="en-GB" sz="2500" dirty="0"/>
              <a:t>and give a profitable return on His investment.</a:t>
            </a:r>
          </a:p>
          <a:p>
            <a:endParaRPr lang="en-GB" sz="2500" dirty="0"/>
          </a:p>
          <a:p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4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05971-1DA3-5686-11C6-FAE64C434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A0F515EA-D936-F891-3BCC-DD2B150FA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09831366-EFBD-539E-56AA-D429BA8ED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52596-3403-F072-194D-76C1431A2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GOOD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794585-3AC3-1AF2-A89F-37E5EFC5C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/>
          </a:bodyPr>
          <a:lstStyle/>
          <a:p>
            <a:r>
              <a:rPr lang="en-GB" sz="2500" dirty="0"/>
              <a:t>So is the kingdom of God, as if a man </a:t>
            </a:r>
            <a:r>
              <a:rPr lang="en-GB" sz="2500" b="1" dirty="0">
                <a:solidFill>
                  <a:srgbClr val="FFC000"/>
                </a:solidFill>
              </a:rPr>
              <a:t>should cast seed into the ground</a:t>
            </a:r>
            <a:r>
              <a:rPr lang="en-GB" sz="2500" dirty="0"/>
              <a:t>; And should sleep, and rise night and day, and </a:t>
            </a:r>
            <a:r>
              <a:rPr lang="en-GB" sz="2500" b="1" dirty="0">
                <a:solidFill>
                  <a:srgbClr val="FFC000"/>
                </a:solidFill>
              </a:rPr>
              <a:t>the seed should spring and grow up</a:t>
            </a:r>
            <a:r>
              <a:rPr lang="en-GB" sz="2500" dirty="0"/>
              <a:t>, he </a:t>
            </a:r>
            <a:r>
              <a:rPr lang="en-GB" sz="2500" dirty="0" err="1"/>
              <a:t>knoweth</a:t>
            </a:r>
            <a:r>
              <a:rPr lang="en-GB" sz="2500" dirty="0"/>
              <a:t> not how. For the earth bringeth forth fruit of herself; </a:t>
            </a:r>
            <a:r>
              <a:rPr lang="en-GB" sz="2500" b="1" dirty="0">
                <a:solidFill>
                  <a:srgbClr val="FFC000"/>
                </a:solidFill>
              </a:rPr>
              <a:t>first the blade, then the ear, after that the full corn in the ear</a:t>
            </a:r>
            <a:r>
              <a:rPr lang="en-GB" sz="2500" dirty="0"/>
              <a:t>. But when the fruit is brought forth [</a:t>
            </a:r>
            <a:r>
              <a:rPr lang="en-GB" sz="2500" b="1" dirty="0">
                <a:solidFill>
                  <a:srgbClr val="FFC000"/>
                </a:solidFill>
              </a:rPr>
              <a:t>ripe</a:t>
            </a:r>
            <a:r>
              <a:rPr lang="en-GB" sz="2500" dirty="0"/>
              <a:t>], </a:t>
            </a:r>
            <a:r>
              <a:rPr lang="en-GB" sz="2500" b="1" dirty="0">
                <a:solidFill>
                  <a:srgbClr val="FFC000"/>
                </a:solidFill>
              </a:rPr>
              <a:t>immediately he </a:t>
            </a:r>
            <a:r>
              <a:rPr lang="en-GB" sz="2500" b="1" dirty="0" err="1">
                <a:solidFill>
                  <a:srgbClr val="FFC000"/>
                </a:solidFill>
              </a:rPr>
              <a:t>putteth</a:t>
            </a:r>
            <a:r>
              <a:rPr lang="en-GB" sz="2500" b="1" dirty="0">
                <a:solidFill>
                  <a:srgbClr val="FFC000"/>
                </a:solidFill>
              </a:rPr>
              <a:t> in the sickle, because the harvest is come</a:t>
            </a:r>
            <a:r>
              <a:rPr lang="en-GB" sz="2500" dirty="0"/>
              <a:t>. </a:t>
            </a:r>
            <a:r>
              <a:rPr lang="en-GB" sz="2500" b="1" dirty="0"/>
              <a:t>Mark 4:26-29</a:t>
            </a:r>
            <a:endParaRPr lang="en-GB" sz="2500" dirty="0"/>
          </a:p>
          <a:p>
            <a:r>
              <a:rPr lang="en-GB" sz="2500" dirty="0"/>
              <a:t>The good ground produces the harvest for which the Son of Man desires. “The Husbandman </a:t>
            </a:r>
            <a:r>
              <a:rPr lang="en-GB" sz="2500" dirty="0" err="1"/>
              <a:t>waiteth</a:t>
            </a:r>
            <a:r>
              <a:rPr lang="en-GB" sz="2500" dirty="0"/>
              <a:t> for </a:t>
            </a:r>
            <a:r>
              <a:rPr lang="en-GB" sz="2500" b="1" dirty="0">
                <a:solidFill>
                  <a:srgbClr val="FFC000"/>
                </a:solidFill>
              </a:rPr>
              <a:t>the precious fruit </a:t>
            </a:r>
            <a:r>
              <a:rPr lang="en-GB" sz="2500" dirty="0"/>
              <a:t>of the earth and </a:t>
            </a:r>
            <a:r>
              <a:rPr lang="en-GB" sz="2500" b="1" dirty="0">
                <a:solidFill>
                  <a:srgbClr val="FFC000"/>
                </a:solidFill>
              </a:rPr>
              <a:t>hath long patience for it</a:t>
            </a:r>
            <a:r>
              <a:rPr lang="en-GB" sz="2500" dirty="0"/>
              <a:t>, until he receive </a:t>
            </a:r>
            <a:r>
              <a:rPr lang="en-GB" sz="2500" b="1" dirty="0">
                <a:solidFill>
                  <a:srgbClr val="FFC000"/>
                </a:solidFill>
              </a:rPr>
              <a:t>the early and the latter rain</a:t>
            </a:r>
            <a:r>
              <a:rPr lang="en-GB" sz="2500" dirty="0"/>
              <a:t>.” </a:t>
            </a:r>
            <a:r>
              <a:rPr lang="en-GB" sz="2500" b="1" dirty="0"/>
              <a:t>James 5:7</a:t>
            </a:r>
          </a:p>
          <a:p>
            <a:r>
              <a:rPr lang="en-GB" sz="2500" dirty="0"/>
              <a:t>Those who possess the good soil of the heart are they which shall receive of </a:t>
            </a:r>
            <a:r>
              <a:rPr lang="en-GB" sz="2500" b="1" dirty="0">
                <a:solidFill>
                  <a:srgbClr val="FFC000"/>
                </a:solidFill>
              </a:rPr>
              <a:t>the early and latter rain </a:t>
            </a:r>
            <a:r>
              <a:rPr lang="en-GB" sz="2500" dirty="0"/>
              <a:t>and produce </a:t>
            </a:r>
            <a:r>
              <a:rPr lang="en-GB" sz="2500" b="1" dirty="0">
                <a:solidFill>
                  <a:srgbClr val="FFC000"/>
                </a:solidFill>
              </a:rPr>
              <a:t>abundant fruit </a:t>
            </a:r>
            <a:r>
              <a:rPr lang="en-GB" sz="2500" dirty="0"/>
              <a:t>for God. </a:t>
            </a:r>
          </a:p>
          <a:p>
            <a:r>
              <a:rPr lang="en-GB" sz="2500" dirty="0"/>
              <a:t>“For herein is My Father glorified, </a:t>
            </a:r>
            <a:r>
              <a:rPr lang="en-GB" sz="2500" b="1" dirty="0">
                <a:solidFill>
                  <a:srgbClr val="FFC000"/>
                </a:solidFill>
              </a:rPr>
              <a:t>that ye bear much fruit</a:t>
            </a:r>
            <a:r>
              <a:rPr lang="en-GB" sz="2500" dirty="0"/>
              <a:t>.”</a:t>
            </a:r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82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52ABA-E799-FA15-EE04-E8E1975F2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9B34742A-43F4-18C4-C839-F52C2BA1D7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FCE87CF9-2E32-0F8D-1C12-518C11B87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87C5AF-E403-845C-CF8F-99F2EA18C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GOOD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E5C8FB-1EFB-1AA9-33B5-BFDF779C2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167062"/>
            <a:ext cx="11615676" cy="5690927"/>
          </a:xfrm>
        </p:spPr>
        <p:txBody>
          <a:bodyPr>
            <a:normAutofit/>
          </a:bodyPr>
          <a:lstStyle/>
          <a:p>
            <a:r>
              <a:rPr lang="en-GB" sz="2500" dirty="0"/>
              <a:t>Of those who possess the good soil of the heart Jesus says:</a:t>
            </a:r>
          </a:p>
          <a:p>
            <a:r>
              <a:rPr lang="en-GB" sz="2500" dirty="0"/>
              <a:t>…he who received seed on the good ground is he </a:t>
            </a:r>
            <a:r>
              <a:rPr lang="en-GB" sz="2500" b="1" dirty="0">
                <a:solidFill>
                  <a:srgbClr val="FFC000"/>
                </a:solidFill>
              </a:rPr>
              <a:t>who hears the word and understands it</a:t>
            </a:r>
            <a:r>
              <a:rPr lang="en-GB" sz="2500" dirty="0"/>
              <a:t>, who indeed </a:t>
            </a:r>
            <a:r>
              <a:rPr lang="en-GB" sz="2500" b="1" u="sng" dirty="0">
                <a:solidFill>
                  <a:srgbClr val="FFC000"/>
                </a:solidFill>
              </a:rPr>
              <a:t>bears fruit and produces</a:t>
            </a:r>
            <a:r>
              <a:rPr lang="en-GB" sz="2500" dirty="0"/>
              <a:t>: some </a:t>
            </a:r>
            <a:r>
              <a:rPr lang="en-GB" sz="2500" b="1" u="sng" dirty="0">
                <a:solidFill>
                  <a:srgbClr val="FFC000"/>
                </a:solidFill>
              </a:rPr>
              <a:t>a hundredfold, some sixty, some thirty</a:t>
            </a:r>
            <a:r>
              <a:rPr lang="en-GB" sz="2500" dirty="0"/>
              <a:t>.” </a:t>
            </a:r>
            <a:r>
              <a:rPr lang="en-GB" sz="2500" b="1" dirty="0"/>
              <a:t>Matthew 13:23</a:t>
            </a:r>
            <a:endParaRPr lang="en-GB" sz="2500" dirty="0"/>
          </a:p>
          <a:p>
            <a:r>
              <a:rPr lang="en-GB" sz="2500" dirty="0"/>
              <a:t>But that on the good ground are they, </a:t>
            </a:r>
            <a:r>
              <a:rPr lang="en-GB" sz="2500" b="1" dirty="0">
                <a:solidFill>
                  <a:srgbClr val="FFC000"/>
                </a:solidFill>
              </a:rPr>
              <a:t>which</a:t>
            </a:r>
            <a:r>
              <a:rPr lang="en-GB" sz="2500" dirty="0">
                <a:solidFill>
                  <a:srgbClr val="FFC000"/>
                </a:solidFill>
              </a:rPr>
              <a:t> </a:t>
            </a:r>
            <a:r>
              <a:rPr lang="en-GB" sz="2500" b="1" dirty="0">
                <a:solidFill>
                  <a:srgbClr val="FFC000"/>
                </a:solidFill>
              </a:rPr>
              <a:t>in an honest and good heart</a:t>
            </a:r>
            <a:r>
              <a:rPr lang="en-GB" sz="2500" dirty="0"/>
              <a:t>, having </a:t>
            </a:r>
            <a:r>
              <a:rPr lang="en-GB" sz="2500" b="1" u="sng" dirty="0">
                <a:solidFill>
                  <a:srgbClr val="FFC000"/>
                </a:solidFill>
              </a:rPr>
              <a:t>heard the word, keep it</a:t>
            </a:r>
            <a:r>
              <a:rPr lang="en-GB" sz="2500" dirty="0"/>
              <a:t>, and bring forth fruit with </a:t>
            </a:r>
            <a:r>
              <a:rPr lang="en-GB" sz="2500" b="1" u="sng" dirty="0">
                <a:solidFill>
                  <a:srgbClr val="FFC000"/>
                </a:solidFill>
              </a:rPr>
              <a:t>patience</a:t>
            </a:r>
            <a:r>
              <a:rPr lang="en-GB" sz="2500" b="1" dirty="0">
                <a:solidFill>
                  <a:srgbClr val="FFC000"/>
                </a:solidFill>
              </a:rPr>
              <a:t> </a:t>
            </a:r>
            <a:r>
              <a:rPr lang="en-GB" sz="2500" b="1" dirty="0">
                <a:solidFill>
                  <a:schemeClr val="tx1"/>
                </a:solidFill>
              </a:rPr>
              <a:t>[perseverance]</a:t>
            </a:r>
            <a:r>
              <a:rPr lang="en-GB" sz="2500" dirty="0">
                <a:solidFill>
                  <a:schemeClr val="tx1"/>
                </a:solidFill>
              </a:rPr>
              <a:t>. </a:t>
            </a:r>
            <a:r>
              <a:rPr lang="en-GB" sz="2500" b="1" dirty="0"/>
              <a:t>Luke 8:15 [ </a:t>
            </a:r>
            <a:r>
              <a:rPr lang="en-GB" sz="2500" b="1" i="1" dirty="0"/>
              <a:t>cf. Rev.14:12,14-15</a:t>
            </a:r>
            <a:r>
              <a:rPr lang="en-GB" sz="2500" b="1" dirty="0"/>
              <a:t>]</a:t>
            </a:r>
          </a:p>
          <a:p>
            <a:r>
              <a:rPr lang="en-GB" sz="2500" dirty="0"/>
              <a:t>He has an honest heart who </a:t>
            </a:r>
            <a:r>
              <a:rPr lang="en-GB" sz="2500" b="1" dirty="0">
                <a:solidFill>
                  <a:srgbClr val="FFC000"/>
                </a:solidFill>
              </a:rPr>
              <a:t>yields to the conviction of the Holy Spirit</a:t>
            </a:r>
            <a:r>
              <a:rPr lang="en-GB" sz="2500" dirty="0"/>
              <a:t>. He </a:t>
            </a:r>
            <a:r>
              <a:rPr lang="en-GB" sz="2500" b="1" dirty="0">
                <a:solidFill>
                  <a:srgbClr val="FFC000"/>
                </a:solidFill>
              </a:rPr>
              <a:t>confesses</a:t>
            </a:r>
            <a:r>
              <a:rPr lang="en-GB" sz="2500" dirty="0"/>
              <a:t> his guilt and </a:t>
            </a:r>
            <a:r>
              <a:rPr lang="en-GB" sz="2500" b="1" dirty="0">
                <a:solidFill>
                  <a:srgbClr val="FFC000"/>
                </a:solidFill>
              </a:rPr>
              <a:t>feels his need </a:t>
            </a:r>
            <a:r>
              <a:rPr lang="en-GB" sz="2500" dirty="0"/>
              <a:t>of the mercy and love of God. He has </a:t>
            </a:r>
            <a:r>
              <a:rPr lang="en-GB" sz="2500" b="1" dirty="0">
                <a:solidFill>
                  <a:srgbClr val="FFC000"/>
                </a:solidFill>
              </a:rPr>
              <a:t>a sincere desire </a:t>
            </a:r>
            <a:r>
              <a:rPr lang="en-GB" sz="2500" dirty="0"/>
              <a:t>to know the truth, that he may </a:t>
            </a:r>
            <a:r>
              <a:rPr lang="en-GB" sz="2500" b="1" u="sng" dirty="0">
                <a:solidFill>
                  <a:srgbClr val="FFC000"/>
                </a:solidFill>
              </a:rPr>
              <a:t>obey it</a:t>
            </a:r>
            <a:r>
              <a:rPr lang="en-GB" sz="2500" dirty="0"/>
              <a:t>. </a:t>
            </a:r>
            <a:r>
              <a:rPr lang="en-GB" sz="2500" b="1" dirty="0"/>
              <a:t>Christ’s Object Lessons pg. 56</a:t>
            </a:r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26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C96A8A-22FE-D454-E0BC-E01A095F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7C8410B0-A574-35EC-3B37-277608054C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46A185FD-1E2A-1825-4EEF-80A912301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17EDD6-CC9F-3BC6-4DE8-71EB23595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GOOD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35C7BDA-20C1-6958-1213-707E72333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/>
          </a:bodyPr>
          <a:lstStyle/>
          <a:p>
            <a:r>
              <a:rPr lang="en-GB" sz="2500" dirty="0"/>
              <a:t>“The good-ground hearer receives the word “not as the word of men, but as it is in truth</a:t>
            </a:r>
            <a:r>
              <a:rPr lang="en-GB" sz="2500" b="1" dirty="0">
                <a:solidFill>
                  <a:srgbClr val="FFC000"/>
                </a:solidFill>
              </a:rPr>
              <a:t>, the word of God</a:t>
            </a:r>
            <a:r>
              <a:rPr lang="en-GB" sz="2500" dirty="0"/>
              <a:t>.” </a:t>
            </a:r>
            <a:r>
              <a:rPr lang="en-GB" sz="2500" b="1" dirty="0"/>
              <a:t>1 Thessalonians 2:13</a:t>
            </a:r>
            <a:r>
              <a:rPr lang="en-GB" sz="2500" dirty="0"/>
              <a:t>. Only he who </a:t>
            </a:r>
            <a:r>
              <a:rPr lang="en-GB" sz="2500" b="1" dirty="0">
                <a:solidFill>
                  <a:srgbClr val="FFC000"/>
                </a:solidFill>
              </a:rPr>
              <a:t>receives the Scriptures as the voice of God speaking to himself </a:t>
            </a:r>
            <a:r>
              <a:rPr lang="en-GB" sz="2500" dirty="0"/>
              <a:t>is a true learner…. </a:t>
            </a:r>
            <a:r>
              <a:rPr lang="en-GB" sz="2500" b="1" dirty="0">
                <a:solidFill>
                  <a:srgbClr val="FFC000"/>
                </a:solidFill>
              </a:rPr>
              <a:t>He opens his understanding and his heart to receive it</a:t>
            </a:r>
            <a:r>
              <a:rPr lang="en-GB" sz="2500" dirty="0"/>
              <a:t>…. The Holy Spirit is given to open to them the rich treasures of the truth…. The good-ground hearers, having heard the word, keep it. </a:t>
            </a:r>
            <a:r>
              <a:rPr lang="en-GB" sz="2500" b="1" dirty="0">
                <a:solidFill>
                  <a:srgbClr val="FFC000"/>
                </a:solidFill>
              </a:rPr>
              <a:t>Satan with all his agencies of evil is not able to catch it away.”</a:t>
            </a:r>
          </a:p>
          <a:p>
            <a:r>
              <a:rPr lang="en-GB" sz="2500" dirty="0"/>
              <a:t> However, </a:t>
            </a:r>
            <a:r>
              <a:rPr lang="en-GB" sz="2500" b="1" u="sng" dirty="0">
                <a:solidFill>
                  <a:srgbClr val="FFC000"/>
                </a:solidFill>
              </a:rPr>
              <a:t>merely to hear or to read the word is not enough</a:t>
            </a:r>
            <a:r>
              <a:rPr lang="en-GB" sz="2500" dirty="0"/>
              <a:t>. He who desires to be profited by the Scriptures must </a:t>
            </a:r>
            <a:r>
              <a:rPr lang="en-GB" sz="2500" b="1" dirty="0">
                <a:solidFill>
                  <a:srgbClr val="FFC000"/>
                </a:solidFill>
              </a:rPr>
              <a:t>meditate upon the truth that has been presented to him</a:t>
            </a:r>
            <a:r>
              <a:rPr lang="en-GB" sz="2500" dirty="0"/>
              <a:t>. By </a:t>
            </a:r>
            <a:r>
              <a:rPr lang="en-GB" sz="2500" b="1" dirty="0"/>
              <a:t>earnest attention and prayerful thought, </a:t>
            </a:r>
            <a:r>
              <a:rPr lang="en-GB" sz="2500" dirty="0"/>
              <a:t>he must learn the meaning of the words of truth, and drink deep of the spirit of the holy oracles.” </a:t>
            </a:r>
            <a:r>
              <a:rPr lang="en-GB" sz="2500" b="1" dirty="0"/>
              <a:t>Ibid 59</a:t>
            </a:r>
            <a:endParaRPr lang="en-GB" sz="2500" dirty="0"/>
          </a:p>
          <a:p>
            <a:endParaRPr lang="en-GB" sz="2500" dirty="0"/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629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03430F-0E1E-D0AB-EA5F-7CD462DA3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981A351E-742E-D677-EC88-F4233A27A8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453CEFAE-55ED-99B6-F2DA-776EEAF97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818F5-F440-3E26-29E3-BBC3F4EF8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GOOD GROUND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307F56B-47C5-E765-61A6-6279A9E07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The word of God </a:t>
            </a:r>
            <a:r>
              <a:rPr lang="en-GB" sz="2500" b="1" dirty="0">
                <a:solidFill>
                  <a:srgbClr val="FFC000"/>
                </a:solidFill>
              </a:rPr>
              <a:t>received into the heart </a:t>
            </a:r>
            <a:r>
              <a:rPr lang="en-GB" sz="2500" dirty="0"/>
              <a:t>will show forth itself in </a:t>
            </a:r>
            <a:r>
              <a:rPr lang="en-GB" sz="2500" b="1" dirty="0">
                <a:solidFill>
                  <a:srgbClr val="FFC000"/>
                </a:solidFill>
              </a:rPr>
              <a:t>good works.</a:t>
            </a:r>
          </a:p>
          <a:p>
            <a:r>
              <a:rPr lang="en-GB" sz="2500" dirty="0"/>
              <a:t>Its results will be seen in </a:t>
            </a:r>
            <a:r>
              <a:rPr lang="en-GB" sz="2500" b="1" dirty="0">
                <a:solidFill>
                  <a:srgbClr val="FFC000"/>
                </a:solidFill>
              </a:rPr>
              <a:t>a Christlike life and character</a:t>
            </a:r>
            <a:r>
              <a:rPr lang="en-GB" sz="2500" dirty="0"/>
              <a:t>. </a:t>
            </a:r>
          </a:p>
          <a:p>
            <a:r>
              <a:rPr lang="en-GB" sz="2500" dirty="0"/>
              <a:t>“</a:t>
            </a:r>
            <a:r>
              <a:rPr lang="en-GB" sz="2500" b="1" dirty="0">
                <a:solidFill>
                  <a:srgbClr val="FFC000"/>
                </a:solidFill>
              </a:rPr>
              <a:t>By their fruits ye shall know them</a:t>
            </a:r>
            <a:r>
              <a:rPr lang="en-GB" sz="2500" dirty="0"/>
              <a:t>” and “</a:t>
            </a:r>
            <a:r>
              <a:rPr lang="en-GB" sz="2500" b="1" dirty="0">
                <a:solidFill>
                  <a:srgbClr val="FFC000"/>
                </a:solidFill>
              </a:rPr>
              <a:t>faith without works is dead also</a:t>
            </a:r>
            <a:r>
              <a:rPr lang="en-GB" sz="2500" dirty="0"/>
              <a:t>.” </a:t>
            </a:r>
            <a:r>
              <a:rPr lang="en-GB" sz="2500" b="1" dirty="0"/>
              <a:t>Matthew 7:20; James 2:26</a:t>
            </a:r>
          </a:p>
          <a:p>
            <a:r>
              <a:rPr lang="en-GB" sz="2500" b="1" dirty="0">
                <a:solidFill>
                  <a:srgbClr val="FFC000"/>
                </a:solidFill>
              </a:rPr>
              <a:t>Can our works save us? </a:t>
            </a:r>
            <a:r>
              <a:rPr lang="en-GB" sz="2500" dirty="0"/>
              <a:t>God forbid, for we are </a:t>
            </a:r>
            <a:r>
              <a:rPr lang="en-GB" sz="2500" b="1" dirty="0">
                <a:solidFill>
                  <a:srgbClr val="FFC000"/>
                </a:solidFill>
              </a:rPr>
              <a:t>saved by grace</a:t>
            </a:r>
            <a:r>
              <a:rPr lang="en-GB" sz="2500" dirty="0"/>
              <a:t>, through faith in the Gospel of Jesus Christ, it is </a:t>
            </a:r>
            <a:r>
              <a:rPr lang="en-GB" sz="2500" b="1" dirty="0">
                <a:solidFill>
                  <a:srgbClr val="FFC000"/>
                </a:solidFill>
              </a:rPr>
              <a:t>a gift from God </a:t>
            </a:r>
            <a:r>
              <a:rPr lang="en-GB" sz="2500" dirty="0"/>
              <a:t>and not of our works, lest any man should boast. </a:t>
            </a:r>
          </a:p>
          <a:p>
            <a:r>
              <a:rPr lang="en-GB" sz="2500" dirty="0"/>
              <a:t>Nevertheless, when we are </a:t>
            </a:r>
            <a:r>
              <a:rPr lang="en-GB" sz="2500" b="1" dirty="0">
                <a:solidFill>
                  <a:srgbClr val="FFC000"/>
                </a:solidFill>
              </a:rPr>
              <a:t>truly converted</a:t>
            </a:r>
            <a:r>
              <a:rPr lang="en-GB" sz="2500" dirty="0"/>
              <a:t>, and the </a:t>
            </a:r>
            <a:r>
              <a:rPr lang="en-GB" sz="2500" b="1" dirty="0">
                <a:solidFill>
                  <a:srgbClr val="FFC000"/>
                </a:solidFill>
              </a:rPr>
              <a:t>old man of sin is crucified</a:t>
            </a:r>
            <a:r>
              <a:rPr lang="en-GB" sz="2500" dirty="0"/>
              <a:t>, then we become Christ’s workmanship, created in Him </a:t>
            </a:r>
            <a:r>
              <a:rPr lang="en-GB" sz="2500" b="1" dirty="0">
                <a:solidFill>
                  <a:srgbClr val="FFC000"/>
                </a:solidFill>
              </a:rPr>
              <a:t>unto good works</a:t>
            </a:r>
            <a:r>
              <a:rPr lang="en-GB" sz="2500" dirty="0"/>
              <a:t>, which God has ordained that we should walk in those works. </a:t>
            </a:r>
          </a:p>
          <a:p>
            <a:r>
              <a:rPr lang="en-GB" sz="2500" dirty="0"/>
              <a:t>These works have </a:t>
            </a:r>
            <a:r>
              <a:rPr lang="en-GB" sz="2500" b="1" dirty="0">
                <a:solidFill>
                  <a:srgbClr val="FFC000"/>
                </a:solidFill>
              </a:rPr>
              <a:t>Christ at the centre and not self</a:t>
            </a:r>
            <a:r>
              <a:rPr lang="en-GB" sz="2500" dirty="0"/>
              <a:t>. Christ works in us, both to will and do of His pleasure. </a:t>
            </a:r>
          </a:p>
          <a:p>
            <a:endParaRPr lang="en-GB" sz="2500" b="1" dirty="0"/>
          </a:p>
          <a:p>
            <a:endParaRPr lang="en-GB" sz="2500" dirty="0"/>
          </a:p>
          <a:p>
            <a:endParaRPr lang="en-GB" sz="2500" dirty="0"/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597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BE438E-F7A9-69FC-F3A7-6708DA75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0BE2B394-1DE4-BBA7-7FA2-C780046C22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3656F455-D8C1-A578-3EA6-CDD8B8345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29354-65B4-39C4-FEF8-A7101FECD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21" y="0"/>
            <a:ext cx="9162732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OF A GREAT NECESSITY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657C66-E9AD-9BDE-AF8A-A9409AB82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651510"/>
            <a:ext cx="11615676" cy="6206480"/>
          </a:xfrm>
        </p:spPr>
        <p:txBody>
          <a:bodyPr>
            <a:normAutofit/>
          </a:bodyPr>
          <a:lstStyle/>
          <a:p>
            <a:r>
              <a:rPr lang="en-GB" sz="2500" dirty="0"/>
              <a:t>“…he who received seed on </a:t>
            </a:r>
            <a:r>
              <a:rPr lang="en-GB" sz="2500" b="1" u="sng" dirty="0">
                <a:solidFill>
                  <a:srgbClr val="FFC000"/>
                </a:solidFill>
              </a:rPr>
              <a:t>the good ground </a:t>
            </a:r>
            <a:r>
              <a:rPr lang="en-GB" sz="2500" dirty="0"/>
              <a:t>is he </a:t>
            </a:r>
            <a:r>
              <a:rPr lang="en-GB" sz="2500" b="1" dirty="0">
                <a:solidFill>
                  <a:srgbClr val="FFC000"/>
                </a:solidFill>
              </a:rPr>
              <a:t>who hears the word and understands it</a:t>
            </a:r>
            <a:r>
              <a:rPr lang="en-GB" sz="2500" dirty="0"/>
              <a:t>, who indeed </a:t>
            </a:r>
            <a:r>
              <a:rPr lang="en-GB" sz="2500" b="1" u="sng" dirty="0">
                <a:solidFill>
                  <a:srgbClr val="FFC000"/>
                </a:solidFill>
              </a:rPr>
              <a:t>bears fruit and produces</a:t>
            </a:r>
            <a:r>
              <a:rPr lang="en-GB" sz="2500" dirty="0"/>
              <a:t>: some </a:t>
            </a:r>
            <a:r>
              <a:rPr lang="en-GB" sz="2500" b="1" u="sng" dirty="0">
                <a:solidFill>
                  <a:srgbClr val="FFC000"/>
                </a:solidFill>
              </a:rPr>
              <a:t>a hundredfold, some sixty, some thirty</a:t>
            </a:r>
            <a:r>
              <a:rPr lang="en-GB" sz="2500" dirty="0"/>
              <a:t>.” </a:t>
            </a:r>
            <a:r>
              <a:rPr lang="en-GB" sz="2500" b="1" dirty="0"/>
              <a:t>Matthew 13:23</a:t>
            </a:r>
          </a:p>
          <a:p>
            <a:r>
              <a:rPr lang="en-GB" sz="2500" b="1" dirty="0"/>
              <a:t>Do you want to bear fruit?— </a:t>
            </a:r>
            <a:r>
              <a:rPr lang="en-GB" sz="2500" b="1" dirty="0">
                <a:solidFill>
                  <a:srgbClr val="FFC000"/>
                </a:solidFill>
              </a:rPr>
              <a:t>John 15:8</a:t>
            </a:r>
          </a:p>
          <a:p>
            <a:r>
              <a:rPr lang="en-GB" sz="2500" dirty="0"/>
              <a:t>We need to go through </a:t>
            </a:r>
            <a:r>
              <a:rPr lang="en-GB" sz="2500" b="1" dirty="0">
                <a:solidFill>
                  <a:srgbClr val="FFC000"/>
                </a:solidFill>
              </a:rPr>
              <a:t>the pruning process</a:t>
            </a:r>
            <a:r>
              <a:rPr lang="en-GB" sz="2500" dirty="0"/>
              <a:t>. Without it, there is no Heaven or eternal reward.</a:t>
            </a:r>
          </a:p>
          <a:p>
            <a:r>
              <a:rPr lang="en-GB" sz="2500" dirty="0"/>
              <a:t>See </a:t>
            </a:r>
            <a:r>
              <a:rPr lang="en-GB" sz="2500" b="1" dirty="0">
                <a:solidFill>
                  <a:srgbClr val="FFC000"/>
                </a:solidFill>
              </a:rPr>
              <a:t>John 15:1-2</a:t>
            </a:r>
          </a:p>
          <a:p>
            <a:r>
              <a:rPr lang="en-GB" sz="2500" dirty="0"/>
              <a:t>The Father- </a:t>
            </a:r>
            <a:r>
              <a:rPr lang="en-GB" sz="2500" b="1" dirty="0">
                <a:solidFill>
                  <a:srgbClr val="FFC000"/>
                </a:solidFill>
              </a:rPr>
              <a:t>Vinedresser</a:t>
            </a:r>
            <a:r>
              <a:rPr lang="en-GB" sz="2500" dirty="0"/>
              <a:t>/Husbandman</a:t>
            </a:r>
          </a:p>
          <a:p>
            <a:r>
              <a:rPr lang="en-GB" sz="2500" dirty="0"/>
              <a:t>The Son- </a:t>
            </a:r>
            <a:r>
              <a:rPr lang="en-GB" sz="2500" b="1" dirty="0">
                <a:solidFill>
                  <a:srgbClr val="FFC000"/>
                </a:solidFill>
              </a:rPr>
              <a:t>True Vine</a:t>
            </a:r>
          </a:p>
          <a:p>
            <a:r>
              <a:rPr lang="en-GB" sz="2500" dirty="0"/>
              <a:t>Holy Spirit- </a:t>
            </a:r>
            <a:r>
              <a:rPr lang="en-GB" sz="2500" b="1" dirty="0">
                <a:solidFill>
                  <a:srgbClr val="FFC000"/>
                </a:solidFill>
              </a:rPr>
              <a:t>The ‘Sap’</a:t>
            </a:r>
            <a:r>
              <a:rPr lang="en-GB" sz="2500" dirty="0"/>
              <a:t> that flows through the branches</a:t>
            </a:r>
          </a:p>
          <a:p>
            <a:r>
              <a:rPr lang="en-GB" sz="2500" dirty="0"/>
              <a:t>Church- </a:t>
            </a:r>
            <a:r>
              <a:rPr lang="en-GB" sz="2500" b="1" dirty="0">
                <a:solidFill>
                  <a:srgbClr val="FFC000"/>
                </a:solidFill>
              </a:rPr>
              <a:t>Branches</a:t>
            </a:r>
            <a:r>
              <a:rPr lang="en-GB" sz="2500" dirty="0"/>
              <a:t>—Fruitful and Unfruitful</a:t>
            </a:r>
          </a:p>
          <a:p>
            <a:r>
              <a:rPr lang="en-GB" sz="2500" b="1" dirty="0">
                <a:solidFill>
                  <a:srgbClr val="FFC000"/>
                </a:solidFill>
              </a:rPr>
              <a:t>Unfruitful branches- </a:t>
            </a:r>
            <a:r>
              <a:rPr lang="en-GB" sz="2500" b="1" dirty="0"/>
              <a:t>John 15:2,6; Matthew 3:10; Matthew 13:41-42</a:t>
            </a:r>
          </a:p>
          <a:p>
            <a:r>
              <a:rPr lang="en-GB" sz="2500" b="1" dirty="0">
                <a:solidFill>
                  <a:srgbClr val="FFC000"/>
                </a:solidFill>
              </a:rPr>
              <a:t>Fruitful Branches- </a:t>
            </a:r>
            <a:r>
              <a:rPr lang="en-GB" sz="2500" b="1" dirty="0"/>
              <a:t>John 15:2,5,8 ——&gt;Rom.6:22</a:t>
            </a:r>
            <a:endParaRPr lang="en-GB" sz="2500" dirty="0"/>
          </a:p>
          <a:p>
            <a:endParaRPr lang="en-GB" sz="2500" dirty="0"/>
          </a:p>
          <a:p>
            <a:endParaRPr lang="en-GB" sz="2500" dirty="0"/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26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570099-8779-F52F-8C1F-9339855ABE77}"/>
              </a:ext>
            </a:extLst>
          </p:cNvPr>
          <p:cNvSpPr txBox="1"/>
          <p:nvPr/>
        </p:nvSpPr>
        <p:spPr>
          <a:xfrm>
            <a:off x="269631" y="384245"/>
            <a:ext cx="1180513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dirty="0"/>
              <a:t>“And every branch that </a:t>
            </a:r>
            <a:r>
              <a:rPr lang="en-GB" sz="2600" dirty="0" err="1"/>
              <a:t>beareth</a:t>
            </a:r>
            <a:r>
              <a:rPr lang="en-GB" sz="2600" dirty="0"/>
              <a:t> fruit, He </a:t>
            </a:r>
            <a:r>
              <a:rPr lang="en-GB" sz="2600" dirty="0" err="1"/>
              <a:t>purgeth</a:t>
            </a:r>
            <a:r>
              <a:rPr lang="en-GB" sz="2600" dirty="0"/>
              <a:t> [</a:t>
            </a:r>
            <a:r>
              <a:rPr lang="en-GB" sz="2600" dirty="0" err="1"/>
              <a:t>pruneth</a:t>
            </a:r>
            <a:r>
              <a:rPr lang="en-GB" sz="2600" dirty="0"/>
              <a:t>] it, that it may bring forth more fruit.” From the chosen twelve who had followed Jesus, </a:t>
            </a:r>
            <a:r>
              <a:rPr lang="en-GB" sz="2600" b="1" dirty="0">
                <a:solidFill>
                  <a:srgbClr val="0070C0"/>
                </a:solidFill>
              </a:rPr>
              <a:t>one as a withered branch </a:t>
            </a:r>
            <a:r>
              <a:rPr lang="en-GB" sz="2600" dirty="0"/>
              <a:t>was about to be taken away; the rest were to pass under </a:t>
            </a:r>
            <a:r>
              <a:rPr lang="en-GB" sz="2600" b="1" dirty="0"/>
              <a:t>the pruning knife of </a:t>
            </a:r>
            <a:r>
              <a:rPr lang="en-GB" sz="2600" b="1" dirty="0">
                <a:solidFill>
                  <a:srgbClr val="0070C0"/>
                </a:solidFill>
              </a:rPr>
              <a:t>bitter trial</a:t>
            </a:r>
            <a:r>
              <a:rPr lang="en-GB" sz="2600" dirty="0"/>
              <a:t>…  The pruning </a:t>
            </a:r>
            <a:r>
              <a:rPr lang="en-GB" sz="2600" b="1" dirty="0">
                <a:solidFill>
                  <a:srgbClr val="0070C0"/>
                </a:solidFill>
              </a:rPr>
              <a:t>will cause pain</a:t>
            </a:r>
            <a:r>
              <a:rPr lang="en-GB" sz="2600" dirty="0"/>
              <a:t>. </a:t>
            </a:r>
          </a:p>
          <a:p>
            <a:endParaRPr lang="en-GB" sz="2600" dirty="0"/>
          </a:p>
          <a:p>
            <a:r>
              <a:rPr lang="en-GB" sz="2600" dirty="0"/>
              <a:t>….The </a:t>
            </a:r>
            <a:r>
              <a:rPr lang="en-GB" sz="2600" b="1" dirty="0">
                <a:solidFill>
                  <a:srgbClr val="0070C0"/>
                </a:solidFill>
              </a:rPr>
              <a:t>excessive foliage</a:t>
            </a:r>
            <a:r>
              <a:rPr lang="en-GB" sz="2600" dirty="0"/>
              <a:t> that draws away </a:t>
            </a:r>
            <a:r>
              <a:rPr lang="en-GB" sz="2600" b="1" dirty="0">
                <a:solidFill>
                  <a:srgbClr val="0070C0"/>
                </a:solidFill>
              </a:rPr>
              <a:t>the life current from the fruit </a:t>
            </a:r>
            <a:r>
              <a:rPr lang="en-GB" sz="2600" dirty="0"/>
              <a:t>must be pruned off. </a:t>
            </a:r>
            <a:r>
              <a:rPr lang="en-GB" sz="2600" b="1" u="sng" dirty="0"/>
              <a:t>The overgrowth must be cut out</a:t>
            </a:r>
            <a:r>
              <a:rPr lang="en-GB" sz="2600" dirty="0"/>
              <a:t>….</a:t>
            </a:r>
          </a:p>
          <a:p>
            <a:endParaRPr lang="en-GB" sz="2600" dirty="0"/>
          </a:p>
          <a:p>
            <a:r>
              <a:rPr lang="en-GB" sz="2600" dirty="0"/>
              <a:t>The husbandman prunes away the harmful growth</a:t>
            </a:r>
            <a:r>
              <a:rPr lang="en-GB" sz="2600" b="1" dirty="0">
                <a:solidFill>
                  <a:srgbClr val="0070C0"/>
                </a:solidFill>
              </a:rPr>
              <a:t>, that the fruit may be richer and more abundant.</a:t>
            </a:r>
          </a:p>
          <a:p>
            <a:r>
              <a:rPr lang="en-GB" sz="2600" dirty="0"/>
              <a:t>…The life of Christ in you produces the same fruits as in Him. Living in Christ, adhering to Christ, supported by Christ, drawing nourishment from Christ, </a:t>
            </a:r>
            <a:r>
              <a:rPr lang="en-GB" sz="2600" b="1" dirty="0">
                <a:solidFill>
                  <a:srgbClr val="0070C0"/>
                </a:solidFill>
              </a:rPr>
              <a:t>you bear fruit after the similitude of Christ</a:t>
            </a:r>
            <a:r>
              <a:rPr lang="en-GB" sz="2600" dirty="0"/>
              <a:t>. </a:t>
            </a:r>
            <a:r>
              <a:rPr lang="en-GB" sz="2600" b="1" dirty="0"/>
              <a:t>DA 676-677</a:t>
            </a:r>
          </a:p>
        </p:txBody>
      </p:sp>
    </p:spTree>
    <p:extLst>
      <p:ext uri="{BB962C8B-B14F-4D97-AF65-F5344CB8AC3E}">
        <p14:creationId xmlns:p14="http://schemas.microsoft.com/office/powerpoint/2010/main" val="495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43F862-5E7D-F050-7911-AF7EEF7FC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38BC0ACA-5F78-3306-3BBE-33529078BF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43B3088B-753B-4C94-8ECC-62FEFEE12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1BBC1-2DE5-6372-5599-2003685A4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GOOD GROUND*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1F4F59-0083-1B37-7DEF-794A41D69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/>
          </a:bodyPr>
          <a:lstStyle/>
          <a:p>
            <a:r>
              <a:rPr lang="en-GB" sz="2500" dirty="0"/>
              <a:t>The good ground hearers in these last days will come forth to </a:t>
            </a:r>
            <a:r>
              <a:rPr lang="en-GB" sz="2500" b="1" dirty="0">
                <a:solidFill>
                  <a:srgbClr val="FFC000"/>
                </a:solidFill>
              </a:rPr>
              <a:t>reflect fully the righteous image of Christ; </a:t>
            </a:r>
            <a:r>
              <a:rPr lang="en-GB" sz="2500" i="1" dirty="0">
                <a:solidFill>
                  <a:schemeClr val="tx1"/>
                </a:solidFill>
              </a:rPr>
              <a:t>they have been through the pruning process</a:t>
            </a:r>
            <a:r>
              <a:rPr lang="en-GB" sz="2500" dirty="0">
                <a:solidFill>
                  <a:schemeClr val="tx1"/>
                </a:solidFill>
              </a:rPr>
              <a:t>.</a:t>
            </a:r>
            <a:endParaRPr lang="en-GB" sz="2500" b="1" dirty="0">
              <a:solidFill>
                <a:srgbClr val="FFC000"/>
              </a:solidFill>
            </a:endParaRPr>
          </a:p>
          <a:p>
            <a:r>
              <a:rPr lang="en-GB" sz="2500" dirty="0"/>
              <a:t>Jesus is working in us </a:t>
            </a:r>
            <a:r>
              <a:rPr lang="en-GB" sz="2500" b="1" u="sng" dirty="0"/>
              <a:t>TODAY</a:t>
            </a:r>
            <a:r>
              <a:rPr lang="en-GB" sz="2500" dirty="0"/>
              <a:t>, </a:t>
            </a:r>
            <a:r>
              <a:rPr lang="en-GB" sz="2500" i="1" dirty="0"/>
              <a:t>should we make a full surrender</a:t>
            </a:r>
            <a:r>
              <a:rPr lang="en-GB" sz="2500" dirty="0"/>
              <a:t>, </a:t>
            </a:r>
            <a:r>
              <a:rPr lang="en-GB" sz="2500" b="1" dirty="0">
                <a:solidFill>
                  <a:srgbClr val="FFC000"/>
                </a:solidFill>
              </a:rPr>
              <a:t>moulding, pruning, refining &amp; shaping us into His precious image</a:t>
            </a:r>
            <a:r>
              <a:rPr lang="en-GB" sz="2500" dirty="0"/>
              <a:t>. His character must become our character, His will must become our will, and this work which He has begun in us, He will complete it…..</a:t>
            </a:r>
            <a:r>
              <a:rPr lang="en-GB" sz="2500" b="1" dirty="0">
                <a:solidFill>
                  <a:srgbClr val="FFC000"/>
                </a:solidFill>
              </a:rPr>
              <a:t>IF we allow Him</a:t>
            </a:r>
            <a:r>
              <a:rPr lang="en-GB" sz="2500" dirty="0"/>
              <a:t>.</a:t>
            </a:r>
          </a:p>
          <a:p>
            <a:r>
              <a:rPr lang="en-GB" sz="2500" dirty="0"/>
              <a:t>The Husbandman is </a:t>
            </a:r>
            <a:r>
              <a:rPr lang="en-GB" sz="2500" b="1" dirty="0">
                <a:solidFill>
                  <a:srgbClr val="FFC000"/>
                </a:solidFill>
              </a:rPr>
              <a:t>waiting patiently</a:t>
            </a:r>
            <a:r>
              <a:rPr lang="en-GB" sz="2500" dirty="0"/>
              <a:t>, with longing desire for </a:t>
            </a:r>
            <a:r>
              <a:rPr lang="en-GB" sz="2500" b="1" dirty="0">
                <a:solidFill>
                  <a:srgbClr val="FFC000"/>
                </a:solidFill>
              </a:rPr>
              <a:t>the manifestation of Himself in His Church</a:t>
            </a:r>
            <a:r>
              <a:rPr lang="en-GB" sz="2500" dirty="0"/>
              <a:t>. “When </a:t>
            </a:r>
            <a:r>
              <a:rPr lang="en-GB" sz="2500" b="1" dirty="0">
                <a:solidFill>
                  <a:srgbClr val="FFC000"/>
                </a:solidFill>
              </a:rPr>
              <a:t>the character of Christ, shall be perfectly reproduced in His people</a:t>
            </a:r>
            <a:r>
              <a:rPr lang="en-GB" sz="2500" dirty="0"/>
              <a:t>, then, </a:t>
            </a:r>
            <a:r>
              <a:rPr lang="en-GB" sz="2500" b="1" dirty="0">
                <a:solidFill>
                  <a:srgbClr val="FFC000"/>
                </a:solidFill>
              </a:rPr>
              <a:t>He shall come to claim them as His own.”</a:t>
            </a:r>
          </a:p>
          <a:p>
            <a:pPr marL="0" indent="0">
              <a:buNone/>
            </a:pPr>
            <a:endParaRPr lang="en-GB" sz="2500" dirty="0"/>
          </a:p>
          <a:p>
            <a:endParaRPr lang="en-GB" sz="2500" dirty="0"/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CB0691-0401-BEA6-BB82-C7C40BBC6BA7}"/>
              </a:ext>
            </a:extLst>
          </p:cNvPr>
          <p:cNvSpPr/>
          <p:nvPr/>
        </p:nvSpPr>
        <p:spPr>
          <a:xfrm>
            <a:off x="1417320" y="913296"/>
            <a:ext cx="9233927" cy="53949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/>
              <a:t>If we lay hold of the divine nature, through Christ “we shall be brought into captivity to Jesus Christ. We shall no longer live the common life of selfishness, but </a:t>
            </a:r>
            <a:r>
              <a:rPr lang="en-GB" sz="2600" b="1" dirty="0"/>
              <a:t>Christ will live in us</a:t>
            </a:r>
            <a:r>
              <a:rPr lang="en-GB" sz="2600" dirty="0"/>
              <a:t>. </a:t>
            </a:r>
            <a:r>
              <a:rPr lang="en-GB" sz="2600" b="1" u="sng" dirty="0">
                <a:solidFill>
                  <a:srgbClr val="FFC000"/>
                </a:solidFill>
              </a:rPr>
              <a:t>His character will be reproduced in our nature</a:t>
            </a:r>
            <a:r>
              <a:rPr lang="en-GB" sz="2600" dirty="0"/>
              <a:t>. Thus, shall we bring forth the fruits of the Holy Spirit</a:t>
            </a:r>
            <a:r>
              <a:rPr lang="en-GB" sz="2600" b="1" dirty="0">
                <a:solidFill>
                  <a:srgbClr val="FFC000"/>
                </a:solidFill>
              </a:rPr>
              <a:t>—“some thirty, and some sixty, and some an hundred.”</a:t>
            </a:r>
          </a:p>
          <a:p>
            <a:pPr algn="ctr"/>
            <a:r>
              <a:rPr lang="en-GB" sz="2600" b="1" dirty="0"/>
              <a:t>Christ’s Object Lessons pg. 61</a:t>
            </a:r>
          </a:p>
        </p:txBody>
      </p:sp>
    </p:spTree>
    <p:extLst>
      <p:ext uri="{BB962C8B-B14F-4D97-AF65-F5344CB8AC3E}">
        <p14:creationId xmlns:p14="http://schemas.microsoft.com/office/powerpoint/2010/main" val="3463237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D735F6-C321-E1E7-4885-EF18B8ACE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grain in their hands&#10;&#10;AI-generated content may be incorrect.">
            <a:extLst>
              <a:ext uri="{FF2B5EF4-FFF2-40B4-BE49-F238E27FC236}">
                <a16:creationId xmlns:a16="http://schemas.microsoft.com/office/drawing/2014/main" id="{7A4833E7-3E44-F650-07F7-B91D8C584D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88" r="9091" b="199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6163D30D-986D-FEA8-533A-8C5C02E90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0391775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70088-0A16-8E79-74E3-18A1FC164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109388"/>
            <a:ext cx="7128933" cy="803918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EFFFF"/>
                </a:solidFill>
              </a:rPr>
              <a:t>IN CLOSING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B59FEF7-B9B7-3774-766A-1FAAE9244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913306"/>
            <a:ext cx="11615676" cy="5944684"/>
          </a:xfrm>
        </p:spPr>
        <p:txBody>
          <a:bodyPr>
            <a:normAutofit/>
          </a:bodyPr>
          <a:lstStyle/>
          <a:p>
            <a:r>
              <a:rPr lang="en-GB" sz="2500" dirty="0"/>
              <a:t>Today we looked at the parable of </a:t>
            </a:r>
            <a:r>
              <a:rPr lang="en-GB" sz="2500" b="1" dirty="0">
                <a:solidFill>
                  <a:srgbClr val="FFC000"/>
                </a:solidFill>
              </a:rPr>
              <a:t>the Sower &amp; the Seed</a:t>
            </a:r>
            <a:r>
              <a:rPr lang="en-GB" sz="2500" dirty="0"/>
              <a:t>. A simple parable but one of </a:t>
            </a:r>
            <a:r>
              <a:rPr lang="en-GB" sz="2500" b="1" dirty="0">
                <a:solidFill>
                  <a:srgbClr val="FFC000"/>
                </a:solidFill>
              </a:rPr>
              <a:t>immense truth for these last days</a:t>
            </a:r>
            <a:r>
              <a:rPr lang="en-GB" sz="2500" dirty="0"/>
              <a:t>.</a:t>
            </a:r>
          </a:p>
          <a:p>
            <a:r>
              <a:rPr lang="en-GB" sz="2500" dirty="0">
                <a:solidFill>
                  <a:schemeClr val="tx1"/>
                </a:solidFill>
              </a:rPr>
              <a:t>As we close, </a:t>
            </a:r>
            <a:r>
              <a:rPr lang="en-GB" sz="2500" b="1" dirty="0">
                <a:solidFill>
                  <a:srgbClr val="FFC000"/>
                </a:solidFill>
              </a:rPr>
              <a:t>reflect </a:t>
            </a:r>
            <a:r>
              <a:rPr lang="en-GB" sz="2500" dirty="0">
                <a:solidFill>
                  <a:schemeClr val="tx1"/>
                </a:solidFill>
              </a:rPr>
              <a:t>upon your life, your habits, your daily choices, and ask your self, </a:t>
            </a:r>
            <a:r>
              <a:rPr lang="en-GB" sz="2500" b="1" dirty="0">
                <a:solidFill>
                  <a:srgbClr val="FFC000"/>
                </a:solidFill>
              </a:rPr>
              <a:t>which type of soil are you?</a:t>
            </a:r>
          </a:p>
          <a:p>
            <a:r>
              <a:rPr lang="en-GB" sz="2500" dirty="0">
                <a:solidFill>
                  <a:schemeClr val="tx1"/>
                </a:solidFill>
              </a:rPr>
              <a:t>By God’s grace may we all be transformed into good soil.</a:t>
            </a:r>
          </a:p>
          <a:p>
            <a:r>
              <a:rPr lang="en-GB" sz="2500" dirty="0">
                <a:solidFill>
                  <a:schemeClr val="tx1"/>
                </a:solidFill>
              </a:rPr>
              <a:t>But remember, there is a pruning &amp; refining process that is </a:t>
            </a:r>
            <a:r>
              <a:rPr lang="en-GB" sz="2500" b="1" dirty="0">
                <a:solidFill>
                  <a:srgbClr val="FFC000"/>
                </a:solidFill>
              </a:rPr>
              <a:t>necessary</a:t>
            </a:r>
            <a:r>
              <a:rPr lang="en-GB" sz="2500" dirty="0">
                <a:solidFill>
                  <a:schemeClr val="tx1"/>
                </a:solidFill>
              </a:rPr>
              <a:t> to ensure that we may bare “more fruit” and thus is the Father glorified.</a:t>
            </a:r>
          </a:p>
          <a:p>
            <a:r>
              <a:rPr lang="en-GB" sz="2500" dirty="0">
                <a:solidFill>
                  <a:schemeClr val="tx1"/>
                </a:solidFill>
              </a:rPr>
              <a:t>Look unto Jesus</a:t>
            </a:r>
            <a:r>
              <a:rPr lang="en-GB" sz="2500" b="1" dirty="0">
                <a:solidFill>
                  <a:srgbClr val="FFC000"/>
                </a:solidFill>
              </a:rPr>
              <a:t>, </a:t>
            </a:r>
            <a:r>
              <a:rPr lang="en-GB" sz="2500" b="1" u="sng" dirty="0">
                <a:solidFill>
                  <a:srgbClr val="FFC000"/>
                </a:solidFill>
              </a:rPr>
              <a:t>the Author and Finisher of your faith </a:t>
            </a:r>
            <a:r>
              <a:rPr lang="en-GB" sz="2500" dirty="0">
                <a:solidFill>
                  <a:schemeClr val="tx1"/>
                </a:solidFill>
              </a:rPr>
              <a:t>and through </a:t>
            </a:r>
            <a:r>
              <a:rPr lang="en-GB" sz="2500" b="1" dirty="0">
                <a:solidFill>
                  <a:srgbClr val="FFC000"/>
                </a:solidFill>
              </a:rPr>
              <a:t>the power of His Spirit and your complete surrender</a:t>
            </a:r>
            <a:r>
              <a:rPr lang="en-GB" sz="2500" dirty="0">
                <a:solidFill>
                  <a:schemeClr val="tx1"/>
                </a:solidFill>
              </a:rPr>
              <a:t>, your heart will be changed and transformed that you may bare much fruit, “some thirty, some sixty and some a hundred fold.”</a:t>
            </a:r>
            <a:endParaRPr lang="en-GB" sz="2500" dirty="0"/>
          </a:p>
          <a:p>
            <a:endParaRPr lang="en-GB" sz="2500" dirty="0"/>
          </a:p>
          <a:p>
            <a:endParaRPr lang="en-GB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sz="2500" dirty="0"/>
          </a:p>
          <a:p>
            <a:endParaRPr lang="en-GB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600" dirty="0">
              <a:solidFill>
                <a:srgbClr val="FE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2BC2C9-CBDD-AFB6-BDF2-1350CDEBD443}"/>
              </a:ext>
            </a:extLst>
          </p:cNvPr>
          <p:cNvSpPr/>
          <p:nvPr/>
        </p:nvSpPr>
        <p:spPr>
          <a:xfrm>
            <a:off x="2471514" y="1427205"/>
            <a:ext cx="7191632" cy="40035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“Break up your fallow ground, </a:t>
            </a:r>
            <a:r>
              <a:rPr lang="en-GB" sz="3000" b="1" dirty="0">
                <a:solidFill>
                  <a:srgbClr val="FFC000"/>
                </a:solidFill>
              </a:rPr>
              <a:t>for it is time to seek the Lord</a:t>
            </a:r>
            <a:r>
              <a:rPr lang="en-GB" sz="3000" dirty="0"/>
              <a:t>…</a:t>
            </a:r>
          </a:p>
          <a:p>
            <a:pPr algn="ctr"/>
            <a:r>
              <a:rPr lang="en-GB" sz="3000" b="1" dirty="0">
                <a:solidFill>
                  <a:srgbClr val="FFC000"/>
                </a:solidFill>
              </a:rPr>
              <a:t>Hosea 10:12</a:t>
            </a:r>
          </a:p>
        </p:txBody>
      </p:sp>
    </p:spTree>
    <p:extLst>
      <p:ext uri="{BB962C8B-B14F-4D97-AF65-F5344CB8AC3E}">
        <p14:creationId xmlns:p14="http://schemas.microsoft.com/office/powerpoint/2010/main" val="3362747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73237B-D536-4B4C-8928-3510CB0F8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A0D23-A48C-0A76-17C8-88FC19736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279" y="213573"/>
            <a:ext cx="4891443" cy="1259894"/>
          </a:xfrm>
        </p:spPr>
        <p:txBody>
          <a:bodyPr>
            <a:normAutofit/>
          </a:bodyPr>
          <a:lstStyle/>
          <a:p>
            <a:pPr algn="ctr"/>
            <a:r>
              <a:rPr lang="en-GB" sz="6000" dirty="0"/>
              <a:t>THANK YOU!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8B1383-B33A-45D9-AF5F-DD1522135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45B366-DCCB-8BB7-A5ED-335260945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1722" y="4748"/>
            <a:ext cx="3650278" cy="300681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C08E11B-130C-4813-8695-D72FEC5BF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16" y="1361808"/>
            <a:ext cx="4379138" cy="4072598"/>
          </a:xfrm>
          <a:prstGeom prst="rect">
            <a:avLst/>
          </a:prstGeom>
        </p:spPr>
      </p:pic>
      <p:pic>
        <p:nvPicPr>
          <p:cNvPr id="7" name="Content Placeholder 10" descr="A logo with blue text and a bird&#10;&#10;Description automatically generated">
            <a:extLst>
              <a:ext uri="{FF2B5EF4-FFF2-40B4-BE49-F238E27FC236}">
                <a16:creationId xmlns:a16="http://schemas.microsoft.com/office/drawing/2014/main" id="{A25C8278-B43C-E4B3-FE5B-41A0E2BC2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066" y="2479589"/>
            <a:ext cx="6239722" cy="2199503"/>
          </a:xfrm>
          <a:prstGeom prst="rect">
            <a:avLst/>
          </a:prstGeom>
        </p:spPr>
      </p:pic>
      <p:sp>
        <p:nvSpPr>
          <p:cNvPr id="18" name="Freeform 11">
            <a:extLst>
              <a:ext uri="{FF2B5EF4-FFF2-40B4-BE49-F238E27FC236}">
                <a16:creationId xmlns:a16="http://schemas.microsoft.com/office/drawing/2014/main" id="{ADD2565E-493E-4545-99C0-2F033FAF9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E3BCCD0D-5676-4FC3-72FC-07E026DE4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878" y="6347644"/>
            <a:ext cx="263857" cy="263857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3A954B2-DA22-E042-F6A9-4489885A25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flipV="1">
            <a:off x="9397961" y="6336727"/>
            <a:ext cx="316621" cy="316621"/>
          </a:xfrm>
          <a:prstGeom prst="rect">
            <a:avLst/>
          </a:prstGeom>
        </p:spPr>
      </p:pic>
      <p:pic>
        <p:nvPicPr>
          <p:cNvPr id="11" name="Picture 10" descr="A red and white logo&#10;&#10;Description automatically generated">
            <a:extLst>
              <a:ext uri="{FF2B5EF4-FFF2-40B4-BE49-F238E27FC236}">
                <a16:creationId xmlns:a16="http://schemas.microsoft.com/office/drawing/2014/main" id="{A1FB893C-E037-4D4E-A7AC-DD84D00C76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661605" y="6272564"/>
            <a:ext cx="402716" cy="4027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591EF1-2BCD-F635-AC83-1989F7DE115E}"/>
              </a:ext>
            </a:extLst>
          </p:cNvPr>
          <p:cNvSpPr txBox="1"/>
          <p:nvPr/>
        </p:nvSpPr>
        <p:spPr>
          <a:xfrm>
            <a:off x="324735" y="6294907"/>
            <a:ext cx="333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Boucherie Block" panose="02000506000000020004" pitchFamily="2" charset="77"/>
              </a:rPr>
              <a:t>loudcrycompendium@gmail.com</a:t>
            </a:r>
            <a:endParaRPr lang="en-GB" dirty="0">
              <a:latin typeface="Boucherie Block" panose="02000506000000020004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C67B0-A68C-2FE7-89D0-96315905B25E}"/>
              </a:ext>
            </a:extLst>
          </p:cNvPr>
          <p:cNvSpPr txBox="1"/>
          <p:nvPr/>
        </p:nvSpPr>
        <p:spPr>
          <a:xfrm>
            <a:off x="4045504" y="6337870"/>
            <a:ext cx="200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Boucherie Block" panose="02000506000000020004" pitchFamily="2" charset="77"/>
              </a:rPr>
              <a:t>@</a:t>
            </a:r>
            <a:r>
              <a:rPr lang="en-GB" dirty="0" err="1">
                <a:latin typeface="Boucherie Block" panose="02000506000000020004" pitchFamily="2" charset="77"/>
              </a:rPr>
              <a:t>ThePropheticEye</a:t>
            </a:r>
            <a:endParaRPr lang="en-GB" dirty="0">
              <a:latin typeface="Boucherie Block" panose="02000506000000020004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77586E-77AE-7115-7310-D167FF35D08F}"/>
              </a:ext>
            </a:extLst>
          </p:cNvPr>
          <p:cNvSpPr txBox="1"/>
          <p:nvPr/>
        </p:nvSpPr>
        <p:spPr>
          <a:xfrm>
            <a:off x="6202962" y="6333454"/>
            <a:ext cx="315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Boucherie Block" panose="02000506000000020004" pitchFamily="2" charset="77"/>
              </a:rPr>
              <a:t>www.loudcrycompendium.com</a:t>
            </a:r>
            <a:endParaRPr lang="en-GB" dirty="0">
              <a:latin typeface="Boucherie Block" panose="02000506000000020004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9C65AD-D374-AEEA-9E4C-1D025784DC5D}"/>
              </a:ext>
            </a:extLst>
          </p:cNvPr>
          <p:cNvSpPr txBox="1"/>
          <p:nvPr/>
        </p:nvSpPr>
        <p:spPr>
          <a:xfrm>
            <a:off x="9703022" y="6336726"/>
            <a:ext cx="2428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Boucherie Block" panose="02000506000000020004" pitchFamily="2" charset="77"/>
              </a:rPr>
              <a:t>@</a:t>
            </a:r>
            <a:r>
              <a:rPr lang="en-GB" sz="2000" dirty="0" err="1">
                <a:latin typeface="Boucherie Block" panose="02000506000000020004" pitchFamily="2" charset="77"/>
              </a:rPr>
              <a:t>loudcrycompendium</a:t>
            </a:r>
            <a:endParaRPr lang="en-GB" sz="2000" dirty="0">
              <a:latin typeface="Boucherie Block" panose="02000506000000020004" pitchFamily="2" charset="77"/>
            </a:endParaRPr>
          </a:p>
        </p:txBody>
      </p:sp>
      <p:pic>
        <p:nvPicPr>
          <p:cNvPr id="19" name="Picture 18" descr="Logo, icon&#10;&#10;Description automatically generated">
            <a:extLst>
              <a:ext uri="{FF2B5EF4-FFF2-40B4-BE49-F238E27FC236}">
                <a16:creationId xmlns:a16="http://schemas.microsoft.com/office/drawing/2014/main" id="{22A31135-DA5C-327B-444F-996C2E0511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 flipH="1">
            <a:off x="5927649" y="6347644"/>
            <a:ext cx="316622" cy="31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2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8263</TotalTime>
  <Words>3658</Words>
  <Application>Microsoft Macintosh PowerPoint</Application>
  <PresentationFormat>Widescreen</PresentationFormat>
  <Paragraphs>203</Paragraphs>
  <Slides>23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Arial</vt:lpstr>
      <vt:lpstr>Boucherie Block</vt:lpstr>
      <vt:lpstr>Century Gothic</vt:lpstr>
      <vt:lpstr>Goudy Old Style</vt:lpstr>
      <vt:lpstr>Helvetica</vt:lpstr>
      <vt:lpstr>Wingdings 3</vt:lpstr>
      <vt:lpstr>Wisp</vt:lpstr>
      <vt:lpstr>Break Up Your Fallow Ground</vt:lpstr>
      <vt:lpstr>FOUNDATION</vt:lpstr>
      <vt:lpstr>FOUNDATION</vt:lpstr>
      <vt:lpstr>PARABLES</vt:lpstr>
      <vt:lpstr>A SOWER</vt:lpstr>
      <vt:lpstr>A SOWER</vt:lpstr>
      <vt:lpstr>BY THE WAYSIDE</vt:lpstr>
      <vt:lpstr>BY THE WAYSIDE</vt:lpstr>
      <vt:lpstr>STONY GROUND</vt:lpstr>
      <vt:lpstr>STONY GROUND</vt:lpstr>
      <vt:lpstr>SOWN AMONG THORNS</vt:lpstr>
      <vt:lpstr>SOWN AMONG THORNS</vt:lpstr>
      <vt:lpstr>PREPARATION OF GOOD SOIL</vt:lpstr>
      <vt:lpstr>GOOD GROUND</vt:lpstr>
      <vt:lpstr>GOOD GROUND</vt:lpstr>
      <vt:lpstr>GOOD GROUND</vt:lpstr>
      <vt:lpstr>GOOD GROUND</vt:lpstr>
      <vt:lpstr>GOOD GROUND</vt:lpstr>
      <vt:lpstr>OF A GREAT NECESSITY</vt:lpstr>
      <vt:lpstr>PowerPoint Presentation</vt:lpstr>
      <vt:lpstr>GOOD GROUND*</vt:lpstr>
      <vt:lpstr>IN CLOSING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clarke</dc:creator>
  <cp:lastModifiedBy>mark clarke</cp:lastModifiedBy>
  <cp:revision>24</cp:revision>
  <dcterms:created xsi:type="dcterms:W3CDTF">2025-01-10T15:16:41Z</dcterms:created>
  <dcterms:modified xsi:type="dcterms:W3CDTF">2025-11-22T11:57:27Z</dcterms:modified>
</cp:coreProperties>
</file>