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2" r:id="rId1"/>
  </p:sldMasterIdLst>
  <p:notesMasterIdLst>
    <p:notesMasterId r:id="rId19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9" r:id="rId14"/>
    <p:sldId id="270" r:id="rId15"/>
    <p:sldId id="271" r:id="rId16"/>
    <p:sldId id="272" r:id="rId17"/>
    <p:sldId id="27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uwt1GywLSbT9j0HGOSPCKQ==" hashData="b/sXzH53Ym6MsaNLQey0+pQFpuAx0RX3BTQcOx6uTZobrTJXwLFHwfxJdebmGIWjRIlcKiQLAaDXTySorHjoEQ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79"/>
    <p:restoredTop sz="94675"/>
  </p:normalViewPr>
  <p:slideViewPr>
    <p:cSldViewPr snapToGrid="0">
      <p:cViewPr varScale="1">
        <p:scale>
          <a:sx n="113" d="100"/>
          <a:sy n="113" d="100"/>
        </p:scale>
        <p:origin x="1512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0B3A76-1042-634F-957B-BDD8F797EE2E}" type="datetimeFigureOut">
              <a:rPr lang="en-GB" smtClean="0"/>
              <a:t>28/02/2026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1494A6-EC4D-D34A-AA20-172B2D5891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0262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 title="Page Number Shape">
            <a:extLst>
              <a:ext uri="{FF2B5EF4-FFF2-40B4-BE49-F238E27FC236}">
                <a16:creationId xmlns:a16="http://schemas.microsoft.com/office/drawing/2014/main" id="{DD4C4B28-6B4B-4445-8535-F516D74E4AA9}"/>
              </a:ext>
            </a:extLst>
          </p:cNvPr>
          <p:cNvSpPr/>
          <p:nvPr/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cxnSp>
        <p:nvCxnSpPr>
          <p:cNvPr id="12" name="Straight Connector 11" title="Verticle Rule Line">
            <a:extLst>
              <a:ext uri="{FF2B5EF4-FFF2-40B4-BE49-F238E27FC236}">
                <a16:creationId xmlns:a16="http://schemas.microsoft.com/office/drawing/2014/main" id="{0CB1C732-7193-4253-8746-850D090A6B4E}"/>
              </a:ext>
            </a:extLst>
          </p:cNvPr>
          <p:cNvCxnSpPr>
            <a:cxnSpLocks/>
          </p:cNvCxnSpPr>
          <p:nvPr/>
        </p:nvCxnSpPr>
        <p:spPr>
          <a:xfrm>
            <a:off x="758952" y="1280160"/>
            <a:ext cx="0" cy="557784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03AA199-952B-427F-A5BE-B97D25FD07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992" y="1143000"/>
            <a:ext cx="6720840" cy="3730752"/>
          </a:xfrm>
        </p:spPr>
        <p:txBody>
          <a:bodyPr anchor="t">
            <a:normAutofit/>
          </a:bodyPr>
          <a:lstStyle>
            <a:lvl1pPr algn="l">
              <a:defRPr sz="7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1AA393-A876-475F-A05B-1CCAB6C1F0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8992" y="5010912"/>
            <a:ext cx="6720840" cy="704088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95621-D631-4F31-AEEF-C8574E50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86356" y="6007608"/>
            <a:ext cx="3143643" cy="365125"/>
          </a:xfrm>
        </p:spPr>
        <p:txBody>
          <a:bodyPr/>
          <a:lstStyle/>
          <a:p>
            <a:fld id="{53BEF823-48A5-43FC-BE03-E79964288B41}" type="datetimeFigureOut">
              <a:rPr lang="en-US" smtClean="0"/>
              <a:t>2/28/26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EE125-77AD-4E23-AFB7-C5CFDEACA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78991" y="6007608"/>
            <a:ext cx="672083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569682-B530-4F52-87B9-39464A093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7350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351BD-5252-4168-A69E-C6864AE29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48EEE-19C9-493B-836D-73B9E4A0BE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FA6BFE-11ED-4FB4-9F65-508B5B0F0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2/28/26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0F536E-BEFF-4E0D-B4EC-39DE28C67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E02AF-6FE1-4972-BD48-A82499AD6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967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452EE-D9FC-4E51-9BFF-141F91923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051" y="2414016"/>
            <a:ext cx="10666949" cy="3099816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E086C4-4949-4E7A-A182-6709496A1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8952" y="1389888"/>
            <a:ext cx="10671048" cy="822960"/>
          </a:xfrm>
        </p:spPr>
        <p:txBody>
          <a:bodyPr anchor="ctr">
            <a:normAutofit/>
          </a:bodyPr>
          <a:lstStyle>
            <a:lvl1pPr marL="0" indent="0">
              <a:buNone/>
              <a:defRPr sz="20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12BC88-6A2B-4851-9568-23A4B74D9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2/28/26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82CFE5-65C3-4F46-9141-464545594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21B390-4E13-4481-AC02-FF126656C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290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E02F8-47BB-4D30-8EFE-69C9222D9E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84648" y="758952"/>
            <a:ext cx="6245352" cy="2240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844D33-6BF0-4205-A542-8537E35159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4647" y="3273551"/>
            <a:ext cx="6245351" cy="22402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D6953A83-D2BE-4015-8D64-BE93DDFE5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2/28/26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A849E67-05F9-4033-B033-74D6B8C8E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FAAC6AA-CFFB-438F-9327-DDB023E2E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A4960CB-ABA7-4442-AB15-FE444F23C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2477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348291-9C7D-407E-8D07-FA3A323EA9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4648" y="758952"/>
            <a:ext cx="6245352" cy="548640"/>
          </a:xfrm>
        </p:spPr>
        <p:txBody>
          <a:bodyPr anchor="b"/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A192D2-8BA6-4A4D-814D-AD37A2A10A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0323" y="1377198"/>
            <a:ext cx="6239675" cy="182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6FD4BC-C948-41C4-BA24-5D26147E1C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84647" y="3319548"/>
            <a:ext cx="6245351" cy="548640"/>
          </a:xfrm>
        </p:spPr>
        <p:txBody>
          <a:bodyPr anchor="b"/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2E359C-F73D-4F1B-9F9A-6D62856710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84646" y="3932372"/>
            <a:ext cx="6245352" cy="182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76B63AE-38FF-40DD-A543-32DD98E6B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C686C0EB-E082-4BAB-99E8-B42F3C28B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2/28/26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3CB0152-BA1F-48C7-A66F-3ADB51C94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BD1C21B3-5CF6-415F-8295-EED3DF5CB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181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470D5-4EB9-4410-A8AE-6D85F1923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887FB59-BA77-4864-B9E8-994851250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2/28/26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6F0BC0B-BA67-455B-B567-1473DF062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CF0BCF3-6FB5-4529-AA6A-A31467351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202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F1315B-6865-4A5A-91C1-B75339038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2/28/26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536720-08C7-43DE-8EB5-CAB52D0E9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2477AF-B012-491C-AE42-22DE1203B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266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183AC-72A9-43F5-A1B3-1D7A6A4C7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758951"/>
            <a:ext cx="6245352" cy="475488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045592-52ED-4270-ACBB-BCC528DAC4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8953" y="3815080"/>
            <a:ext cx="3831336" cy="169875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99A93518-F9B5-418F-9883-BEF8359B0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2/28/26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7B9FFE7-C4AB-425B-9B56-E412C7221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9231052-EBA8-4781-B28A-2FEA8BE52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DBF9E7-F686-4FA1-9BA5-69BDD014B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58952"/>
            <a:ext cx="3831336" cy="29301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45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16CF06-B27C-4DC4-981D-38E31997BD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758951"/>
            <a:ext cx="6245352" cy="475488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976E66-2CB3-4F47-97F6-077C428183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8952" y="3794760"/>
            <a:ext cx="3831336" cy="17190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71414C9F-CBBD-4D5E-A831-BC0CDFEBC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2/28/26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58DC0C8-B580-442D-8DAC-4F0F869B1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B0D29E8-DFEE-49AB-83AF-85FF25252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EAAF1B-6B6E-4D37-8F57-E403C6371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58952"/>
            <a:ext cx="3831336" cy="2926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145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59FCF-ACDF-495D-ACFA-15FCAC9EA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3786E3-AB17-427E-8EF8-7FCB671A11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33B4E9-7A16-448C-8BE6-B14941A34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2/28/26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9212F5-5835-49FF-836F-5E3008A0E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9D492B-E5EE-4D24-A087-57D739CFA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334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31E395-94BD-4E79-8E42-9CD4EB33CA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475542" y="758952"/>
            <a:ext cx="2954458" cy="498600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9AA8A4-66BC-4E80-ABE3-F533F82B88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58952" y="758952"/>
            <a:ext cx="7407586" cy="498600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DA4EA6-6A1A-48ED-9D79-A438561C7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2/28/26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49B2BA-9250-4EBF-8820-10BDA5C1C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914475-55F3-4C46-BAE2-E4D93E9E3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395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 title="Page Number Shape">
            <a:extLst>
              <a:ext uri="{FF2B5EF4-FFF2-40B4-BE49-F238E27FC236}">
                <a16:creationId xmlns:a16="http://schemas.microsoft.com/office/drawing/2014/main" id="{72411438-92A5-42B0-9C54-EA4FB32ACB5E}"/>
              </a:ext>
            </a:extLst>
          </p:cNvPr>
          <p:cNvSpPr/>
          <p:nvPr/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56E4D8-47B6-4DEC-BD29-B3B6ED4CC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58952"/>
            <a:ext cx="3831336" cy="47548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0F5D4C-4873-4052-A294-99CCB9421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4648" y="758952"/>
            <a:ext cx="6245352" cy="47548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1D62B3-3490-46B4-A10E-33FCE4A1FB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16952" y="6007608"/>
            <a:ext cx="3813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algn="r"/>
            <a:fld id="{53BEF823-48A5-43FC-BE03-E79964288B41}" type="datetimeFigureOut">
              <a:rPr lang="en-US" smtClean="0"/>
              <a:pPr algn="r"/>
              <a:t>2/28/26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424CB1-7D5F-4F52-9F99-7068F5819E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952" y="6007608"/>
            <a:ext cx="3831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1F9CC9-1431-4569-B2F1-D048149553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86616" y="6007608"/>
            <a:ext cx="411480" cy="365125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900" b="1">
                <a:solidFill>
                  <a:schemeClr val="bg1"/>
                </a:solidFill>
              </a:defRPr>
            </a:lvl1pPr>
          </a:lstStyle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366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11" r:id="rId6"/>
    <p:sldLayoutId id="2147483706" r:id="rId7"/>
    <p:sldLayoutId id="2147483707" r:id="rId8"/>
    <p:sldLayoutId id="2147483708" r:id="rId9"/>
    <p:sldLayoutId id="2147483710" r:id="rId10"/>
    <p:sldLayoutId id="214748370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i="1" kern="1200" spc="1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182880" indent="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None/>
        <a:defRPr sz="18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82880" indent="-18288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82880" indent="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None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" indent="-18288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Char char="•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hyperlink" Target="https://www.pngall.com/website-png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hyperlink" Target="https://commons.wikimedia.org/wiki/Template:Other_versions/YouTube_logos" TargetMode="External"/><Relationship Id="rId5" Type="http://schemas.openxmlformats.org/officeDocument/2006/relationships/hyperlink" Target="https://en.wikiquote.org/wiki/Gmail" TargetMode="External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openxmlformats.org/officeDocument/2006/relationships/hyperlink" Target="https://en.wikipedia.org/wiki/File:Instagram_logo_2016.sv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5B419A7-F817-4767-8CCB-FB0E189C4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76F3F5-C986-1CDF-E5B4-93A865D1BC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78914" y="1347537"/>
            <a:ext cx="6088760" cy="2885787"/>
          </a:xfrm>
        </p:spPr>
        <p:txBody>
          <a:bodyPr anchor="ctr">
            <a:normAutofit fontScale="90000"/>
          </a:bodyPr>
          <a:lstStyle/>
          <a:p>
            <a:r>
              <a:rPr lang="en-GB" i="0" dirty="0"/>
              <a:t>BETWEEN HEAVEN &amp; HOPE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3E7A02-BAB2-0828-BC2A-4E1E0DB5C6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78915" y="4876803"/>
            <a:ext cx="5364936" cy="909848"/>
          </a:xfrm>
        </p:spPr>
        <p:txBody>
          <a:bodyPr anchor="t">
            <a:normAutofit/>
          </a:bodyPr>
          <a:lstStyle/>
          <a:p>
            <a:r>
              <a:rPr lang="en-GB" sz="2800" dirty="0">
                <a:latin typeface="Sitka Text" pitchFamily="2" charset="0"/>
              </a:rPr>
              <a:t>Understanding Divine Delays</a:t>
            </a:r>
          </a:p>
        </p:txBody>
      </p:sp>
      <p:pic>
        <p:nvPicPr>
          <p:cNvPr id="6" name="Picture 5" descr="A clock with a light coming out of it&#10;&#10;AI-generated content may be incorrect.">
            <a:extLst>
              <a:ext uri="{FF2B5EF4-FFF2-40B4-BE49-F238E27FC236}">
                <a16:creationId xmlns:a16="http://schemas.microsoft.com/office/drawing/2014/main" id="{BCA94DC6-2B53-F67A-43DC-E2DD31F6EA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2221"/>
          <a:stretch>
            <a:fillRect/>
          </a:stretch>
        </p:blipFill>
        <p:spPr>
          <a:xfrm>
            <a:off x="1" y="10"/>
            <a:ext cx="5215066" cy="6857990"/>
          </a:xfrm>
          <a:custGeom>
            <a:avLst/>
            <a:gdLst/>
            <a:ahLst/>
            <a:cxnLst/>
            <a:rect l="l" t="t" r="r" b="b"/>
            <a:pathLst>
              <a:path w="5215066" h="6845983">
                <a:moveTo>
                  <a:pt x="0" y="0"/>
                </a:moveTo>
                <a:lnTo>
                  <a:pt x="3197713" y="0"/>
                </a:lnTo>
                <a:lnTo>
                  <a:pt x="3259787" y="39795"/>
                </a:lnTo>
                <a:cubicBezTo>
                  <a:pt x="4439462" y="836768"/>
                  <a:pt x="5215066" y="2186425"/>
                  <a:pt x="5215066" y="3717234"/>
                </a:cubicBezTo>
                <a:cubicBezTo>
                  <a:pt x="5215066" y="4788800"/>
                  <a:pt x="4835020" y="5771602"/>
                  <a:pt x="4202364" y="6538204"/>
                </a:cubicBezTo>
                <a:lnTo>
                  <a:pt x="3922635" y="6845983"/>
                </a:lnTo>
                <a:lnTo>
                  <a:pt x="0" y="6845983"/>
                </a:lnTo>
                <a:close/>
              </a:path>
            </a:pathLst>
          </a:cu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3B95BE3-D5B2-4F38-9A01-17866C9FB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040331" y="4555071"/>
            <a:ext cx="530352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reeform 6">
            <a:extLst>
              <a:ext uri="{FF2B5EF4-FFF2-40B4-BE49-F238E27FC236}">
                <a16:creationId xmlns:a16="http://schemas.microsoft.com/office/drawing/2014/main" id="{ADA271CD-3011-4A05-B4A3-80F1794684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8152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pic>
        <p:nvPicPr>
          <p:cNvPr id="8" name="Picture 7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8410FA4B-BA16-BB29-BE20-2FDB1C005A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stelsSmooth/>
                    </a14:imgEffect>
                    <a14:imgEffect>
                      <a14:saturation sat="400000"/>
                    </a14:imgEffect>
                    <a14:imgEffect>
                      <a14:brightnessContrast bright="51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78914" y="5580861"/>
            <a:ext cx="3528177" cy="123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461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1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>
            <a:extLst>
              <a:ext uri="{FF2B5EF4-FFF2-40B4-BE49-F238E27FC236}">
                <a16:creationId xmlns:a16="http://schemas.microsoft.com/office/drawing/2014/main" id="{72411438-92A5-42B0-9C54-EA4FB32A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FCC6E86-7C37-4FD2-AF0B-C9BDDBC2B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-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Placeholder 5" descr="A clock with a light coming out of it&#10;&#10;AI-generated content may be incorrect.">
            <a:extLst>
              <a:ext uri="{FF2B5EF4-FFF2-40B4-BE49-F238E27FC236}">
                <a16:creationId xmlns:a16="http://schemas.microsoft.com/office/drawing/2014/main" id="{27749F70-1753-9923-F2BF-A7C825B81A5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alphaModFix amt="50000"/>
          </a:blip>
          <a:srcRect t="24623" b="24623"/>
          <a:stretch>
            <a:fillRect/>
          </a:stretch>
        </p:blipFill>
        <p:spPr>
          <a:xfrm>
            <a:off x="2795396" y="764275"/>
            <a:ext cx="6601207" cy="5019289"/>
          </a:xfrm>
          <a:prstGeom prst="rect">
            <a:avLst/>
          </a:prstGeom>
        </p:spPr>
      </p:pic>
      <p:sp>
        <p:nvSpPr>
          <p:cNvPr id="15" name="Freeform 6">
            <a:extLst>
              <a:ext uri="{FF2B5EF4-FFF2-40B4-BE49-F238E27FC236}">
                <a16:creationId xmlns:a16="http://schemas.microsoft.com/office/drawing/2014/main" id="{38C2FC07-A260-43C5-ABA2-A9DD5D5A8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335349-E8E9-714F-A2D2-BD6297CF9A9D}"/>
              </a:ext>
            </a:extLst>
          </p:cNvPr>
          <p:cNvSpPr txBox="1"/>
          <p:nvPr/>
        </p:nvSpPr>
        <p:spPr>
          <a:xfrm>
            <a:off x="3609474" y="2418347"/>
            <a:ext cx="514951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latin typeface="Sitka Text Semibold" pitchFamily="2" charset="0"/>
              </a:rPr>
              <a:t>“</a:t>
            </a:r>
            <a:r>
              <a:rPr lang="en-GB" sz="2800" dirty="0">
                <a:latin typeface="Sitka Text" pitchFamily="2" charset="0"/>
              </a:rPr>
              <a:t>To everything there is a </a:t>
            </a:r>
            <a:r>
              <a:rPr lang="en-GB" sz="2800" b="1" u="sng" dirty="0">
                <a:latin typeface="Sitka Text" pitchFamily="2" charset="0"/>
              </a:rPr>
              <a:t>season</a:t>
            </a:r>
            <a:r>
              <a:rPr lang="en-GB" sz="2800" dirty="0">
                <a:latin typeface="Sitka Text" pitchFamily="2" charset="0"/>
              </a:rPr>
              <a:t>, </a:t>
            </a:r>
          </a:p>
          <a:p>
            <a:pPr algn="ctr"/>
            <a:r>
              <a:rPr lang="en-GB" sz="2800" dirty="0">
                <a:latin typeface="Sitka Text" pitchFamily="2" charset="0"/>
              </a:rPr>
              <a:t>A </a:t>
            </a:r>
            <a:r>
              <a:rPr lang="en-GB" sz="2800" b="1" u="sng" dirty="0">
                <a:latin typeface="Sitka Text" pitchFamily="2" charset="0"/>
              </a:rPr>
              <a:t>time</a:t>
            </a:r>
            <a:r>
              <a:rPr lang="en-GB" sz="2800" dirty="0">
                <a:latin typeface="Sitka Text" pitchFamily="2" charset="0"/>
              </a:rPr>
              <a:t> for every purpose under heaven</a:t>
            </a:r>
            <a:r>
              <a:rPr lang="en-GB" sz="2800" b="1" dirty="0">
                <a:latin typeface="Sitka Text Semibold" pitchFamily="2" charset="0"/>
              </a:rPr>
              <a:t>.”</a:t>
            </a:r>
          </a:p>
          <a:p>
            <a:pPr algn="ctr"/>
            <a:r>
              <a:rPr lang="en-GB" sz="2800" b="1" dirty="0">
                <a:latin typeface="Sitka Text Semibold" pitchFamily="2" charset="0"/>
              </a:rPr>
              <a:t>Ecclesiastes 3:1</a:t>
            </a:r>
          </a:p>
        </p:txBody>
      </p:sp>
    </p:spTree>
    <p:extLst>
      <p:ext uri="{BB962C8B-B14F-4D97-AF65-F5344CB8AC3E}">
        <p14:creationId xmlns:p14="http://schemas.microsoft.com/office/powerpoint/2010/main" val="37000032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6">
            <a:extLst>
              <a:ext uri="{FF2B5EF4-FFF2-40B4-BE49-F238E27FC236}">
                <a16:creationId xmlns:a16="http://schemas.microsoft.com/office/drawing/2014/main" id="{72411438-92A5-42B0-9C54-EA4FB32A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C5176844-69C3-4F79-BE38-EA5BDDF4F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7F40AB2-AE03-E16C-9C1D-593E3C536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497" y="68820"/>
            <a:ext cx="7485952" cy="82151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dirty="0"/>
              <a:t>DELAY</a:t>
            </a:r>
            <a:endParaRPr lang="en-US" sz="6000" i="1" kern="1200" spc="100" baseline="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3862825-C012-4895-A17E-F3D1F62D8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143293"/>
            <a:ext cx="0" cy="5714707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9C8D50-BEF0-67ED-BAF4-50021DF3DF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9560" y="982405"/>
            <a:ext cx="8662726" cy="5806775"/>
          </a:xfrm>
        </p:spPr>
        <p:txBody>
          <a:bodyPr vert="horz" lIns="91440" tIns="45720" rIns="91440" bIns="45720" rtlCol="0">
            <a:normAutofit/>
          </a:bodyPr>
          <a:lstStyle/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500" dirty="0">
                <a:latin typeface="Sitka Text" pitchFamily="2" charset="0"/>
              </a:rPr>
              <a:t>“A postponement or a pause.”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500" dirty="0">
                <a:latin typeface="Sitka Text" pitchFamily="2" charset="0"/>
              </a:rPr>
              <a:t>“A period of time by which something is late or postponed.”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500" dirty="0">
                <a:latin typeface="Sitka Text" pitchFamily="2" charset="0"/>
              </a:rPr>
              <a:t>As Christians, we cannot run away from delays; they are a </a:t>
            </a:r>
            <a:r>
              <a:rPr lang="en-US" sz="2500" b="1" u="sng" dirty="0">
                <a:latin typeface="Sitka Text" pitchFamily="2" charset="0"/>
              </a:rPr>
              <a:t>necessary</a:t>
            </a:r>
            <a:r>
              <a:rPr lang="en-US" sz="2500" dirty="0">
                <a:latin typeface="Sitka Text" pitchFamily="2" charset="0"/>
              </a:rPr>
              <a:t> reality. 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500" dirty="0">
                <a:latin typeface="Sitka Text" pitchFamily="2" charset="0"/>
              </a:rPr>
              <a:t>However, Scripture stresses that apparent delays on the part of God are rooted in His </a:t>
            </a:r>
            <a:r>
              <a:rPr lang="en-US" sz="2500" b="1" dirty="0">
                <a:latin typeface="Sitka Text" pitchFamily="2" charset="0"/>
              </a:rPr>
              <a:t>love</a:t>
            </a:r>
            <a:r>
              <a:rPr lang="en-US" sz="2500" dirty="0">
                <a:latin typeface="Sitka Text" pitchFamily="2" charset="0"/>
              </a:rPr>
              <a:t> and </a:t>
            </a:r>
            <a:r>
              <a:rPr lang="en-US" sz="2500" b="1" dirty="0">
                <a:latin typeface="Sitka Text" pitchFamily="2" charset="0"/>
              </a:rPr>
              <a:t>wisdom</a:t>
            </a:r>
            <a:r>
              <a:rPr lang="en-US" sz="2500" dirty="0">
                <a:latin typeface="Sitka Text" pitchFamily="2" charset="0"/>
              </a:rPr>
              <a:t>, and not on His </a:t>
            </a:r>
            <a:r>
              <a:rPr lang="en-US" sz="2500" b="1" dirty="0">
                <a:latin typeface="Sitka Text" pitchFamily="2" charset="0"/>
              </a:rPr>
              <a:t>failure</a:t>
            </a:r>
            <a:r>
              <a:rPr lang="en-US" sz="2500" dirty="0">
                <a:latin typeface="Sitka Text" pitchFamily="2" charset="0"/>
              </a:rPr>
              <a:t> or </a:t>
            </a:r>
            <a:r>
              <a:rPr lang="en-US" sz="2500" b="1" dirty="0">
                <a:latin typeface="Sitka Text" pitchFamily="2" charset="0"/>
              </a:rPr>
              <a:t>denial</a:t>
            </a:r>
            <a:r>
              <a:rPr lang="en-US" sz="2500" dirty="0">
                <a:latin typeface="Sitka Text" pitchFamily="2" charset="0"/>
              </a:rPr>
              <a:t>.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500" dirty="0">
                <a:latin typeface="Sitka Text" pitchFamily="2" charset="0"/>
              </a:rPr>
              <a:t>Rather, divine delays work according to purposes </a:t>
            </a:r>
            <a:r>
              <a:rPr lang="en-US" sz="2500" b="1" dirty="0">
                <a:latin typeface="Sitka Text" pitchFamily="2" charset="0"/>
              </a:rPr>
              <a:t>beyond human understanding</a:t>
            </a:r>
            <a:r>
              <a:rPr lang="en-US" sz="2500" dirty="0">
                <a:latin typeface="Sitka Text" pitchFamily="2" charset="0"/>
              </a:rPr>
              <a:t>.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500" dirty="0">
                <a:latin typeface="Sitka Text" pitchFamily="2" charset="0"/>
              </a:rPr>
              <a:t>God operates on a completely different time scale to humanity.</a:t>
            </a:r>
          </a:p>
        </p:txBody>
      </p:sp>
      <p:pic>
        <p:nvPicPr>
          <p:cNvPr id="6" name="Picture Placeholder 5" descr="A clock with a light coming out of it&#10;&#10;AI-generated content may be incorrect.">
            <a:extLst>
              <a:ext uri="{FF2B5EF4-FFF2-40B4-BE49-F238E27FC236}">
                <a16:creationId xmlns:a16="http://schemas.microsoft.com/office/drawing/2014/main" id="{A6A069D8-E8EE-BF5D-F64A-9AC7227264D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b="12221"/>
          <a:stretch>
            <a:fillRect/>
          </a:stretch>
        </p:blipFill>
        <p:spPr>
          <a:xfrm>
            <a:off x="9252287" y="10"/>
            <a:ext cx="2939712" cy="6857990"/>
          </a:xfrm>
          <a:custGeom>
            <a:avLst/>
            <a:gdLst/>
            <a:ahLst/>
            <a:cxnLst/>
            <a:rect l="l" t="t" r="r" b="b"/>
            <a:pathLst>
              <a:path w="5215066" h="6858000">
                <a:moveTo>
                  <a:pt x="2017353" y="0"/>
                </a:moveTo>
                <a:lnTo>
                  <a:pt x="5215066" y="0"/>
                </a:lnTo>
                <a:lnTo>
                  <a:pt x="5215066" y="6858000"/>
                </a:lnTo>
                <a:lnTo>
                  <a:pt x="1292431" y="6858000"/>
                </a:lnTo>
                <a:lnTo>
                  <a:pt x="1012702" y="6549681"/>
                </a:lnTo>
                <a:cubicBezTo>
                  <a:pt x="380046" y="5781733"/>
                  <a:pt x="0" y="4797206"/>
                  <a:pt x="0" y="3723759"/>
                </a:cubicBezTo>
                <a:cubicBezTo>
                  <a:pt x="0" y="2190263"/>
                  <a:pt x="775604" y="838237"/>
                  <a:pt x="1955279" y="39865"/>
                </a:cubicBezTo>
                <a:close/>
              </a:path>
            </a:pathLst>
          </a:custGeom>
        </p:spPr>
      </p:pic>
      <p:sp>
        <p:nvSpPr>
          <p:cNvPr id="34" name="Freeform 6">
            <a:extLst>
              <a:ext uri="{FF2B5EF4-FFF2-40B4-BE49-F238E27FC236}">
                <a16:creationId xmlns:a16="http://schemas.microsoft.com/office/drawing/2014/main" id="{A101E513-AF74-4E9D-A31F-996642507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059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30E6CC-2E80-5C4D-6E9A-1A343CFDD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6">
            <a:extLst>
              <a:ext uri="{FF2B5EF4-FFF2-40B4-BE49-F238E27FC236}">
                <a16:creationId xmlns:a16="http://schemas.microsoft.com/office/drawing/2014/main" id="{C85CE4F2-F2FD-EC80-4301-E696080D5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5CBA1612-701F-482E-C303-C8B2ACAC9B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CF4F6BF-46BD-E530-0EB3-0A4BCA260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497" y="68820"/>
            <a:ext cx="7485952" cy="82151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dirty="0"/>
              <a:t>DELAY</a:t>
            </a:r>
            <a:endParaRPr lang="en-US" sz="6000" i="1" kern="1200" spc="100" baseline="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2E0A439-9767-D19C-E7A4-5C34765B64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143293"/>
            <a:ext cx="0" cy="5714707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4FEFDF-0105-580E-CC8E-7F2A18B15B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9560" y="982405"/>
            <a:ext cx="8662726" cy="5806775"/>
          </a:xfrm>
        </p:spPr>
        <p:txBody>
          <a:bodyPr vert="horz" lIns="91440" tIns="45720" rIns="91440" bIns="45720" rtlCol="0">
            <a:normAutofit/>
          </a:bodyPr>
          <a:lstStyle/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500" dirty="0">
                <a:latin typeface="Sitka Text" pitchFamily="2" charset="0"/>
              </a:rPr>
              <a:t>The Bible teaches us that everything unfolds according to </a:t>
            </a:r>
            <a:r>
              <a:rPr lang="en-US" sz="2500" b="1" dirty="0">
                <a:latin typeface="Sitka Text" pitchFamily="2" charset="0"/>
              </a:rPr>
              <a:t>set times </a:t>
            </a:r>
            <a:r>
              <a:rPr lang="en-US" sz="2500" dirty="0">
                <a:latin typeface="Sitka Text" pitchFamily="2" charset="0"/>
              </a:rPr>
              <a:t>and </a:t>
            </a:r>
            <a:r>
              <a:rPr lang="en-US" sz="2500" b="1" dirty="0">
                <a:latin typeface="Sitka Text" pitchFamily="2" charset="0"/>
              </a:rPr>
              <a:t>seasons</a:t>
            </a:r>
            <a:r>
              <a:rPr lang="en-US" sz="2500" dirty="0">
                <a:latin typeface="Sitka Text" pitchFamily="2" charset="0"/>
              </a:rPr>
              <a:t> ordained by the Most-High.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500" b="1" dirty="0">
                <a:latin typeface="Sitka Text" pitchFamily="2" charset="0"/>
              </a:rPr>
              <a:t>Ecclesiastes 3:1,11; Isaiah 60:22b; Galatians 4:4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500" dirty="0">
                <a:latin typeface="Sitka Text" pitchFamily="2" charset="0"/>
              </a:rPr>
              <a:t>God makes all things beautiful in </a:t>
            </a:r>
            <a:r>
              <a:rPr lang="en-US" sz="2500" b="1" dirty="0">
                <a:latin typeface="Sitka Text" pitchFamily="2" charset="0"/>
              </a:rPr>
              <a:t>His proper time</a:t>
            </a:r>
            <a:r>
              <a:rPr lang="en-US" sz="2500" dirty="0">
                <a:latin typeface="Sitka Text" pitchFamily="2" charset="0"/>
              </a:rPr>
              <a:t>, though we cannot fully comprehend His complete work from beginning to end.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500" dirty="0">
                <a:latin typeface="Sitka Text" pitchFamily="2" charset="0"/>
              </a:rPr>
              <a:t>“For </a:t>
            </a:r>
            <a:r>
              <a:rPr lang="en-US" sz="2500" b="1" dirty="0">
                <a:latin typeface="Sitka Text" pitchFamily="2" charset="0"/>
              </a:rPr>
              <a:t>My thoughts </a:t>
            </a:r>
            <a:r>
              <a:rPr lang="en-US" sz="2500" dirty="0">
                <a:latin typeface="Sitka Text" pitchFamily="2" charset="0"/>
              </a:rPr>
              <a:t>are not your thoughts, Nor are your ways </a:t>
            </a:r>
            <a:r>
              <a:rPr lang="en-US" sz="2500" b="1" dirty="0">
                <a:latin typeface="Sitka Text" pitchFamily="2" charset="0"/>
              </a:rPr>
              <a:t>My ways</a:t>
            </a:r>
            <a:r>
              <a:rPr lang="en-US" sz="2500" dirty="0">
                <a:latin typeface="Sitka Text" pitchFamily="2" charset="0"/>
              </a:rPr>
              <a:t>,” says the LORD. “For as the heavens are higher than the earth, </a:t>
            </a:r>
            <a:r>
              <a:rPr lang="en-US" sz="2500" i="1" dirty="0">
                <a:latin typeface="Sitka Text" pitchFamily="2" charset="0"/>
              </a:rPr>
              <a:t>So are My ways higher than your ways, And My thoughts than your thoughts.</a:t>
            </a:r>
            <a:r>
              <a:rPr lang="en-US" sz="2500" dirty="0">
                <a:latin typeface="Sitka Text" pitchFamily="2" charset="0"/>
              </a:rPr>
              <a:t>”— </a:t>
            </a:r>
            <a:r>
              <a:rPr lang="en-US" sz="2500" b="1" dirty="0">
                <a:latin typeface="Sitka Text" pitchFamily="2" charset="0"/>
              </a:rPr>
              <a:t>Isaiah 55:8-9</a:t>
            </a:r>
            <a:endParaRPr lang="en-US" sz="2500" dirty="0">
              <a:latin typeface="Sitka Text" pitchFamily="2" charset="0"/>
            </a:endParaRPr>
          </a:p>
        </p:txBody>
      </p:sp>
      <p:pic>
        <p:nvPicPr>
          <p:cNvPr id="6" name="Picture Placeholder 5" descr="A clock with a light coming out of it&#10;&#10;AI-generated content may be incorrect.">
            <a:extLst>
              <a:ext uri="{FF2B5EF4-FFF2-40B4-BE49-F238E27FC236}">
                <a16:creationId xmlns:a16="http://schemas.microsoft.com/office/drawing/2014/main" id="{036B5977-24D1-5A55-7FBF-FC6E0A74286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b="12221"/>
          <a:stretch>
            <a:fillRect/>
          </a:stretch>
        </p:blipFill>
        <p:spPr>
          <a:xfrm>
            <a:off x="9252287" y="10"/>
            <a:ext cx="2939712" cy="6857990"/>
          </a:xfrm>
          <a:custGeom>
            <a:avLst/>
            <a:gdLst/>
            <a:ahLst/>
            <a:cxnLst/>
            <a:rect l="l" t="t" r="r" b="b"/>
            <a:pathLst>
              <a:path w="5215066" h="6858000">
                <a:moveTo>
                  <a:pt x="2017353" y="0"/>
                </a:moveTo>
                <a:lnTo>
                  <a:pt x="5215066" y="0"/>
                </a:lnTo>
                <a:lnTo>
                  <a:pt x="5215066" y="6858000"/>
                </a:lnTo>
                <a:lnTo>
                  <a:pt x="1292431" y="6858000"/>
                </a:lnTo>
                <a:lnTo>
                  <a:pt x="1012702" y="6549681"/>
                </a:lnTo>
                <a:cubicBezTo>
                  <a:pt x="380046" y="5781733"/>
                  <a:pt x="0" y="4797206"/>
                  <a:pt x="0" y="3723759"/>
                </a:cubicBezTo>
                <a:cubicBezTo>
                  <a:pt x="0" y="2190263"/>
                  <a:pt x="775604" y="838237"/>
                  <a:pt x="1955279" y="39865"/>
                </a:cubicBezTo>
                <a:close/>
              </a:path>
            </a:pathLst>
          </a:custGeom>
        </p:spPr>
      </p:pic>
      <p:sp>
        <p:nvSpPr>
          <p:cNvPr id="34" name="Freeform 6">
            <a:extLst>
              <a:ext uri="{FF2B5EF4-FFF2-40B4-BE49-F238E27FC236}">
                <a16:creationId xmlns:a16="http://schemas.microsoft.com/office/drawing/2014/main" id="{B0E713AB-87C7-114E-350B-BF9383A63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266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70307C-3270-4948-65B4-8503DA1AB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6">
            <a:extLst>
              <a:ext uri="{FF2B5EF4-FFF2-40B4-BE49-F238E27FC236}">
                <a16:creationId xmlns:a16="http://schemas.microsoft.com/office/drawing/2014/main" id="{404CA4C1-68B1-1557-B886-1ED85EEED6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CB19685B-7E09-569E-CCEC-51387A1EB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697E348-DAF1-2556-7522-7B475F41E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497" y="68820"/>
            <a:ext cx="7485952" cy="82151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dirty="0"/>
              <a:t>DELAY</a:t>
            </a:r>
            <a:endParaRPr lang="en-US" sz="6000" i="1" kern="1200" spc="100" baseline="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F48E5B5-8409-6CCD-38F9-5832BB360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143293"/>
            <a:ext cx="0" cy="5714707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48E9D6-D0EC-8CD9-D551-D94CC827FE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9560" y="982405"/>
            <a:ext cx="8662726" cy="5806775"/>
          </a:xfrm>
        </p:spPr>
        <p:txBody>
          <a:bodyPr vert="horz" lIns="91440" tIns="45720" rIns="91440" bIns="45720" rtlCol="0">
            <a:normAutofit/>
          </a:bodyPr>
          <a:lstStyle/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Sitka Text" pitchFamily="2" charset="0"/>
              </a:rPr>
              <a:t>The </a:t>
            </a:r>
            <a:r>
              <a:rPr lang="en-US" sz="2400" b="1" dirty="0">
                <a:latin typeface="Sitka Text" pitchFamily="2" charset="0"/>
              </a:rPr>
              <a:t>specific timing </a:t>
            </a:r>
            <a:r>
              <a:rPr lang="en-US" sz="2400" dirty="0">
                <a:latin typeface="Sitka Text" pitchFamily="2" charset="0"/>
              </a:rPr>
              <a:t>of God’s purposes remains within His exclusive authority, while His promises, though they may appear to be delayed, </a:t>
            </a:r>
            <a:r>
              <a:rPr lang="en-US" sz="2400" b="1" dirty="0">
                <a:latin typeface="Sitka Text" pitchFamily="2" charset="0"/>
              </a:rPr>
              <a:t>WILL CERTAINLY </a:t>
            </a:r>
            <a:r>
              <a:rPr lang="en-US" sz="2400" dirty="0">
                <a:latin typeface="Sitka Text" pitchFamily="2" charset="0"/>
              </a:rPr>
              <a:t>come to past at the appointed time.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Sitka Text" pitchFamily="2" charset="0"/>
              </a:rPr>
              <a:t>Ecclesiastes 3:1;Acts 1:7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Sitka Text" pitchFamily="2" charset="0"/>
              </a:rPr>
              <a:t>“The fulfilment of God’s promise may </a:t>
            </a:r>
            <a:r>
              <a:rPr lang="en-GB" sz="2400" b="1" dirty="0">
                <a:latin typeface="Sitka Text" pitchFamily="2" charset="0"/>
              </a:rPr>
              <a:t>seem</a:t>
            </a:r>
            <a:r>
              <a:rPr lang="en-GB" sz="2400" dirty="0">
                <a:latin typeface="Sitka Text" pitchFamily="2" charset="0"/>
              </a:rPr>
              <a:t> to be long delayed—for “</a:t>
            </a:r>
            <a:r>
              <a:rPr lang="en-GB" sz="2400" i="1" dirty="0">
                <a:latin typeface="Sitka Text" pitchFamily="2" charset="0"/>
              </a:rPr>
              <a:t>one day is with the Lord as a thousand years, and a thousand years as one day</a:t>
            </a:r>
            <a:r>
              <a:rPr lang="en-GB" sz="2400" dirty="0">
                <a:latin typeface="Sitka Text" pitchFamily="2" charset="0"/>
              </a:rPr>
              <a:t>” (</a:t>
            </a:r>
            <a:r>
              <a:rPr lang="en-GB" sz="2400" b="1" dirty="0">
                <a:latin typeface="Sitka Text" pitchFamily="2" charset="0"/>
              </a:rPr>
              <a:t>2 Peter 3:8</a:t>
            </a:r>
            <a:r>
              <a:rPr lang="en-GB" sz="2400" dirty="0">
                <a:latin typeface="Sitka Text" pitchFamily="2" charset="0"/>
              </a:rPr>
              <a:t>); it </a:t>
            </a:r>
            <a:r>
              <a:rPr lang="en-GB" sz="2400" b="1" dirty="0">
                <a:latin typeface="Sitka Text" pitchFamily="2" charset="0"/>
              </a:rPr>
              <a:t>may appear to tarry</a:t>
            </a:r>
            <a:r>
              <a:rPr lang="en-GB" sz="2400" dirty="0">
                <a:latin typeface="Sitka Text" pitchFamily="2" charset="0"/>
              </a:rPr>
              <a:t>; but </a:t>
            </a:r>
            <a:r>
              <a:rPr lang="en-GB" sz="2400" b="1" dirty="0">
                <a:latin typeface="Sitka Text" pitchFamily="2" charset="0"/>
              </a:rPr>
              <a:t>at the appointed time </a:t>
            </a:r>
            <a:r>
              <a:rPr lang="en-GB" sz="2400" dirty="0">
                <a:latin typeface="Sitka Text" pitchFamily="2" charset="0"/>
              </a:rPr>
              <a:t>“it will </a:t>
            </a:r>
            <a:r>
              <a:rPr lang="en-GB" sz="2400" b="1" dirty="0">
                <a:latin typeface="Sitka Text" pitchFamily="2" charset="0"/>
              </a:rPr>
              <a:t>surely come</a:t>
            </a:r>
            <a:r>
              <a:rPr lang="en-GB" sz="2400" dirty="0">
                <a:latin typeface="Sitka Text" pitchFamily="2" charset="0"/>
              </a:rPr>
              <a:t>, it will not tarry (</a:t>
            </a:r>
            <a:r>
              <a:rPr lang="en-GB" sz="2400" b="1" dirty="0">
                <a:latin typeface="Sitka Text" pitchFamily="2" charset="0"/>
              </a:rPr>
              <a:t>Habakuk 2:3</a:t>
            </a:r>
            <a:r>
              <a:rPr lang="en-GB" sz="2400" dirty="0">
                <a:latin typeface="Sitka Text" pitchFamily="2" charset="0"/>
              </a:rPr>
              <a:t>).” </a:t>
            </a:r>
            <a:r>
              <a:rPr lang="en-GB" sz="2400" b="1" dirty="0">
                <a:latin typeface="Sitka Text" pitchFamily="2" charset="0"/>
              </a:rPr>
              <a:t>Patriarchs &amp; Prophets pg. 169</a:t>
            </a:r>
          </a:p>
          <a:p>
            <a:pPr marL="182880"/>
            <a:endParaRPr lang="en-GB" sz="2400" b="1" dirty="0">
              <a:latin typeface="Sitka Text" pitchFamily="2" charset="0"/>
            </a:endParaRPr>
          </a:p>
          <a:p>
            <a:pPr marL="525780" indent="-342900">
              <a:buFont typeface="Arial" panose="020B0604020202020204" pitchFamily="34" charset="0"/>
              <a:buChar char="•"/>
            </a:pPr>
            <a:endParaRPr lang="en-US" sz="2500" dirty="0">
              <a:latin typeface="Sitka Text" pitchFamily="2" charset="0"/>
            </a:endParaRPr>
          </a:p>
        </p:txBody>
      </p:sp>
      <p:pic>
        <p:nvPicPr>
          <p:cNvPr id="6" name="Picture Placeholder 5" descr="A clock with a light coming out of it&#10;&#10;AI-generated content may be incorrect.">
            <a:extLst>
              <a:ext uri="{FF2B5EF4-FFF2-40B4-BE49-F238E27FC236}">
                <a16:creationId xmlns:a16="http://schemas.microsoft.com/office/drawing/2014/main" id="{31D5D8FD-98C5-8674-2A1B-453644A8CBC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b="12221"/>
          <a:stretch>
            <a:fillRect/>
          </a:stretch>
        </p:blipFill>
        <p:spPr>
          <a:xfrm>
            <a:off x="9252287" y="10"/>
            <a:ext cx="2939712" cy="6857990"/>
          </a:xfrm>
          <a:custGeom>
            <a:avLst/>
            <a:gdLst/>
            <a:ahLst/>
            <a:cxnLst/>
            <a:rect l="l" t="t" r="r" b="b"/>
            <a:pathLst>
              <a:path w="5215066" h="6858000">
                <a:moveTo>
                  <a:pt x="2017353" y="0"/>
                </a:moveTo>
                <a:lnTo>
                  <a:pt x="5215066" y="0"/>
                </a:lnTo>
                <a:lnTo>
                  <a:pt x="5215066" y="6858000"/>
                </a:lnTo>
                <a:lnTo>
                  <a:pt x="1292431" y="6858000"/>
                </a:lnTo>
                <a:lnTo>
                  <a:pt x="1012702" y="6549681"/>
                </a:lnTo>
                <a:cubicBezTo>
                  <a:pt x="380046" y="5781733"/>
                  <a:pt x="0" y="4797206"/>
                  <a:pt x="0" y="3723759"/>
                </a:cubicBezTo>
                <a:cubicBezTo>
                  <a:pt x="0" y="2190263"/>
                  <a:pt x="775604" y="838237"/>
                  <a:pt x="1955279" y="39865"/>
                </a:cubicBezTo>
                <a:close/>
              </a:path>
            </a:pathLst>
          </a:custGeom>
        </p:spPr>
      </p:pic>
      <p:sp>
        <p:nvSpPr>
          <p:cNvPr id="34" name="Freeform 6">
            <a:extLst>
              <a:ext uri="{FF2B5EF4-FFF2-40B4-BE49-F238E27FC236}">
                <a16:creationId xmlns:a16="http://schemas.microsoft.com/office/drawing/2014/main" id="{A93A3647-4BD6-2989-501D-484D12D65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808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962E35-7B4B-290A-48DC-283F4A636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6">
            <a:extLst>
              <a:ext uri="{FF2B5EF4-FFF2-40B4-BE49-F238E27FC236}">
                <a16:creationId xmlns:a16="http://schemas.microsoft.com/office/drawing/2014/main" id="{C2BB6B78-1FD4-F120-7F3A-890F18680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71F89DC9-E478-4CD6-9482-4CB294385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D98A193-EE82-4E39-F8F5-F9C453392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497" y="68820"/>
            <a:ext cx="7485952" cy="82151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dirty="0"/>
              <a:t>DELAY</a:t>
            </a:r>
            <a:endParaRPr lang="en-US" sz="6000" i="1" kern="1200" spc="100" baseline="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C7352CE-BE74-92B9-D425-76C6935FF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143293"/>
            <a:ext cx="0" cy="5714707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28911B-4291-BF9A-7C6F-653BC3EC50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1297" y="782053"/>
            <a:ext cx="8662726" cy="6020120"/>
          </a:xfrm>
        </p:spPr>
        <p:txBody>
          <a:bodyPr vert="horz" lIns="91440" tIns="45720" rIns="91440" bIns="45720" rtlCol="0">
            <a:noAutofit/>
          </a:bodyPr>
          <a:lstStyle/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Sitka Text" pitchFamily="2" charset="0"/>
              </a:rPr>
              <a:t>The delay becomes an opportunity for </a:t>
            </a:r>
            <a:r>
              <a:rPr lang="en-US" sz="2400" b="1" dirty="0">
                <a:latin typeface="Sitka Text" pitchFamily="2" charset="0"/>
              </a:rPr>
              <a:t>spiritual maturity</a:t>
            </a:r>
            <a:r>
              <a:rPr lang="en-US" sz="2400" dirty="0">
                <a:latin typeface="Sitka Text" pitchFamily="2" charset="0"/>
              </a:rPr>
              <a:t> as the </a:t>
            </a:r>
            <a:r>
              <a:rPr lang="en-US" sz="2400" b="1" dirty="0">
                <a:latin typeface="Sitka Text" pitchFamily="2" charset="0"/>
              </a:rPr>
              <a:t>testing of our faith </a:t>
            </a:r>
            <a:r>
              <a:rPr lang="en-US" sz="2400" dirty="0">
                <a:latin typeface="Sitka Text" pitchFamily="2" charset="0"/>
              </a:rPr>
              <a:t>through </a:t>
            </a:r>
            <a:r>
              <a:rPr lang="en-US" sz="2400" b="1" u="sng" dirty="0">
                <a:latin typeface="Sitka Text" pitchFamily="2" charset="0"/>
              </a:rPr>
              <a:t>waiting</a:t>
            </a:r>
            <a:r>
              <a:rPr lang="en-US" sz="2400" dirty="0">
                <a:latin typeface="Sitka Text" pitchFamily="2" charset="0"/>
              </a:rPr>
              <a:t> produces </a:t>
            </a:r>
            <a:r>
              <a:rPr lang="en-US" sz="2400" b="1" u="sng" dirty="0">
                <a:latin typeface="Sitka Text" pitchFamily="2" charset="0"/>
              </a:rPr>
              <a:t>PATIENCE</a:t>
            </a:r>
            <a:r>
              <a:rPr lang="en-US" sz="2400" dirty="0">
                <a:latin typeface="Sitka Text" pitchFamily="2" charset="0"/>
              </a:rPr>
              <a:t>. As precious metal is refined in the fire, so is </a:t>
            </a:r>
            <a:r>
              <a:rPr lang="en-US" sz="2400" b="1" dirty="0">
                <a:latin typeface="Sitka Text" pitchFamily="2" charset="0"/>
              </a:rPr>
              <a:t>our faith </a:t>
            </a:r>
            <a:r>
              <a:rPr lang="en-US" sz="2400" dirty="0">
                <a:latin typeface="Sitka Text" pitchFamily="2" charset="0"/>
              </a:rPr>
              <a:t>and trust refined in the fires of delay.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Sitka Text" pitchFamily="2" charset="0"/>
              </a:rPr>
              <a:t>Delays also complete </a:t>
            </a:r>
            <a:r>
              <a:rPr lang="en-US" sz="2400" b="1" dirty="0">
                <a:latin typeface="Sitka Text" pitchFamily="2" charset="0"/>
              </a:rPr>
              <a:t>preparation</a:t>
            </a:r>
            <a:r>
              <a:rPr lang="en-US" sz="2400" dirty="0">
                <a:latin typeface="Sitka Text" pitchFamily="2" charset="0"/>
              </a:rPr>
              <a:t>.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Sitka Text" pitchFamily="2" charset="0"/>
              </a:rPr>
              <a:t>Joseph</a:t>
            </a:r>
            <a:r>
              <a:rPr lang="en-US" sz="2400" dirty="0">
                <a:latin typeface="Sitka Text" pitchFamily="2" charset="0"/>
              </a:rPr>
              <a:t> needed his time in prison in order to be ready for the responsibilities of the throne.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Sitka Text" pitchFamily="2" charset="0"/>
              </a:rPr>
              <a:t>Likewise, </a:t>
            </a:r>
            <a:r>
              <a:rPr lang="en-US" sz="2400" b="1" dirty="0">
                <a:latin typeface="Sitka Text" pitchFamily="2" charset="0"/>
              </a:rPr>
              <a:t>Moses</a:t>
            </a:r>
            <a:r>
              <a:rPr lang="en-US" sz="2400" dirty="0">
                <a:latin typeface="Sitka Text" pitchFamily="2" charset="0"/>
              </a:rPr>
              <a:t> needed to spend 40 years as a shepherd in Midian, before he could lead the flock of God to the Promised Land.</a:t>
            </a:r>
            <a:endParaRPr lang="en-GB" sz="2400" dirty="0">
              <a:latin typeface="Sitka Text" pitchFamily="2" charset="0"/>
            </a:endParaRP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Sitka Text" pitchFamily="2" charset="0"/>
              </a:rPr>
              <a:t>Delays also allow God to arrange circumstances so that believers, now equipped for their challenges, </a:t>
            </a:r>
            <a:r>
              <a:rPr lang="en-US" sz="2400" b="1" dirty="0">
                <a:latin typeface="Sitka Text" pitchFamily="2" charset="0"/>
              </a:rPr>
              <a:t>can meet them successfully.</a:t>
            </a:r>
          </a:p>
        </p:txBody>
      </p:sp>
      <p:pic>
        <p:nvPicPr>
          <p:cNvPr id="6" name="Picture Placeholder 5" descr="A clock with a light coming out of it&#10;&#10;AI-generated content may be incorrect.">
            <a:extLst>
              <a:ext uri="{FF2B5EF4-FFF2-40B4-BE49-F238E27FC236}">
                <a16:creationId xmlns:a16="http://schemas.microsoft.com/office/drawing/2014/main" id="{313FFB32-576C-CDDE-A80C-9CCCB883537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b="12221"/>
          <a:stretch>
            <a:fillRect/>
          </a:stretch>
        </p:blipFill>
        <p:spPr>
          <a:xfrm>
            <a:off x="9622945" y="10"/>
            <a:ext cx="2569053" cy="6857990"/>
          </a:xfrm>
          <a:custGeom>
            <a:avLst/>
            <a:gdLst/>
            <a:ahLst/>
            <a:cxnLst/>
            <a:rect l="l" t="t" r="r" b="b"/>
            <a:pathLst>
              <a:path w="5215066" h="6858000">
                <a:moveTo>
                  <a:pt x="2017353" y="0"/>
                </a:moveTo>
                <a:lnTo>
                  <a:pt x="5215066" y="0"/>
                </a:lnTo>
                <a:lnTo>
                  <a:pt x="5215066" y="6858000"/>
                </a:lnTo>
                <a:lnTo>
                  <a:pt x="1292431" y="6858000"/>
                </a:lnTo>
                <a:lnTo>
                  <a:pt x="1012702" y="6549681"/>
                </a:lnTo>
                <a:cubicBezTo>
                  <a:pt x="380046" y="5781733"/>
                  <a:pt x="0" y="4797206"/>
                  <a:pt x="0" y="3723759"/>
                </a:cubicBezTo>
                <a:cubicBezTo>
                  <a:pt x="0" y="2190263"/>
                  <a:pt x="775604" y="838237"/>
                  <a:pt x="1955279" y="39865"/>
                </a:cubicBezTo>
                <a:close/>
              </a:path>
            </a:pathLst>
          </a:custGeom>
        </p:spPr>
      </p:pic>
      <p:sp>
        <p:nvSpPr>
          <p:cNvPr id="34" name="Freeform 6">
            <a:extLst>
              <a:ext uri="{FF2B5EF4-FFF2-40B4-BE49-F238E27FC236}">
                <a16:creationId xmlns:a16="http://schemas.microsoft.com/office/drawing/2014/main" id="{0CAB54C0-B1E4-2958-1435-491F8DCF2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434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3664A0-41AB-270D-B1E4-C11FB79C2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6">
            <a:extLst>
              <a:ext uri="{FF2B5EF4-FFF2-40B4-BE49-F238E27FC236}">
                <a16:creationId xmlns:a16="http://schemas.microsoft.com/office/drawing/2014/main" id="{9B7D8975-A9F7-86AC-F5B8-3DE6B3298C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B128CBBF-A2A1-F9D6-CD6A-8DC5089EC0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5C2863D-E8DC-5C8F-0E44-E7A88AB7C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497" y="68820"/>
            <a:ext cx="7485952" cy="82151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6000" i="1" kern="1200" spc="1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THE RESPONSE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599AD96-88E0-113C-DB77-162E9010FD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143293"/>
            <a:ext cx="0" cy="5714707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49741C-2324-E7E6-17BA-8D13E63F0E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9560" y="982405"/>
            <a:ext cx="8662726" cy="5806775"/>
          </a:xfrm>
        </p:spPr>
        <p:txBody>
          <a:bodyPr vert="horz" lIns="91440" tIns="45720" rIns="91440" bIns="45720" rtlCol="0">
            <a:normAutofit/>
          </a:bodyPr>
          <a:lstStyle/>
          <a:p>
            <a:pPr marL="52578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Sitka Text" pitchFamily="2" charset="0"/>
              </a:rPr>
              <a:t>The Biblical response to divine delay emphasizes </a:t>
            </a:r>
            <a:r>
              <a:rPr lang="en-GB" sz="2400" b="1" dirty="0">
                <a:latin typeface="Sitka Text" pitchFamily="2" charset="0"/>
              </a:rPr>
              <a:t>Patience</a:t>
            </a:r>
            <a:r>
              <a:rPr lang="en-GB" sz="2400" dirty="0">
                <a:latin typeface="Sitka Text" pitchFamily="2" charset="0"/>
              </a:rPr>
              <a:t>, </a:t>
            </a:r>
            <a:r>
              <a:rPr lang="en-GB" sz="2400" b="1" dirty="0">
                <a:latin typeface="Sitka Text" pitchFamily="2" charset="0"/>
              </a:rPr>
              <a:t>Trust</a:t>
            </a:r>
            <a:r>
              <a:rPr lang="en-GB" sz="2400" dirty="0">
                <a:latin typeface="Sitka Text" pitchFamily="2" charset="0"/>
              </a:rPr>
              <a:t>, </a:t>
            </a:r>
            <a:r>
              <a:rPr lang="en-GB" sz="2400" b="1" dirty="0">
                <a:latin typeface="Sitka Text" pitchFamily="2" charset="0"/>
              </a:rPr>
              <a:t>Endurance</a:t>
            </a:r>
            <a:r>
              <a:rPr lang="en-GB" sz="2400" dirty="0">
                <a:latin typeface="Sitka Text" pitchFamily="2" charset="0"/>
              </a:rPr>
              <a:t> and </a:t>
            </a:r>
            <a:r>
              <a:rPr lang="en-GB" sz="2400" b="1" dirty="0">
                <a:latin typeface="Sitka Text" pitchFamily="2" charset="0"/>
              </a:rPr>
              <a:t>Perseverance</a:t>
            </a:r>
            <a:r>
              <a:rPr lang="en-GB" sz="2400" dirty="0">
                <a:latin typeface="Sitka Text" pitchFamily="2" charset="0"/>
              </a:rPr>
              <a:t>.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Sitka Text" pitchFamily="2" charset="0"/>
              </a:rPr>
              <a:t>Rather than pushing through the difficulty of coping with the delay by our ‘</a:t>
            </a:r>
            <a:r>
              <a:rPr lang="en-GB" sz="2400" b="1" i="1" dirty="0">
                <a:latin typeface="Sitka Text" pitchFamily="2" charset="0"/>
              </a:rPr>
              <a:t>might and power</a:t>
            </a:r>
            <a:r>
              <a:rPr lang="en-GB" sz="2400" dirty="0">
                <a:latin typeface="Sitka Text" pitchFamily="2" charset="0"/>
              </a:rPr>
              <a:t>’, the believer in Christ is to anchor themselves firmly in the </a:t>
            </a:r>
            <a:r>
              <a:rPr lang="en-GB" sz="2400" b="1" dirty="0">
                <a:latin typeface="Sitka Text" pitchFamily="2" charset="0"/>
              </a:rPr>
              <a:t>surety of God’s promises</a:t>
            </a:r>
            <a:r>
              <a:rPr lang="en-GB" sz="2400" dirty="0">
                <a:latin typeface="Sitka Text" pitchFamily="2" charset="0"/>
              </a:rPr>
              <a:t>.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GB" sz="2400" b="1" dirty="0">
                <a:latin typeface="Sitka Text" pitchFamily="2" charset="0"/>
              </a:rPr>
              <a:t>Isaiah 40:31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GB" sz="2400" b="1" dirty="0">
                <a:latin typeface="Sitka Text" pitchFamily="2" charset="0"/>
              </a:rPr>
              <a:t>Hebrews 6:15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GB" sz="2400" b="1" dirty="0">
                <a:latin typeface="Sitka Text" pitchFamily="2" charset="0"/>
              </a:rPr>
              <a:t>Hebrews 10:23,35-36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GB" sz="2400" b="1" dirty="0">
                <a:latin typeface="Sitka Text" pitchFamily="2" charset="0"/>
              </a:rPr>
              <a:t>Ecclesiastes 3:11</a:t>
            </a:r>
            <a:r>
              <a:rPr lang="en-GB" sz="2400" b="1" i="1" dirty="0">
                <a:latin typeface="Sitka Text" pitchFamily="2" charset="0"/>
              </a:rPr>
              <a:t>a</a:t>
            </a:r>
            <a:endParaRPr lang="en-GB" sz="2400" b="1" dirty="0">
              <a:latin typeface="Sitka Text" pitchFamily="2" charset="0"/>
            </a:endParaRP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GB" sz="2400" b="1" dirty="0">
                <a:latin typeface="Sitka Text" pitchFamily="2" charset="0"/>
              </a:rPr>
              <a:t>Matthew 21:22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endParaRPr lang="en-US" sz="2500" dirty="0">
              <a:latin typeface="Sitka Text" pitchFamily="2" charset="0"/>
            </a:endParaRPr>
          </a:p>
        </p:txBody>
      </p:sp>
      <p:pic>
        <p:nvPicPr>
          <p:cNvPr id="6" name="Picture Placeholder 5" descr="A clock with a light coming out of it&#10;&#10;AI-generated content may be incorrect.">
            <a:extLst>
              <a:ext uri="{FF2B5EF4-FFF2-40B4-BE49-F238E27FC236}">
                <a16:creationId xmlns:a16="http://schemas.microsoft.com/office/drawing/2014/main" id="{73D7CDCE-2DB5-A921-1067-482BBDE8276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b="12221"/>
          <a:stretch>
            <a:fillRect/>
          </a:stretch>
        </p:blipFill>
        <p:spPr>
          <a:xfrm>
            <a:off x="9252287" y="10"/>
            <a:ext cx="2939712" cy="6857990"/>
          </a:xfrm>
          <a:custGeom>
            <a:avLst/>
            <a:gdLst/>
            <a:ahLst/>
            <a:cxnLst/>
            <a:rect l="l" t="t" r="r" b="b"/>
            <a:pathLst>
              <a:path w="5215066" h="6858000">
                <a:moveTo>
                  <a:pt x="2017353" y="0"/>
                </a:moveTo>
                <a:lnTo>
                  <a:pt x="5215066" y="0"/>
                </a:lnTo>
                <a:lnTo>
                  <a:pt x="5215066" y="6858000"/>
                </a:lnTo>
                <a:lnTo>
                  <a:pt x="1292431" y="6858000"/>
                </a:lnTo>
                <a:lnTo>
                  <a:pt x="1012702" y="6549681"/>
                </a:lnTo>
                <a:cubicBezTo>
                  <a:pt x="380046" y="5781733"/>
                  <a:pt x="0" y="4797206"/>
                  <a:pt x="0" y="3723759"/>
                </a:cubicBezTo>
                <a:cubicBezTo>
                  <a:pt x="0" y="2190263"/>
                  <a:pt x="775604" y="838237"/>
                  <a:pt x="1955279" y="39865"/>
                </a:cubicBezTo>
                <a:close/>
              </a:path>
            </a:pathLst>
          </a:custGeom>
        </p:spPr>
      </p:pic>
      <p:sp>
        <p:nvSpPr>
          <p:cNvPr id="34" name="Freeform 6">
            <a:extLst>
              <a:ext uri="{FF2B5EF4-FFF2-40B4-BE49-F238E27FC236}">
                <a16:creationId xmlns:a16="http://schemas.microsoft.com/office/drawing/2014/main" id="{5198EDA7-48A0-452C-B0DE-8DD8D3E9C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07E6449-CFF2-6820-DA14-DBF44E75594D}"/>
              </a:ext>
            </a:extLst>
          </p:cNvPr>
          <p:cNvSpPr txBox="1"/>
          <p:nvPr/>
        </p:nvSpPr>
        <p:spPr>
          <a:xfrm>
            <a:off x="2762655" y="28988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6084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B52D37-0B02-E6EF-3B51-4F90D3D33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6">
            <a:extLst>
              <a:ext uri="{FF2B5EF4-FFF2-40B4-BE49-F238E27FC236}">
                <a16:creationId xmlns:a16="http://schemas.microsoft.com/office/drawing/2014/main" id="{B46C17E7-825F-31B3-8229-50779456B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FB0253F4-75B9-F58A-EB0E-98B202AB1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8ECE2FD-C8A9-F0E2-144F-919B9F315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497" y="68820"/>
            <a:ext cx="7485952" cy="82151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dirty="0"/>
              <a:t>DELAY</a:t>
            </a:r>
            <a:endParaRPr lang="en-US" sz="6000" i="1" kern="1200" spc="100" baseline="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0FCB4DE-999E-3C26-7531-ECD40E2F1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143293"/>
            <a:ext cx="0" cy="5714707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66CCEF-7986-1D23-B3CC-44627092DC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9560" y="1143293"/>
            <a:ext cx="8662726" cy="5437035"/>
          </a:xfrm>
        </p:spPr>
        <p:txBody>
          <a:bodyPr vert="horz" lIns="91440" tIns="45720" rIns="91440" bIns="45720" rtlCol="0">
            <a:normAutofit/>
          </a:bodyPr>
          <a:lstStyle/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500" dirty="0">
                <a:latin typeface="Sitka Text" pitchFamily="2" charset="0"/>
              </a:rPr>
              <a:t>Remember that </a:t>
            </a:r>
            <a:r>
              <a:rPr lang="en-US" sz="2500" b="1" dirty="0">
                <a:latin typeface="Sitka Text" pitchFamily="2" charset="0"/>
              </a:rPr>
              <a:t>God’s perfect timing </a:t>
            </a:r>
            <a:r>
              <a:rPr lang="en-US" sz="2500" dirty="0">
                <a:latin typeface="Sitka Text" pitchFamily="2" charset="0"/>
              </a:rPr>
              <a:t>matters. Consider Lazarus, </a:t>
            </a:r>
            <a:r>
              <a:rPr lang="en-US" sz="2500" b="1" dirty="0">
                <a:latin typeface="Sitka Text" pitchFamily="2" charset="0"/>
              </a:rPr>
              <a:t>John 11:17</a:t>
            </a:r>
            <a:r>
              <a:rPr lang="en-US" sz="2500" dirty="0">
                <a:latin typeface="Sitka Text" pitchFamily="2" charset="0"/>
              </a:rPr>
              <a:t>.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500" dirty="0">
                <a:latin typeface="Sitka Text" pitchFamily="2" charset="0"/>
              </a:rPr>
              <a:t>He never arrives late and has complete knowledge of circumstances that remain hidden from us— </a:t>
            </a:r>
            <a:r>
              <a:rPr lang="en-US" sz="2500" b="1" dirty="0">
                <a:latin typeface="Sitka Text" pitchFamily="2" charset="0"/>
              </a:rPr>
              <a:t>He knows the end from the beginning— </a:t>
            </a:r>
            <a:r>
              <a:rPr lang="en-US" sz="2500" i="1" dirty="0">
                <a:latin typeface="Sitka Text" pitchFamily="2" charset="0"/>
              </a:rPr>
              <a:t>we don’t.</a:t>
            </a:r>
            <a:endParaRPr lang="en-US" sz="2500" b="1" dirty="0">
              <a:latin typeface="Sitka Text" pitchFamily="2" charset="0"/>
            </a:endParaRP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500" dirty="0">
                <a:latin typeface="Sitka Text" pitchFamily="2" charset="0"/>
              </a:rPr>
              <a:t>Therefore, trust that He knows best and learn to see delay not as failure but as </a:t>
            </a:r>
            <a:r>
              <a:rPr lang="en-US" sz="2500" b="1" dirty="0">
                <a:latin typeface="Sitka Text" pitchFamily="2" charset="0"/>
              </a:rPr>
              <a:t>alignment with divine wisdom.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500" b="1" dirty="0">
                <a:latin typeface="Sitka Text" pitchFamily="2" charset="0"/>
              </a:rPr>
              <a:t>Joseph’s </a:t>
            </a:r>
            <a:r>
              <a:rPr lang="en-US" sz="2500" dirty="0">
                <a:latin typeface="Sitka Text" pitchFamily="2" charset="0"/>
              </a:rPr>
              <a:t>hopes were deferred in prison, yet his promotion came </a:t>
            </a:r>
            <a:r>
              <a:rPr lang="en-US" sz="2500" b="1" dirty="0">
                <a:latin typeface="Sitka Text" pitchFamily="2" charset="0"/>
              </a:rPr>
              <a:t>SUDDENLY</a:t>
            </a:r>
            <a:r>
              <a:rPr lang="en-US" sz="2500" dirty="0">
                <a:latin typeface="Sitka Text" pitchFamily="2" charset="0"/>
              </a:rPr>
              <a:t>, once the time had come and he was </a:t>
            </a:r>
            <a:r>
              <a:rPr lang="en-US" sz="2500" b="1" dirty="0">
                <a:latin typeface="Sitka Text" pitchFamily="2" charset="0"/>
              </a:rPr>
              <a:t>spiritually prepared</a:t>
            </a:r>
            <a:r>
              <a:rPr lang="en-US" sz="2500" dirty="0">
                <a:latin typeface="Sitka Text" pitchFamily="2" charset="0"/>
              </a:rPr>
              <a:t>. </a:t>
            </a:r>
            <a:r>
              <a:rPr lang="en-US" sz="2500" b="1" dirty="0">
                <a:latin typeface="Sitka Text" pitchFamily="2" charset="0"/>
              </a:rPr>
              <a:t>Genesis 41:40-43</a:t>
            </a:r>
          </a:p>
        </p:txBody>
      </p:sp>
      <p:pic>
        <p:nvPicPr>
          <p:cNvPr id="6" name="Picture Placeholder 5" descr="A clock with a light coming out of it&#10;&#10;AI-generated content may be incorrect.">
            <a:extLst>
              <a:ext uri="{FF2B5EF4-FFF2-40B4-BE49-F238E27FC236}">
                <a16:creationId xmlns:a16="http://schemas.microsoft.com/office/drawing/2014/main" id="{45CCAAC7-750D-F788-AD8D-2DB7E528C7A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b="12221"/>
          <a:stretch>
            <a:fillRect/>
          </a:stretch>
        </p:blipFill>
        <p:spPr>
          <a:xfrm>
            <a:off x="9252287" y="10"/>
            <a:ext cx="2939712" cy="6857990"/>
          </a:xfrm>
          <a:custGeom>
            <a:avLst/>
            <a:gdLst/>
            <a:ahLst/>
            <a:cxnLst/>
            <a:rect l="l" t="t" r="r" b="b"/>
            <a:pathLst>
              <a:path w="5215066" h="6858000">
                <a:moveTo>
                  <a:pt x="2017353" y="0"/>
                </a:moveTo>
                <a:lnTo>
                  <a:pt x="5215066" y="0"/>
                </a:lnTo>
                <a:lnTo>
                  <a:pt x="5215066" y="6858000"/>
                </a:lnTo>
                <a:lnTo>
                  <a:pt x="1292431" y="6858000"/>
                </a:lnTo>
                <a:lnTo>
                  <a:pt x="1012702" y="6549681"/>
                </a:lnTo>
                <a:cubicBezTo>
                  <a:pt x="380046" y="5781733"/>
                  <a:pt x="0" y="4797206"/>
                  <a:pt x="0" y="3723759"/>
                </a:cubicBezTo>
                <a:cubicBezTo>
                  <a:pt x="0" y="2190263"/>
                  <a:pt x="775604" y="838237"/>
                  <a:pt x="1955279" y="39865"/>
                </a:cubicBezTo>
                <a:close/>
              </a:path>
            </a:pathLst>
          </a:custGeom>
        </p:spPr>
      </p:pic>
      <p:sp>
        <p:nvSpPr>
          <p:cNvPr id="34" name="Freeform 6">
            <a:extLst>
              <a:ext uri="{FF2B5EF4-FFF2-40B4-BE49-F238E27FC236}">
                <a16:creationId xmlns:a16="http://schemas.microsoft.com/office/drawing/2014/main" id="{ED394C77-9606-8604-236D-2673466C8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EC9748-095E-A907-0AF9-9470ACFE3F25}"/>
              </a:ext>
            </a:extLst>
          </p:cNvPr>
          <p:cNvSpPr txBox="1"/>
          <p:nvPr/>
        </p:nvSpPr>
        <p:spPr>
          <a:xfrm>
            <a:off x="2762655" y="28988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2422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284B82-82D9-B425-404D-E6D54ACAE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6">
            <a:extLst>
              <a:ext uri="{FF2B5EF4-FFF2-40B4-BE49-F238E27FC236}">
                <a16:creationId xmlns:a16="http://schemas.microsoft.com/office/drawing/2014/main" id="{AF216444-2FA4-C274-EE17-C3F59B72B2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5A1DEEF2-B1EE-9036-9A8D-6867362386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57B3531-D241-1E92-1E2C-2EE45168A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497" y="68820"/>
            <a:ext cx="7485952" cy="82151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dirty="0"/>
              <a:t>GOD’S CHARACTER</a:t>
            </a:r>
            <a:endParaRPr lang="en-US" sz="6000" i="1" kern="1200" spc="100" baseline="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97D0D3D-E8E4-DE1C-C458-1ACFA36D3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143293"/>
            <a:ext cx="0" cy="5714707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D1E6B4-015B-5AF4-0BB4-A6269AED61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9560" y="1437771"/>
            <a:ext cx="8662726" cy="5125750"/>
          </a:xfrm>
        </p:spPr>
        <p:txBody>
          <a:bodyPr vert="horz" lIns="91440" tIns="45720" rIns="91440" bIns="45720" rtlCol="0">
            <a:normAutofit/>
          </a:bodyPr>
          <a:lstStyle/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500" dirty="0">
                <a:latin typeface="Sitka Text" pitchFamily="2" charset="0"/>
              </a:rPr>
              <a:t>When the </a:t>
            </a:r>
            <a:r>
              <a:rPr lang="en-US" sz="2500" b="1" dirty="0">
                <a:latin typeface="Sitka Text" pitchFamily="2" charset="0"/>
              </a:rPr>
              <a:t>fulfilment of the promise </a:t>
            </a:r>
            <a:r>
              <a:rPr lang="en-US" sz="2500" dirty="0">
                <a:latin typeface="Sitka Text" pitchFamily="2" charset="0"/>
              </a:rPr>
              <a:t>arrives after a period of delay, God’s </a:t>
            </a:r>
            <a:r>
              <a:rPr lang="en-US" sz="2500" b="1" dirty="0">
                <a:latin typeface="Sitka Text" pitchFamily="2" charset="0"/>
              </a:rPr>
              <a:t>wisdom</a:t>
            </a:r>
            <a:r>
              <a:rPr lang="en-US" sz="2500" dirty="0">
                <a:latin typeface="Sitka Text" pitchFamily="2" charset="0"/>
              </a:rPr>
              <a:t> and </a:t>
            </a:r>
            <a:r>
              <a:rPr lang="en-US" sz="2500" b="1" dirty="0">
                <a:latin typeface="Sitka Text" pitchFamily="2" charset="0"/>
              </a:rPr>
              <a:t>power</a:t>
            </a:r>
            <a:r>
              <a:rPr lang="en-US" sz="2500" dirty="0">
                <a:latin typeface="Sitka Text" pitchFamily="2" charset="0"/>
              </a:rPr>
              <a:t> become more apparent.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500" dirty="0">
                <a:latin typeface="Sitka Text" pitchFamily="2" charset="0"/>
              </a:rPr>
              <a:t>A delayed promise does not indicate God’s failure, </a:t>
            </a:r>
            <a:r>
              <a:rPr lang="en-US" sz="2500" i="1" dirty="0">
                <a:latin typeface="Sitka Text" pitchFamily="2" charset="0"/>
              </a:rPr>
              <a:t>because He cannot fail</a:t>
            </a:r>
            <a:r>
              <a:rPr lang="en-US" sz="2500" dirty="0">
                <a:latin typeface="Sitka Text" pitchFamily="2" charset="0"/>
              </a:rPr>
              <a:t>, but rather it displays </a:t>
            </a:r>
            <a:r>
              <a:rPr lang="en-US" sz="2500" b="1" dirty="0">
                <a:latin typeface="Sitka Text" pitchFamily="2" charset="0"/>
              </a:rPr>
              <a:t>His wise providence, sovereign power and sanctifying work</a:t>
            </a:r>
            <a:r>
              <a:rPr lang="en-US" sz="2500" dirty="0">
                <a:latin typeface="Sitka Text" pitchFamily="2" charset="0"/>
              </a:rPr>
              <a:t>.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500" dirty="0">
                <a:latin typeface="Sitka Text" pitchFamily="2" charset="0"/>
              </a:rPr>
              <a:t>Having this mindset amidst the delay, transforms waiting </a:t>
            </a:r>
            <a:r>
              <a:rPr lang="en-US" sz="2500" b="1" dirty="0">
                <a:latin typeface="Sitka Text" pitchFamily="2" charset="0"/>
              </a:rPr>
              <a:t>from frustration into an opportunity to witness God’s faithfulness more vividly</a:t>
            </a:r>
            <a:r>
              <a:rPr lang="en-US" sz="2500" dirty="0">
                <a:latin typeface="Sitka Text" pitchFamily="2" charset="0"/>
              </a:rPr>
              <a:t>.</a:t>
            </a:r>
          </a:p>
        </p:txBody>
      </p:sp>
      <p:pic>
        <p:nvPicPr>
          <p:cNvPr id="6" name="Picture Placeholder 5" descr="A clock with a light coming out of it&#10;&#10;AI-generated content may be incorrect.">
            <a:extLst>
              <a:ext uri="{FF2B5EF4-FFF2-40B4-BE49-F238E27FC236}">
                <a16:creationId xmlns:a16="http://schemas.microsoft.com/office/drawing/2014/main" id="{81A25EF5-F235-CAE8-A5BE-29F6E355788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b="12221"/>
          <a:stretch>
            <a:fillRect/>
          </a:stretch>
        </p:blipFill>
        <p:spPr>
          <a:xfrm>
            <a:off x="9252287" y="10"/>
            <a:ext cx="2939712" cy="6857990"/>
          </a:xfrm>
          <a:custGeom>
            <a:avLst/>
            <a:gdLst/>
            <a:ahLst/>
            <a:cxnLst/>
            <a:rect l="l" t="t" r="r" b="b"/>
            <a:pathLst>
              <a:path w="5215066" h="6858000">
                <a:moveTo>
                  <a:pt x="2017353" y="0"/>
                </a:moveTo>
                <a:lnTo>
                  <a:pt x="5215066" y="0"/>
                </a:lnTo>
                <a:lnTo>
                  <a:pt x="5215066" y="6858000"/>
                </a:lnTo>
                <a:lnTo>
                  <a:pt x="1292431" y="6858000"/>
                </a:lnTo>
                <a:lnTo>
                  <a:pt x="1012702" y="6549681"/>
                </a:lnTo>
                <a:cubicBezTo>
                  <a:pt x="380046" y="5781733"/>
                  <a:pt x="0" y="4797206"/>
                  <a:pt x="0" y="3723759"/>
                </a:cubicBezTo>
                <a:cubicBezTo>
                  <a:pt x="0" y="2190263"/>
                  <a:pt x="775604" y="838237"/>
                  <a:pt x="1955279" y="39865"/>
                </a:cubicBezTo>
                <a:close/>
              </a:path>
            </a:pathLst>
          </a:custGeom>
        </p:spPr>
      </p:pic>
      <p:sp>
        <p:nvSpPr>
          <p:cNvPr id="34" name="Freeform 6">
            <a:extLst>
              <a:ext uri="{FF2B5EF4-FFF2-40B4-BE49-F238E27FC236}">
                <a16:creationId xmlns:a16="http://schemas.microsoft.com/office/drawing/2014/main" id="{09B7B53B-76F5-6D64-E1D5-990AC80A02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119E366-3931-8CC0-ED99-6A2D7B426DFF}"/>
              </a:ext>
            </a:extLst>
          </p:cNvPr>
          <p:cNvSpPr txBox="1"/>
          <p:nvPr/>
        </p:nvSpPr>
        <p:spPr>
          <a:xfrm>
            <a:off x="2762655" y="28988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2214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CC06DB-2260-3AE1-F481-7CDDAB521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6">
            <a:extLst>
              <a:ext uri="{FF2B5EF4-FFF2-40B4-BE49-F238E27FC236}">
                <a16:creationId xmlns:a16="http://schemas.microsoft.com/office/drawing/2014/main" id="{7D87BD43-7179-57A0-1288-D356D568E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9A24A63C-0492-52E7-4CB9-654D38CEA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6FF148B-5BC3-B9E0-8EFD-16B8A2EB2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497" y="68820"/>
            <a:ext cx="7485952" cy="82151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6000" i="1" kern="1200" spc="1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OUR FAITH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8023C04-80D3-E4EA-33FA-039580E2DD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143293"/>
            <a:ext cx="0" cy="5714707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95C313-5C0B-8EF8-BAF9-2CC5B7109C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9560" y="982405"/>
            <a:ext cx="8662726" cy="5806775"/>
          </a:xfrm>
        </p:spPr>
        <p:txBody>
          <a:bodyPr vert="horz" lIns="91440" tIns="45720" rIns="91440" bIns="45720" rtlCol="0">
            <a:normAutofit/>
          </a:bodyPr>
          <a:lstStyle/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500" dirty="0">
                <a:latin typeface="Sitka Text" pitchFamily="2" charset="0"/>
              </a:rPr>
              <a:t>God </a:t>
            </a:r>
            <a:r>
              <a:rPr lang="en-US" sz="2500" b="1" dirty="0">
                <a:latin typeface="Sitka Text" pitchFamily="2" charset="0"/>
              </a:rPr>
              <a:t>often</a:t>
            </a:r>
            <a:r>
              <a:rPr lang="en-US" sz="2500" dirty="0">
                <a:latin typeface="Sitka Text" pitchFamily="2" charset="0"/>
              </a:rPr>
              <a:t> delays fulfilment of the promise because our faith has </a:t>
            </a:r>
            <a:r>
              <a:rPr lang="en-US" sz="2500" b="1" dirty="0">
                <a:latin typeface="Sitka Text" pitchFamily="2" charset="0"/>
              </a:rPr>
              <a:t>defects.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500" dirty="0">
                <a:latin typeface="Sitka Text" pitchFamily="2" charset="0"/>
              </a:rPr>
              <a:t>Defects such as </a:t>
            </a:r>
            <a:r>
              <a:rPr lang="en-US" sz="2500" b="1" dirty="0">
                <a:latin typeface="Sitka Text" pitchFamily="2" charset="0"/>
              </a:rPr>
              <a:t>inconsistency</a:t>
            </a:r>
            <a:r>
              <a:rPr lang="en-US" sz="2500" i="1" dirty="0">
                <a:latin typeface="Sitka Text" pitchFamily="2" charset="0"/>
              </a:rPr>
              <a:t> (confidence today and doubt tomorrow</a:t>
            </a:r>
            <a:r>
              <a:rPr lang="en-US" sz="2500" dirty="0">
                <a:latin typeface="Sitka Text" pitchFamily="2" charset="0"/>
              </a:rPr>
              <a:t>); </a:t>
            </a:r>
            <a:r>
              <a:rPr lang="en-US" sz="2500" b="1" dirty="0">
                <a:latin typeface="Sitka Text" pitchFamily="2" charset="0"/>
              </a:rPr>
              <a:t>walking by sight and not by faith</a:t>
            </a:r>
            <a:r>
              <a:rPr lang="en-US" sz="2500" dirty="0">
                <a:latin typeface="Sitka Text" pitchFamily="2" charset="0"/>
              </a:rPr>
              <a:t>.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500" dirty="0">
                <a:latin typeface="Sitka Text" pitchFamily="2" charset="0"/>
              </a:rPr>
              <a:t>When </a:t>
            </a:r>
            <a:r>
              <a:rPr lang="en-US" sz="2500" b="1" dirty="0">
                <a:latin typeface="Sitka Text" pitchFamily="2" charset="0"/>
              </a:rPr>
              <a:t>outward circumstances </a:t>
            </a:r>
            <a:r>
              <a:rPr lang="en-US" sz="2500" dirty="0">
                <a:latin typeface="Sitka Text" pitchFamily="2" charset="0"/>
              </a:rPr>
              <a:t>align with God’s promises, </a:t>
            </a:r>
            <a:r>
              <a:rPr lang="en-US" sz="2500" b="1" i="1" dirty="0">
                <a:latin typeface="Sitka Text" pitchFamily="2" charset="0"/>
              </a:rPr>
              <a:t>we believe</a:t>
            </a:r>
            <a:r>
              <a:rPr lang="en-US" sz="2500" dirty="0">
                <a:latin typeface="Sitka Text" pitchFamily="2" charset="0"/>
              </a:rPr>
              <a:t>, but when they appear to contradict them, </a:t>
            </a:r>
            <a:r>
              <a:rPr lang="en-US" sz="2500" b="1" i="1" dirty="0">
                <a:latin typeface="Sitka Text" pitchFamily="2" charset="0"/>
              </a:rPr>
              <a:t>we abandon hope</a:t>
            </a:r>
            <a:r>
              <a:rPr lang="en-US" sz="2500" dirty="0">
                <a:latin typeface="Sitka Text" pitchFamily="2" charset="0"/>
              </a:rPr>
              <a:t>.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500" b="1" dirty="0">
                <a:latin typeface="Sitka Text" pitchFamily="2" charset="0"/>
              </a:rPr>
              <a:t>Prayer</a:t>
            </a:r>
            <a:r>
              <a:rPr lang="en-US" sz="2500" dirty="0">
                <a:latin typeface="Sitka Text" pitchFamily="2" charset="0"/>
              </a:rPr>
              <a:t> and meditation on </a:t>
            </a:r>
            <a:r>
              <a:rPr lang="en-US" sz="2500" b="1" dirty="0">
                <a:latin typeface="Sitka Text" pitchFamily="2" charset="0"/>
              </a:rPr>
              <a:t>God’s promises </a:t>
            </a:r>
            <a:r>
              <a:rPr lang="en-US" sz="2500" dirty="0">
                <a:latin typeface="Sitka Text" pitchFamily="2" charset="0"/>
              </a:rPr>
              <a:t>strengthen our faith and fix our hearts on God’s Word.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500" dirty="0">
                <a:latin typeface="Sitka Text" pitchFamily="2" charset="0"/>
              </a:rPr>
              <a:t>By this, our hope and faith in Him grows.</a:t>
            </a:r>
          </a:p>
        </p:txBody>
      </p:sp>
      <p:pic>
        <p:nvPicPr>
          <p:cNvPr id="6" name="Picture Placeholder 5" descr="A clock with a light coming out of it&#10;&#10;AI-generated content may be incorrect.">
            <a:extLst>
              <a:ext uri="{FF2B5EF4-FFF2-40B4-BE49-F238E27FC236}">
                <a16:creationId xmlns:a16="http://schemas.microsoft.com/office/drawing/2014/main" id="{D7C7E0FD-3DB0-9354-0425-86403DDA346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b="12221"/>
          <a:stretch>
            <a:fillRect/>
          </a:stretch>
        </p:blipFill>
        <p:spPr>
          <a:xfrm>
            <a:off x="9252287" y="10"/>
            <a:ext cx="2939712" cy="6857990"/>
          </a:xfrm>
          <a:custGeom>
            <a:avLst/>
            <a:gdLst/>
            <a:ahLst/>
            <a:cxnLst/>
            <a:rect l="l" t="t" r="r" b="b"/>
            <a:pathLst>
              <a:path w="5215066" h="6858000">
                <a:moveTo>
                  <a:pt x="2017353" y="0"/>
                </a:moveTo>
                <a:lnTo>
                  <a:pt x="5215066" y="0"/>
                </a:lnTo>
                <a:lnTo>
                  <a:pt x="5215066" y="6858000"/>
                </a:lnTo>
                <a:lnTo>
                  <a:pt x="1292431" y="6858000"/>
                </a:lnTo>
                <a:lnTo>
                  <a:pt x="1012702" y="6549681"/>
                </a:lnTo>
                <a:cubicBezTo>
                  <a:pt x="380046" y="5781733"/>
                  <a:pt x="0" y="4797206"/>
                  <a:pt x="0" y="3723759"/>
                </a:cubicBezTo>
                <a:cubicBezTo>
                  <a:pt x="0" y="2190263"/>
                  <a:pt x="775604" y="838237"/>
                  <a:pt x="1955279" y="39865"/>
                </a:cubicBezTo>
                <a:close/>
              </a:path>
            </a:pathLst>
          </a:custGeom>
        </p:spPr>
      </p:pic>
      <p:sp>
        <p:nvSpPr>
          <p:cNvPr id="34" name="Freeform 6">
            <a:extLst>
              <a:ext uri="{FF2B5EF4-FFF2-40B4-BE49-F238E27FC236}">
                <a16:creationId xmlns:a16="http://schemas.microsoft.com/office/drawing/2014/main" id="{7F922092-B677-30B1-47BA-4AB08375C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E34D47-5FD0-E46C-9F5C-2A063243B364}"/>
              </a:ext>
            </a:extLst>
          </p:cNvPr>
          <p:cNvSpPr txBox="1"/>
          <p:nvPr/>
        </p:nvSpPr>
        <p:spPr>
          <a:xfrm>
            <a:off x="2762655" y="28988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6835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E5E36C-422A-8F0F-A5CE-B4F386667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6">
            <a:extLst>
              <a:ext uri="{FF2B5EF4-FFF2-40B4-BE49-F238E27FC236}">
                <a16:creationId xmlns:a16="http://schemas.microsoft.com/office/drawing/2014/main" id="{D9B90522-7673-C160-4784-A72551F015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38BA7E5E-0162-F407-BA6A-FDE6F8C83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0FFAB5C-6556-2746-9982-163D074EE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497" y="68820"/>
            <a:ext cx="7485952" cy="82151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dirty="0"/>
              <a:t>HOW TO WAIT</a:t>
            </a:r>
            <a:endParaRPr lang="en-US" sz="6000" i="1" kern="1200" spc="100" baseline="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3DFBFA3-8F36-F934-3A24-89A320C27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143293"/>
            <a:ext cx="0" cy="5714707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688845-CB09-50B5-1BCE-14CEBCF7D9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9560" y="1215957"/>
            <a:ext cx="8662726" cy="5573223"/>
          </a:xfrm>
        </p:spPr>
        <p:txBody>
          <a:bodyPr vert="horz" lIns="91440" tIns="45720" rIns="91440" bIns="45720" rtlCol="0">
            <a:normAutofit/>
          </a:bodyPr>
          <a:lstStyle/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500" dirty="0">
                <a:latin typeface="Sitka Text" pitchFamily="2" charset="0"/>
              </a:rPr>
              <a:t>Waiting </a:t>
            </a:r>
            <a:r>
              <a:rPr lang="en-US" sz="2500" b="1" dirty="0">
                <a:latin typeface="Sitka Text" pitchFamily="2" charset="0"/>
              </a:rPr>
              <a:t>patiently</a:t>
            </a:r>
            <a:r>
              <a:rPr lang="en-US" sz="2500" dirty="0">
                <a:latin typeface="Sitka Text" pitchFamily="2" charset="0"/>
              </a:rPr>
              <a:t> means holding onto the promises through all the </a:t>
            </a:r>
            <a:r>
              <a:rPr lang="en-US" sz="2500" b="1" dirty="0">
                <a:latin typeface="Sitka Text" pitchFamily="2" charset="0"/>
              </a:rPr>
              <a:t>disheartening setbacks </a:t>
            </a:r>
            <a:r>
              <a:rPr lang="en-US" sz="2500" dirty="0">
                <a:latin typeface="Sitka Text" pitchFamily="2" charset="0"/>
              </a:rPr>
              <a:t>until the promise is fulfilled.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500" dirty="0">
                <a:latin typeface="Sitka Text" pitchFamily="2" charset="0"/>
              </a:rPr>
              <a:t>Waiting on God means </a:t>
            </a:r>
            <a:r>
              <a:rPr lang="en-US" sz="2500" b="1" u="sng" dirty="0">
                <a:latin typeface="Sitka Text" pitchFamily="2" charset="0"/>
              </a:rPr>
              <a:t>resting</a:t>
            </a:r>
            <a:r>
              <a:rPr lang="en-US" sz="2500" dirty="0">
                <a:latin typeface="Sitka Text" pitchFamily="2" charset="0"/>
              </a:rPr>
              <a:t> in Him; abiding </a:t>
            </a:r>
            <a:r>
              <a:rPr lang="en-US" sz="2500" b="1" dirty="0">
                <a:latin typeface="Sitka Text" pitchFamily="2" charset="0"/>
              </a:rPr>
              <a:t>peacefully</a:t>
            </a:r>
            <a:r>
              <a:rPr lang="en-US" sz="2500" dirty="0">
                <a:latin typeface="Sitka Text" pitchFamily="2" charset="0"/>
              </a:rPr>
              <a:t>, </a:t>
            </a:r>
            <a:r>
              <a:rPr lang="en-US" sz="2500" b="1" dirty="0">
                <a:latin typeface="Sitka Text" pitchFamily="2" charset="0"/>
              </a:rPr>
              <a:t>prayerfully</a:t>
            </a:r>
            <a:r>
              <a:rPr lang="en-US" sz="2500" dirty="0">
                <a:latin typeface="Sitka Text" pitchFamily="2" charset="0"/>
              </a:rPr>
              <a:t>, </a:t>
            </a:r>
            <a:r>
              <a:rPr lang="en-US" sz="2500" b="1" dirty="0">
                <a:latin typeface="Sitka Text" pitchFamily="2" charset="0"/>
              </a:rPr>
              <a:t>patiently</a:t>
            </a:r>
            <a:r>
              <a:rPr lang="en-US" sz="2500" dirty="0">
                <a:latin typeface="Sitka Text" pitchFamily="2" charset="0"/>
              </a:rPr>
              <a:t> and </a:t>
            </a:r>
            <a:r>
              <a:rPr lang="en-US" sz="2500" b="1" dirty="0">
                <a:latin typeface="Sitka Text" pitchFamily="2" charset="0"/>
              </a:rPr>
              <a:t>persistently</a:t>
            </a:r>
            <a:r>
              <a:rPr lang="en-US" sz="2500" dirty="0">
                <a:latin typeface="Sitka Text" pitchFamily="2" charset="0"/>
              </a:rPr>
              <a:t> in His presence, while looking forward to the fulfilment of the promise with</a:t>
            </a:r>
            <a:r>
              <a:rPr lang="en-US" sz="2500" b="1" dirty="0">
                <a:latin typeface="Sitka Text" pitchFamily="2" charset="0"/>
              </a:rPr>
              <a:t> hope </a:t>
            </a:r>
            <a:r>
              <a:rPr lang="en-US" sz="2500" dirty="0">
                <a:latin typeface="Sitka Text" pitchFamily="2" charset="0"/>
              </a:rPr>
              <a:t>and </a:t>
            </a:r>
            <a:r>
              <a:rPr lang="en-US" sz="2500" b="1" dirty="0">
                <a:latin typeface="Sitka Text" pitchFamily="2" charset="0"/>
              </a:rPr>
              <a:t>expectancy</a:t>
            </a:r>
            <a:r>
              <a:rPr lang="en-US" sz="2500" dirty="0">
                <a:latin typeface="Sitka Text" pitchFamily="2" charset="0"/>
              </a:rPr>
              <a:t>.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500" b="1" dirty="0">
                <a:latin typeface="Sitka Text" pitchFamily="2" charset="0"/>
              </a:rPr>
              <a:t>Romans 8:25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500" b="1" dirty="0">
                <a:latin typeface="Sitka Text" pitchFamily="2" charset="0"/>
              </a:rPr>
              <a:t>Psalm 27:14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500" dirty="0">
                <a:latin typeface="Sitka Text" pitchFamily="2" charset="0"/>
              </a:rPr>
              <a:t>When was the last time you read Luke 18 or Hebrews 11?</a:t>
            </a:r>
          </a:p>
        </p:txBody>
      </p:sp>
      <p:pic>
        <p:nvPicPr>
          <p:cNvPr id="6" name="Picture Placeholder 5" descr="A clock with a light coming out of it&#10;&#10;AI-generated content may be incorrect.">
            <a:extLst>
              <a:ext uri="{FF2B5EF4-FFF2-40B4-BE49-F238E27FC236}">
                <a16:creationId xmlns:a16="http://schemas.microsoft.com/office/drawing/2014/main" id="{964C78E6-86A3-BDF9-B51B-AD69EBD2E33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b="12221"/>
          <a:stretch>
            <a:fillRect/>
          </a:stretch>
        </p:blipFill>
        <p:spPr>
          <a:xfrm>
            <a:off x="9252287" y="10"/>
            <a:ext cx="2939712" cy="6857990"/>
          </a:xfrm>
          <a:custGeom>
            <a:avLst/>
            <a:gdLst/>
            <a:ahLst/>
            <a:cxnLst/>
            <a:rect l="l" t="t" r="r" b="b"/>
            <a:pathLst>
              <a:path w="5215066" h="6858000">
                <a:moveTo>
                  <a:pt x="2017353" y="0"/>
                </a:moveTo>
                <a:lnTo>
                  <a:pt x="5215066" y="0"/>
                </a:lnTo>
                <a:lnTo>
                  <a:pt x="5215066" y="6858000"/>
                </a:lnTo>
                <a:lnTo>
                  <a:pt x="1292431" y="6858000"/>
                </a:lnTo>
                <a:lnTo>
                  <a:pt x="1012702" y="6549681"/>
                </a:lnTo>
                <a:cubicBezTo>
                  <a:pt x="380046" y="5781733"/>
                  <a:pt x="0" y="4797206"/>
                  <a:pt x="0" y="3723759"/>
                </a:cubicBezTo>
                <a:cubicBezTo>
                  <a:pt x="0" y="2190263"/>
                  <a:pt x="775604" y="838237"/>
                  <a:pt x="1955279" y="39865"/>
                </a:cubicBezTo>
                <a:close/>
              </a:path>
            </a:pathLst>
          </a:custGeom>
        </p:spPr>
      </p:pic>
      <p:sp>
        <p:nvSpPr>
          <p:cNvPr id="34" name="Freeform 6">
            <a:extLst>
              <a:ext uri="{FF2B5EF4-FFF2-40B4-BE49-F238E27FC236}">
                <a16:creationId xmlns:a16="http://schemas.microsoft.com/office/drawing/2014/main" id="{F9844DA1-96F6-4617-7824-F4C1D1B8ED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63DC4C-DBD7-7838-B0A7-1782616B4ECE}"/>
              </a:ext>
            </a:extLst>
          </p:cNvPr>
          <p:cNvSpPr txBox="1"/>
          <p:nvPr/>
        </p:nvSpPr>
        <p:spPr>
          <a:xfrm>
            <a:off x="2762655" y="28988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0616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E37A61-367E-A9FB-A0B8-B5E56413A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6">
            <a:extLst>
              <a:ext uri="{FF2B5EF4-FFF2-40B4-BE49-F238E27FC236}">
                <a16:creationId xmlns:a16="http://schemas.microsoft.com/office/drawing/2014/main" id="{73A59B1F-1C9F-3551-76F1-9DAD5199D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169508C7-0D38-CFFC-4AC7-DE1896348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6086567-B425-E70B-4861-E1FB7BB7D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497" y="68820"/>
            <a:ext cx="7485952" cy="82151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dirty="0"/>
              <a:t>DELAY</a:t>
            </a:r>
            <a:endParaRPr lang="en-US" sz="6000" i="1" kern="1200" spc="100" baseline="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BA38EF2-0B44-D54C-23A8-957C585E1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143293"/>
            <a:ext cx="0" cy="5714707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0F8386-7899-8E32-2987-80022F8F09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9560" y="1215957"/>
            <a:ext cx="8662726" cy="5573223"/>
          </a:xfrm>
        </p:spPr>
        <p:txBody>
          <a:bodyPr vert="horz" lIns="91440" tIns="45720" rIns="91440" bIns="45720" rtlCol="0">
            <a:normAutofit/>
          </a:bodyPr>
          <a:lstStyle/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500" dirty="0">
                <a:latin typeface="Sitka Text" pitchFamily="2" charset="0"/>
              </a:rPr>
              <a:t>Noah- 120 years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500" dirty="0">
                <a:latin typeface="Sitka Text" pitchFamily="2" charset="0"/>
              </a:rPr>
              <a:t>Abraham- 25 years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500" dirty="0">
                <a:latin typeface="Sitka Text" pitchFamily="2" charset="0"/>
              </a:rPr>
              <a:t>Jacob- 20 years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500" dirty="0">
                <a:latin typeface="Sitka Text" pitchFamily="2" charset="0"/>
              </a:rPr>
              <a:t>Joseph-13 years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500" dirty="0">
                <a:latin typeface="Sitka Text" pitchFamily="2" charset="0"/>
              </a:rPr>
              <a:t>Moses- 40 years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500" dirty="0">
                <a:latin typeface="Sitka Text" pitchFamily="2" charset="0"/>
              </a:rPr>
              <a:t>The Promised Seed- 4000 years +/-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500" dirty="0">
                <a:latin typeface="Sitka Text" pitchFamily="2" charset="0"/>
              </a:rPr>
              <a:t>Second Coming- More than 2000 years now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500" dirty="0">
                <a:latin typeface="Sitka Text" pitchFamily="2" charset="0"/>
              </a:rPr>
              <a:t>Waiting involves persistence &amp; perseverance in prayer, combined with </a:t>
            </a:r>
            <a:r>
              <a:rPr lang="en-US" sz="2500" b="1" dirty="0">
                <a:latin typeface="Sitka Text" pitchFamily="2" charset="0"/>
              </a:rPr>
              <a:t>the acceptance of God’s timing</a:t>
            </a:r>
            <a:r>
              <a:rPr lang="en-US" sz="2500" dirty="0">
                <a:latin typeface="Sitka Text" pitchFamily="2" charset="0"/>
              </a:rPr>
              <a:t>, trusting that He will perform His word, when it is </a:t>
            </a:r>
            <a:r>
              <a:rPr lang="en-US" sz="2500" b="1" dirty="0">
                <a:latin typeface="Sitka Text" pitchFamily="2" charset="0"/>
              </a:rPr>
              <a:t>most advantageous</a:t>
            </a:r>
            <a:r>
              <a:rPr lang="en-US" sz="2500" dirty="0">
                <a:latin typeface="Sitka Text" pitchFamily="2" charset="0"/>
              </a:rPr>
              <a:t>.</a:t>
            </a:r>
          </a:p>
        </p:txBody>
      </p:sp>
      <p:pic>
        <p:nvPicPr>
          <p:cNvPr id="6" name="Picture Placeholder 5" descr="A clock with a light coming out of it&#10;&#10;AI-generated content may be incorrect.">
            <a:extLst>
              <a:ext uri="{FF2B5EF4-FFF2-40B4-BE49-F238E27FC236}">
                <a16:creationId xmlns:a16="http://schemas.microsoft.com/office/drawing/2014/main" id="{2D4A7C5C-A09E-E109-58CB-1B912268D29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b="12221"/>
          <a:stretch>
            <a:fillRect/>
          </a:stretch>
        </p:blipFill>
        <p:spPr>
          <a:xfrm>
            <a:off x="9252287" y="10"/>
            <a:ext cx="2939712" cy="6857990"/>
          </a:xfrm>
          <a:custGeom>
            <a:avLst/>
            <a:gdLst/>
            <a:ahLst/>
            <a:cxnLst/>
            <a:rect l="l" t="t" r="r" b="b"/>
            <a:pathLst>
              <a:path w="5215066" h="6858000">
                <a:moveTo>
                  <a:pt x="2017353" y="0"/>
                </a:moveTo>
                <a:lnTo>
                  <a:pt x="5215066" y="0"/>
                </a:lnTo>
                <a:lnTo>
                  <a:pt x="5215066" y="6858000"/>
                </a:lnTo>
                <a:lnTo>
                  <a:pt x="1292431" y="6858000"/>
                </a:lnTo>
                <a:lnTo>
                  <a:pt x="1012702" y="6549681"/>
                </a:lnTo>
                <a:cubicBezTo>
                  <a:pt x="380046" y="5781733"/>
                  <a:pt x="0" y="4797206"/>
                  <a:pt x="0" y="3723759"/>
                </a:cubicBezTo>
                <a:cubicBezTo>
                  <a:pt x="0" y="2190263"/>
                  <a:pt x="775604" y="838237"/>
                  <a:pt x="1955279" y="39865"/>
                </a:cubicBezTo>
                <a:close/>
              </a:path>
            </a:pathLst>
          </a:custGeom>
        </p:spPr>
      </p:pic>
      <p:sp>
        <p:nvSpPr>
          <p:cNvPr id="34" name="Freeform 6">
            <a:extLst>
              <a:ext uri="{FF2B5EF4-FFF2-40B4-BE49-F238E27FC236}">
                <a16:creationId xmlns:a16="http://schemas.microsoft.com/office/drawing/2014/main" id="{9DBDFB45-CB75-1E1F-ECCE-EBC82E3D5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3D491F-2EF9-6C97-B40B-9D12E4E2812E}"/>
              </a:ext>
            </a:extLst>
          </p:cNvPr>
          <p:cNvSpPr txBox="1"/>
          <p:nvPr/>
        </p:nvSpPr>
        <p:spPr>
          <a:xfrm>
            <a:off x="2762655" y="28988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49F045-CB52-5B4A-D312-AA64A85E495E}"/>
              </a:ext>
            </a:extLst>
          </p:cNvPr>
          <p:cNvSpPr/>
          <p:nvPr/>
        </p:nvSpPr>
        <p:spPr>
          <a:xfrm>
            <a:off x="1851604" y="1215957"/>
            <a:ext cx="6702845" cy="48535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500" dirty="0">
                <a:solidFill>
                  <a:schemeClr val="tx1"/>
                </a:solidFill>
                <a:latin typeface="Sitka Text" pitchFamily="2" charset="0"/>
              </a:rPr>
              <a:t>“We need look for </a:t>
            </a:r>
            <a:r>
              <a:rPr lang="en-GB" sz="2500" b="1" dirty="0">
                <a:solidFill>
                  <a:srgbClr val="FFC000"/>
                </a:solidFill>
                <a:latin typeface="Sitka Text" pitchFamily="2" charset="0"/>
              </a:rPr>
              <a:t>no outward evidence </a:t>
            </a:r>
            <a:r>
              <a:rPr lang="en-GB" sz="2500" dirty="0">
                <a:solidFill>
                  <a:schemeClr val="tx1"/>
                </a:solidFill>
                <a:latin typeface="Sitka Text" pitchFamily="2" charset="0"/>
              </a:rPr>
              <a:t>of the blessing. </a:t>
            </a:r>
            <a:r>
              <a:rPr lang="en-GB" sz="2500" b="1" dirty="0">
                <a:solidFill>
                  <a:srgbClr val="FFC000"/>
                </a:solidFill>
                <a:latin typeface="Sitka Text" pitchFamily="2" charset="0"/>
              </a:rPr>
              <a:t>The gift is in the promise</a:t>
            </a:r>
            <a:r>
              <a:rPr lang="en-GB" sz="2500" dirty="0">
                <a:solidFill>
                  <a:schemeClr val="tx1"/>
                </a:solidFill>
                <a:latin typeface="Sitka Text" pitchFamily="2" charset="0"/>
              </a:rPr>
              <a:t>, and we may go about our work </a:t>
            </a:r>
            <a:r>
              <a:rPr lang="en-GB" sz="2500" b="1" dirty="0">
                <a:solidFill>
                  <a:srgbClr val="FFC000"/>
                </a:solidFill>
                <a:latin typeface="Sitka Text" pitchFamily="2" charset="0"/>
              </a:rPr>
              <a:t>assured</a:t>
            </a:r>
            <a:r>
              <a:rPr lang="en-GB" sz="2500" dirty="0">
                <a:solidFill>
                  <a:srgbClr val="FFC000"/>
                </a:solidFill>
                <a:latin typeface="Sitka Text" pitchFamily="2" charset="0"/>
              </a:rPr>
              <a:t> that </a:t>
            </a:r>
            <a:r>
              <a:rPr lang="en-GB" sz="2500" b="1" dirty="0">
                <a:solidFill>
                  <a:srgbClr val="FFC000"/>
                </a:solidFill>
                <a:latin typeface="Sitka Text" pitchFamily="2" charset="0"/>
              </a:rPr>
              <a:t>what God has promised He is able to perform</a:t>
            </a:r>
            <a:r>
              <a:rPr lang="en-GB" sz="2500" dirty="0">
                <a:solidFill>
                  <a:schemeClr val="tx1"/>
                </a:solidFill>
                <a:latin typeface="Sitka Text" pitchFamily="2" charset="0"/>
              </a:rPr>
              <a:t>, and that the gift, </a:t>
            </a:r>
            <a:r>
              <a:rPr lang="en-GB" sz="2500" b="1" dirty="0">
                <a:solidFill>
                  <a:srgbClr val="FFC000"/>
                </a:solidFill>
                <a:latin typeface="Sitka Text" pitchFamily="2" charset="0"/>
              </a:rPr>
              <a:t>which we already possess</a:t>
            </a:r>
            <a:r>
              <a:rPr lang="en-GB" sz="2500" dirty="0">
                <a:solidFill>
                  <a:schemeClr val="tx1"/>
                </a:solidFill>
                <a:latin typeface="Sitka Text" pitchFamily="2" charset="0"/>
              </a:rPr>
              <a:t>, will be realized </a:t>
            </a:r>
            <a:r>
              <a:rPr lang="en-GB" sz="2500" b="1" dirty="0">
                <a:solidFill>
                  <a:srgbClr val="FFC000"/>
                </a:solidFill>
                <a:latin typeface="Sitka Text" pitchFamily="2" charset="0"/>
              </a:rPr>
              <a:t>when we need it most</a:t>
            </a:r>
            <a:r>
              <a:rPr lang="en-GB" sz="2500" dirty="0">
                <a:solidFill>
                  <a:schemeClr val="tx1"/>
                </a:solidFill>
                <a:latin typeface="Sitka Text" pitchFamily="2" charset="0"/>
              </a:rPr>
              <a:t>.”</a:t>
            </a:r>
          </a:p>
          <a:p>
            <a:pPr algn="ctr"/>
            <a:r>
              <a:rPr lang="en-GB" sz="2500" b="1" dirty="0">
                <a:solidFill>
                  <a:schemeClr val="tx1"/>
                </a:solidFill>
                <a:latin typeface="Sitka Text Semibold" pitchFamily="2" charset="0"/>
              </a:rPr>
              <a:t>Education, pg. 258.2</a:t>
            </a:r>
          </a:p>
        </p:txBody>
      </p:sp>
    </p:spTree>
    <p:extLst>
      <p:ext uri="{BB962C8B-B14F-4D97-AF65-F5344CB8AC3E}">
        <p14:creationId xmlns:p14="http://schemas.microsoft.com/office/powerpoint/2010/main" val="1466114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5DDC25-3BA4-B92A-6F3B-0A2F43969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6">
            <a:extLst>
              <a:ext uri="{FF2B5EF4-FFF2-40B4-BE49-F238E27FC236}">
                <a16:creationId xmlns:a16="http://schemas.microsoft.com/office/drawing/2014/main" id="{B8554485-0CD2-57DF-85B2-E301E2750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797CB377-7EBD-B01F-3D6A-C56225C5A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4940072-B414-350A-DBFA-3599B2737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497" y="68820"/>
            <a:ext cx="7485952" cy="82151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dirty="0"/>
              <a:t>IN OUR WAY &amp; TIME</a:t>
            </a:r>
            <a:endParaRPr lang="en-US" sz="6000" i="1" kern="1200" spc="100" baseline="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DD4DE11-7B97-4BF0-92FA-3A569A77E7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143293"/>
            <a:ext cx="0" cy="5714707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FC073F-CB3F-A43E-3F07-B552B6D6B5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9560" y="959157"/>
            <a:ext cx="8662726" cy="5830023"/>
          </a:xfrm>
        </p:spPr>
        <p:txBody>
          <a:bodyPr vert="horz" lIns="91440" tIns="45720" rIns="91440" bIns="45720" rtlCol="0">
            <a:normAutofit/>
          </a:bodyPr>
          <a:lstStyle/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500" dirty="0">
                <a:latin typeface="Sitka Text" pitchFamily="2" charset="0"/>
              </a:rPr>
              <a:t>Failure to submit to God’s time and plan will bring about an </a:t>
            </a:r>
            <a:r>
              <a:rPr lang="en-US" sz="2500" b="1" dirty="0">
                <a:latin typeface="Sitka Text" pitchFamily="2" charset="0"/>
              </a:rPr>
              <a:t>Ishmael</a:t>
            </a:r>
            <a:r>
              <a:rPr lang="en-US" sz="2500" dirty="0">
                <a:latin typeface="Sitka Text" pitchFamily="2" charset="0"/>
              </a:rPr>
              <a:t> &amp; not an </a:t>
            </a:r>
            <a:r>
              <a:rPr lang="en-US" sz="2500" b="1" dirty="0">
                <a:latin typeface="Sitka Text" pitchFamily="2" charset="0"/>
              </a:rPr>
              <a:t>Isaac</a:t>
            </a:r>
            <a:r>
              <a:rPr lang="en-US" sz="2500" dirty="0">
                <a:latin typeface="Sitka Text" pitchFamily="2" charset="0"/>
              </a:rPr>
              <a:t>.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US" sz="2500" dirty="0">
                <a:latin typeface="Sitka Text" pitchFamily="2" charset="0"/>
              </a:rPr>
              <a:t>Submission to God’s will becomes very important when </a:t>
            </a:r>
            <a:r>
              <a:rPr lang="en-US" sz="2500" b="1" dirty="0">
                <a:latin typeface="Sitka Text" pitchFamily="2" charset="0"/>
              </a:rPr>
              <a:t>delays</a:t>
            </a:r>
            <a:r>
              <a:rPr lang="en-US" sz="2500" dirty="0">
                <a:latin typeface="Sitka Text" pitchFamily="2" charset="0"/>
              </a:rPr>
              <a:t> tempt you towards </a:t>
            </a:r>
            <a:r>
              <a:rPr lang="en-US" sz="2500" b="1" dirty="0">
                <a:latin typeface="Sitka Text" pitchFamily="2" charset="0"/>
              </a:rPr>
              <a:t>shortcuts</a:t>
            </a:r>
            <a:r>
              <a:rPr lang="en-US" sz="2500" dirty="0">
                <a:latin typeface="Sitka Text" pitchFamily="2" charset="0"/>
              </a:rPr>
              <a:t>—</a:t>
            </a:r>
            <a:r>
              <a:rPr lang="en-US" sz="2500" i="1" dirty="0">
                <a:latin typeface="Sitka Text" pitchFamily="2" charset="0"/>
              </a:rPr>
              <a:t>trying to fulfil the promise in your own time and way.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GB" sz="2300" dirty="0">
                <a:latin typeface="Sitka Text" pitchFamily="2" charset="0"/>
              </a:rPr>
              <a:t>“If Abraham and Sarah had </a:t>
            </a:r>
            <a:r>
              <a:rPr lang="en-GB" sz="2300" b="1" dirty="0">
                <a:latin typeface="Sitka Text" pitchFamily="2" charset="0"/>
              </a:rPr>
              <a:t>waited</a:t>
            </a:r>
            <a:r>
              <a:rPr lang="en-GB" sz="2300" dirty="0">
                <a:latin typeface="Sitka Text" pitchFamily="2" charset="0"/>
              </a:rPr>
              <a:t> in confiding faith for the fulfilment of the promise, that they should have a son, </a:t>
            </a:r>
            <a:r>
              <a:rPr lang="en-GB" sz="2300" b="1" dirty="0">
                <a:latin typeface="Sitka Text" pitchFamily="2" charset="0"/>
              </a:rPr>
              <a:t>much unhappiness would have been avoided</a:t>
            </a:r>
            <a:r>
              <a:rPr lang="en-GB" sz="2300" dirty="0">
                <a:latin typeface="Sitka Text" pitchFamily="2" charset="0"/>
              </a:rPr>
              <a:t>. They believed that it would be just as God had promised, </a:t>
            </a:r>
            <a:r>
              <a:rPr lang="en-GB" sz="2300" b="1" dirty="0">
                <a:latin typeface="Sitka Text" pitchFamily="2" charset="0"/>
              </a:rPr>
              <a:t>but could not believe that Sarah, in her old age, would have a son</a:t>
            </a:r>
            <a:r>
              <a:rPr lang="en-GB" sz="2300" dirty="0">
                <a:latin typeface="Sitka Text" pitchFamily="2" charset="0"/>
              </a:rPr>
              <a:t>… Abraham failed to endure the test of his faith in God’s unlimited power, and brought upon himself, and upon Sarah, </a:t>
            </a:r>
            <a:r>
              <a:rPr lang="en-GB" sz="2300" b="1" dirty="0">
                <a:latin typeface="Sitka Text" pitchFamily="2" charset="0"/>
              </a:rPr>
              <a:t>much unhappiness</a:t>
            </a:r>
            <a:r>
              <a:rPr lang="en-GB" sz="2300" dirty="0">
                <a:latin typeface="Sitka Text" pitchFamily="2" charset="0"/>
              </a:rPr>
              <a:t>.”  </a:t>
            </a:r>
            <a:r>
              <a:rPr lang="en-GB" sz="2300" b="1" dirty="0">
                <a:latin typeface="Sitka Text" pitchFamily="2" charset="0"/>
              </a:rPr>
              <a:t>3SG 101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6" name="Picture Placeholder 5" descr="A clock with a light coming out of it&#10;&#10;AI-generated content may be incorrect.">
            <a:extLst>
              <a:ext uri="{FF2B5EF4-FFF2-40B4-BE49-F238E27FC236}">
                <a16:creationId xmlns:a16="http://schemas.microsoft.com/office/drawing/2014/main" id="{22C56FD3-DAB1-5947-A147-3FCE64B34AB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b="12221"/>
          <a:stretch>
            <a:fillRect/>
          </a:stretch>
        </p:blipFill>
        <p:spPr>
          <a:xfrm>
            <a:off x="9252287" y="10"/>
            <a:ext cx="2939712" cy="6857990"/>
          </a:xfrm>
          <a:custGeom>
            <a:avLst/>
            <a:gdLst/>
            <a:ahLst/>
            <a:cxnLst/>
            <a:rect l="l" t="t" r="r" b="b"/>
            <a:pathLst>
              <a:path w="5215066" h="6858000">
                <a:moveTo>
                  <a:pt x="2017353" y="0"/>
                </a:moveTo>
                <a:lnTo>
                  <a:pt x="5215066" y="0"/>
                </a:lnTo>
                <a:lnTo>
                  <a:pt x="5215066" y="6858000"/>
                </a:lnTo>
                <a:lnTo>
                  <a:pt x="1292431" y="6858000"/>
                </a:lnTo>
                <a:lnTo>
                  <a:pt x="1012702" y="6549681"/>
                </a:lnTo>
                <a:cubicBezTo>
                  <a:pt x="380046" y="5781733"/>
                  <a:pt x="0" y="4797206"/>
                  <a:pt x="0" y="3723759"/>
                </a:cubicBezTo>
                <a:cubicBezTo>
                  <a:pt x="0" y="2190263"/>
                  <a:pt x="775604" y="838237"/>
                  <a:pt x="1955279" y="39865"/>
                </a:cubicBezTo>
                <a:close/>
              </a:path>
            </a:pathLst>
          </a:custGeom>
        </p:spPr>
      </p:pic>
      <p:sp>
        <p:nvSpPr>
          <p:cNvPr id="34" name="Freeform 6">
            <a:extLst>
              <a:ext uri="{FF2B5EF4-FFF2-40B4-BE49-F238E27FC236}">
                <a16:creationId xmlns:a16="http://schemas.microsoft.com/office/drawing/2014/main" id="{1D2ADE47-1C36-CD3B-7DFE-DD7A0621D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7645FE-4CF9-BB87-A566-2C78B307B685}"/>
              </a:ext>
            </a:extLst>
          </p:cNvPr>
          <p:cNvSpPr txBox="1"/>
          <p:nvPr/>
        </p:nvSpPr>
        <p:spPr>
          <a:xfrm>
            <a:off x="2762655" y="28988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8236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620D6F-42C3-69DC-3FF9-BFF690BE7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6">
            <a:extLst>
              <a:ext uri="{FF2B5EF4-FFF2-40B4-BE49-F238E27FC236}">
                <a16:creationId xmlns:a16="http://schemas.microsoft.com/office/drawing/2014/main" id="{91005DA6-9C75-EF3B-7F67-5E20E4F74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A27FFF5-A7F2-3CB7-85A7-0A029B691A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0F3F21E-EBF1-38BA-65DD-ECC78E768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497" y="68820"/>
            <a:ext cx="7485952" cy="82151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dirty="0"/>
              <a:t>YIELDING </a:t>
            </a:r>
            <a:endParaRPr lang="en-US" sz="6000" i="1" kern="1200" spc="100" baseline="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B1B5CBE-8D76-FCE0-7E72-2C3A241E3A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143293"/>
            <a:ext cx="0" cy="5714707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25BD6F-D026-184E-BDB9-935B77276B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9560" y="1143293"/>
            <a:ext cx="8662726" cy="5407852"/>
          </a:xfrm>
        </p:spPr>
        <p:txBody>
          <a:bodyPr vert="horz" lIns="91440" tIns="45720" rIns="91440" bIns="45720" rtlCol="0">
            <a:normAutofit/>
          </a:bodyPr>
          <a:lstStyle/>
          <a:p>
            <a:pPr marL="525780" indent="-342900">
              <a:buFont typeface="Arial" panose="020B0604020202020204" pitchFamily="34" charset="0"/>
              <a:buChar char="•"/>
            </a:pPr>
            <a:r>
              <a:rPr lang="en-GB" sz="2500" dirty="0">
                <a:latin typeface="Sitka Text" pitchFamily="2" charset="0"/>
              </a:rPr>
              <a:t>God will often use delay to expose areas in our lives where we need to </a:t>
            </a:r>
            <a:r>
              <a:rPr lang="en-GB" sz="2500" b="1" dirty="0">
                <a:latin typeface="Sitka Text" pitchFamily="2" charset="0"/>
              </a:rPr>
              <a:t>yield</a:t>
            </a:r>
            <a:r>
              <a:rPr lang="en-GB" sz="2500" dirty="0">
                <a:latin typeface="Sitka Text" pitchFamily="2" charset="0"/>
              </a:rPr>
              <a:t> further to </a:t>
            </a:r>
            <a:r>
              <a:rPr lang="en-GB" sz="2500" b="1" dirty="0">
                <a:latin typeface="Sitka Text" pitchFamily="2" charset="0"/>
              </a:rPr>
              <a:t>His Lordship</a:t>
            </a:r>
            <a:r>
              <a:rPr lang="en-GB" sz="2500" dirty="0">
                <a:latin typeface="Sitka Text" pitchFamily="2" charset="0"/>
              </a:rPr>
              <a:t>, revealing where we are still trying to </a:t>
            </a:r>
            <a:r>
              <a:rPr lang="en-GB" sz="2500" b="1" dirty="0">
                <a:latin typeface="Sitka Text" pitchFamily="2" charset="0"/>
              </a:rPr>
              <a:t>CONTROL</a:t>
            </a:r>
            <a:r>
              <a:rPr lang="en-GB" sz="2500" dirty="0">
                <a:latin typeface="Sitka Text" pitchFamily="2" charset="0"/>
              </a:rPr>
              <a:t> outcomes rather than </a:t>
            </a:r>
            <a:r>
              <a:rPr lang="en-GB" sz="2500" b="1" dirty="0">
                <a:latin typeface="Sitka Text" pitchFamily="2" charset="0"/>
              </a:rPr>
              <a:t>TRUSTING</a:t>
            </a:r>
            <a:r>
              <a:rPr lang="en-GB" sz="2500" dirty="0">
                <a:latin typeface="Sitka Text" pitchFamily="2" charset="0"/>
              </a:rPr>
              <a:t> Him.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GB" sz="2500" dirty="0">
                <a:latin typeface="Sitka Text" pitchFamily="2" charset="0"/>
              </a:rPr>
              <a:t>We must come to the stage where we learn to trust God, even though </a:t>
            </a:r>
            <a:r>
              <a:rPr lang="en-GB" sz="2500" b="1" dirty="0">
                <a:latin typeface="Sitka Text" pitchFamily="2" charset="0"/>
              </a:rPr>
              <a:t>we cannot understand His reasoning</a:t>
            </a:r>
            <a:r>
              <a:rPr lang="en-GB" sz="2500" dirty="0">
                <a:latin typeface="Sitka Text" pitchFamily="2" charset="0"/>
              </a:rPr>
              <a:t>. 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GB" sz="2500" dirty="0">
                <a:latin typeface="Sitka Text" pitchFamily="2" charset="0"/>
              </a:rPr>
              <a:t>“The just shall live by his </a:t>
            </a:r>
            <a:r>
              <a:rPr lang="en-GB" sz="2500" b="1" dirty="0">
                <a:latin typeface="Sitka Text" pitchFamily="2" charset="0"/>
              </a:rPr>
              <a:t>faith</a:t>
            </a:r>
            <a:r>
              <a:rPr lang="en-GB" sz="2500" dirty="0">
                <a:latin typeface="Sitka Text" pitchFamily="2" charset="0"/>
              </a:rPr>
              <a:t>” (</a:t>
            </a:r>
            <a:r>
              <a:rPr lang="en-GB" sz="2500" b="1" dirty="0">
                <a:latin typeface="Sitka Text" pitchFamily="2" charset="0"/>
              </a:rPr>
              <a:t>Habakuk 2:3</a:t>
            </a:r>
            <a:r>
              <a:rPr lang="en-GB" sz="2500" dirty="0">
                <a:latin typeface="Sitka Text" pitchFamily="2" charset="0"/>
              </a:rPr>
              <a:t>), walking “by </a:t>
            </a:r>
            <a:r>
              <a:rPr lang="en-GB" sz="2500" b="1" dirty="0">
                <a:latin typeface="Sitka Text" pitchFamily="2" charset="0"/>
              </a:rPr>
              <a:t>faith</a:t>
            </a:r>
            <a:r>
              <a:rPr lang="en-GB" sz="2500" dirty="0">
                <a:latin typeface="Sitka Text" pitchFamily="2" charset="0"/>
              </a:rPr>
              <a:t> and not by sight” (</a:t>
            </a:r>
            <a:r>
              <a:rPr lang="en-GB" sz="2500" b="1" dirty="0">
                <a:latin typeface="Sitka Text" pitchFamily="2" charset="0"/>
              </a:rPr>
              <a:t>2 Corinthians 5:7</a:t>
            </a:r>
            <a:r>
              <a:rPr lang="en-GB" sz="2500" dirty="0">
                <a:latin typeface="Sitka Text" pitchFamily="2" charset="0"/>
              </a:rPr>
              <a:t>). “Without </a:t>
            </a:r>
            <a:r>
              <a:rPr lang="en-GB" sz="2500" b="1" dirty="0">
                <a:latin typeface="Sitka Text" pitchFamily="2" charset="0"/>
              </a:rPr>
              <a:t>faith</a:t>
            </a:r>
            <a:r>
              <a:rPr lang="en-GB" sz="2500" dirty="0">
                <a:latin typeface="Sitka Text" pitchFamily="2" charset="0"/>
              </a:rPr>
              <a:t> it is impossible to please Him”, (</a:t>
            </a:r>
            <a:r>
              <a:rPr lang="en-GB" sz="2500" b="1" dirty="0">
                <a:latin typeface="Sitka Text" pitchFamily="2" charset="0"/>
              </a:rPr>
              <a:t>Hebrews 11:6</a:t>
            </a:r>
            <a:r>
              <a:rPr lang="en-GB" sz="2500" dirty="0">
                <a:latin typeface="Sitka Text" pitchFamily="2" charset="0"/>
              </a:rPr>
              <a:t>).</a:t>
            </a:r>
            <a:endParaRPr lang="en-GB" sz="2300" dirty="0">
              <a:latin typeface="Sitka Text" pitchFamily="2" charset="0"/>
            </a:endParaRPr>
          </a:p>
          <a:p>
            <a:pPr marL="52578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6" name="Picture Placeholder 5" descr="A clock with a light coming out of it&#10;&#10;AI-generated content may be incorrect.">
            <a:extLst>
              <a:ext uri="{FF2B5EF4-FFF2-40B4-BE49-F238E27FC236}">
                <a16:creationId xmlns:a16="http://schemas.microsoft.com/office/drawing/2014/main" id="{F2F344AB-BBBC-E26E-3A54-4EA5BB420FA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b="12221"/>
          <a:stretch>
            <a:fillRect/>
          </a:stretch>
        </p:blipFill>
        <p:spPr>
          <a:xfrm>
            <a:off x="9252287" y="10"/>
            <a:ext cx="2939712" cy="6857990"/>
          </a:xfrm>
          <a:custGeom>
            <a:avLst/>
            <a:gdLst/>
            <a:ahLst/>
            <a:cxnLst/>
            <a:rect l="l" t="t" r="r" b="b"/>
            <a:pathLst>
              <a:path w="5215066" h="6858000">
                <a:moveTo>
                  <a:pt x="2017353" y="0"/>
                </a:moveTo>
                <a:lnTo>
                  <a:pt x="5215066" y="0"/>
                </a:lnTo>
                <a:lnTo>
                  <a:pt x="5215066" y="6858000"/>
                </a:lnTo>
                <a:lnTo>
                  <a:pt x="1292431" y="6858000"/>
                </a:lnTo>
                <a:lnTo>
                  <a:pt x="1012702" y="6549681"/>
                </a:lnTo>
                <a:cubicBezTo>
                  <a:pt x="380046" y="5781733"/>
                  <a:pt x="0" y="4797206"/>
                  <a:pt x="0" y="3723759"/>
                </a:cubicBezTo>
                <a:cubicBezTo>
                  <a:pt x="0" y="2190263"/>
                  <a:pt x="775604" y="838237"/>
                  <a:pt x="1955279" y="39865"/>
                </a:cubicBezTo>
                <a:close/>
              </a:path>
            </a:pathLst>
          </a:custGeom>
        </p:spPr>
      </p:pic>
      <p:sp>
        <p:nvSpPr>
          <p:cNvPr id="34" name="Freeform 6">
            <a:extLst>
              <a:ext uri="{FF2B5EF4-FFF2-40B4-BE49-F238E27FC236}">
                <a16:creationId xmlns:a16="http://schemas.microsoft.com/office/drawing/2014/main" id="{4A2D62EC-D502-CFED-9277-4DE20B1B7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17D716-C0AF-8FC4-671F-4507EC3DD0B0}"/>
              </a:ext>
            </a:extLst>
          </p:cNvPr>
          <p:cNvSpPr txBox="1"/>
          <p:nvPr/>
        </p:nvSpPr>
        <p:spPr>
          <a:xfrm>
            <a:off x="2762655" y="28988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6886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51F718-626A-89B5-2633-147002C3A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6">
            <a:extLst>
              <a:ext uri="{FF2B5EF4-FFF2-40B4-BE49-F238E27FC236}">
                <a16:creationId xmlns:a16="http://schemas.microsoft.com/office/drawing/2014/main" id="{6C9EABFB-7725-5DFA-9E51-645DD4877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C3D9A9EC-F855-A216-DB84-6209CBB73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75C6FC5-5F13-5872-26F6-8F38955C7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497" y="68820"/>
            <a:ext cx="7485952" cy="82151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dirty="0"/>
              <a:t>CLOSING REMARKS</a:t>
            </a:r>
            <a:br>
              <a:rPr lang="en-US" dirty="0"/>
            </a:br>
            <a:r>
              <a:rPr lang="en-US" dirty="0"/>
              <a:t> </a:t>
            </a:r>
            <a:endParaRPr lang="en-US" sz="6000" i="1" kern="1200" spc="100" baseline="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83BB5B5-B166-CDD9-55EC-81F63AC64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143293"/>
            <a:ext cx="0" cy="5714707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1B25C4-C153-A023-4646-C109A27A11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9560" y="959157"/>
            <a:ext cx="8662726" cy="5830023"/>
          </a:xfrm>
        </p:spPr>
        <p:txBody>
          <a:bodyPr vert="horz" lIns="91440" tIns="45720" rIns="91440" bIns="45720" rtlCol="0">
            <a:normAutofit/>
          </a:bodyPr>
          <a:lstStyle/>
          <a:p>
            <a:pPr marL="525780" indent="-342900">
              <a:buFont typeface="Arial" panose="020B0604020202020204" pitchFamily="34" charset="0"/>
              <a:buChar char="•"/>
            </a:pPr>
            <a:r>
              <a:rPr lang="en-GB" sz="2500" dirty="0">
                <a:latin typeface="Sitka Text" pitchFamily="2" charset="0"/>
              </a:rPr>
              <a:t>Move </a:t>
            </a:r>
            <a:r>
              <a:rPr lang="en-GB" sz="2500" b="1" dirty="0">
                <a:latin typeface="Sitka Text" pitchFamily="2" charset="0"/>
              </a:rPr>
              <a:t>forward</a:t>
            </a:r>
            <a:r>
              <a:rPr lang="en-GB" sz="2500" dirty="0">
                <a:latin typeface="Sitka Text" pitchFamily="2" charset="0"/>
              </a:rPr>
              <a:t> by looking </a:t>
            </a:r>
            <a:r>
              <a:rPr lang="en-GB" sz="2500" b="1" dirty="0">
                <a:latin typeface="Sitka Text" pitchFamily="2" charset="0"/>
              </a:rPr>
              <a:t>backwards</a:t>
            </a:r>
            <a:r>
              <a:rPr lang="en-GB" sz="2500" dirty="0">
                <a:latin typeface="Sitka Text" pitchFamily="2" charset="0"/>
              </a:rPr>
              <a:t>. Not to Egypt or Sodom, (</a:t>
            </a:r>
            <a:r>
              <a:rPr lang="en-GB" sz="2500" b="1" dirty="0">
                <a:latin typeface="Sitka Text" pitchFamily="2" charset="0"/>
              </a:rPr>
              <a:t>Numbers 14:4</a:t>
            </a:r>
            <a:r>
              <a:rPr lang="en-GB" sz="2500" dirty="0">
                <a:latin typeface="Sitka Text" pitchFamily="2" charset="0"/>
              </a:rPr>
              <a:t>); (</a:t>
            </a:r>
            <a:r>
              <a:rPr lang="en-GB" sz="2500" b="1" dirty="0">
                <a:latin typeface="Sitka Text" pitchFamily="2" charset="0"/>
              </a:rPr>
              <a:t>Genesis 19:26</a:t>
            </a:r>
            <a:r>
              <a:rPr lang="en-GB" sz="2500" dirty="0">
                <a:latin typeface="Sitka Text" pitchFamily="2" charset="0"/>
              </a:rPr>
              <a:t>).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GB" sz="2500" dirty="0">
                <a:latin typeface="Sitka Text" pitchFamily="2" charset="0"/>
              </a:rPr>
              <a:t>But look backwards to God’s faithfulness in the past. “Thus far has God helped us!” (</a:t>
            </a:r>
            <a:r>
              <a:rPr lang="en-GB" sz="2500" b="1" dirty="0">
                <a:latin typeface="Sitka Text" pitchFamily="2" charset="0"/>
              </a:rPr>
              <a:t>1 Samuel 7:12</a:t>
            </a:r>
            <a:r>
              <a:rPr lang="en-GB" sz="2500" dirty="0">
                <a:latin typeface="Sitka Text" pitchFamily="2" charset="0"/>
              </a:rPr>
              <a:t>)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GB" sz="2500" dirty="0">
                <a:latin typeface="Sitka Text" pitchFamily="2" charset="0"/>
              </a:rPr>
              <a:t>Remember God’s </a:t>
            </a:r>
            <a:r>
              <a:rPr lang="en-GB" sz="2500" b="1" dirty="0">
                <a:latin typeface="Sitka Text" pitchFamily="2" charset="0"/>
              </a:rPr>
              <a:t>past blessings </a:t>
            </a:r>
            <a:r>
              <a:rPr lang="en-GB" sz="2500" dirty="0">
                <a:latin typeface="Sitka Text" pitchFamily="2" charset="0"/>
              </a:rPr>
              <a:t>as He works invisibly in your life during the time of dely. 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GB" sz="2500" dirty="0">
                <a:latin typeface="Sitka Text" pitchFamily="2" charset="0"/>
              </a:rPr>
              <a:t>Do not give into complaining and murmuring while you wait, (</a:t>
            </a:r>
            <a:r>
              <a:rPr lang="en-GB" sz="2500" b="1" dirty="0">
                <a:latin typeface="Sitka Text" pitchFamily="2" charset="0"/>
              </a:rPr>
              <a:t>Numbers 11:1</a:t>
            </a:r>
            <a:r>
              <a:rPr lang="en-GB" sz="2500" dirty="0">
                <a:latin typeface="Sitka Text" pitchFamily="2" charset="0"/>
              </a:rPr>
              <a:t>), but continuously praise and thank God for what He is doing and what He will do, (</a:t>
            </a:r>
            <a:r>
              <a:rPr lang="en-GB" sz="2500" b="1" dirty="0">
                <a:latin typeface="Sitka Text" pitchFamily="2" charset="0"/>
              </a:rPr>
              <a:t>Romans 12:12</a:t>
            </a:r>
            <a:r>
              <a:rPr lang="en-GB" sz="2500" dirty="0">
                <a:latin typeface="Sitka Text" pitchFamily="2" charset="0"/>
              </a:rPr>
              <a:t>).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GB" sz="2500" dirty="0">
                <a:latin typeface="Sitka Text" pitchFamily="2" charset="0"/>
              </a:rPr>
              <a:t>“The gift, </a:t>
            </a:r>
            <a:r>
              <a:rPr lang="en-GB" sz="2500" b="1" dirty="0">
                <a:latin typeface="Sitka Text" pitchFamily="2" charset="0"/>
              </a:rPr>
              <a:t>which we already possess</a:t>
            </a:r>
            <a:r>
              <a:rPr lang="en-GB" sz="2500" dirty="0">
                <a:latin typeface="Sitka Text" pitchFamily="2" charset="0"/>
              </a:rPr>
              <a:t>, will be realised when we need it most.” </a:t>
            </a:r>
            <a:r>
              <a:rPr lang="en-GB" sz="2500" b="1" dirty="0">
                <a:latin typeface="Sitka Text" pitchFamily="2" charset="0"/>
              </a:rPr>
              <a:t>Education pg. 258</a:t>
            </a:r>
          </a:p>
        </p:txBody>
      </p:sp>
      <p:pic>
        <p:nvPicPr>
          <p:cNvPr id="6" name="Picture Placeholder 5" descr="A clock with a light coming out of it&#10;&#10;AI-generated content may be incorrect.">
            <a:extLst>
              <a:ext uri="{FF2B5EF4-FFF2-40B4-BE49-F238E27FC236}">
                <a16:creationId xmlns:a16="http://schemas.microsoft.com/office/drawing/2014/main" id="{B3E26088-A973-98AD-750C-CD3A0811E37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b="12221"/>
          <a:stretch>
            <a:fillRect/>
          </a:stretch>
        </p:blipFill>
        <p:spPr>
          <a:xfrm>
            <a:off x="9252287" y="10"/>
            <a:ext cx="2939712" cy="6857990"/>
          </a:xfrm>
          <a:custGeom>
            <a:avLst/>
            <a:gdLst/>
            <a:ahLst/>
            <a:cxnLst/>
            <a:rect l="l" t="t" r="r" b="b"/>
            <a:pathLst>
              <a:path w="5215066" h="6858000">
                <a:moveTo>
                  <a:pt x="2017353" y="0"/>
                </a:moveTo>
                <a:lnTo>
                  <a:pt x="5215066" y="0"/>
                </a:lnTo>
                <a:lnTo>
                  <a:pt x="5215066" y="6858000"/>
                </a:lnTo>
                <a:lnTo>
                  <a:pt x="1292431" y="6858000"/>
                </a:lnTo>
                <a:lnTo>
                  <a:pt x="1012702" y="6549681"/>
                </a:lnTo>
                <a:cubicBezTo>
                  <a:pt x="380046" y="5781733"/>
                  <a:pt x="0" y="4797206"/>
                  <a:pt x="0" y="3723759"/>
                </a:cubicBezTo>
                <a:cubicBezTo>
                  <a:pt x="0" y="2190263"/>
                  <a:pt x="775604" y="838237"/>
                  <a:pt x="1955279" y="39865"/>
                </a:cubicBezTo>
                <a:close/>
              </a:path>
            </a:pathLst>
          </a:custGeom>
        </p:spPr>
      </p:pic>
      <p:sp>
        <p:nvSpPr>
          <p:cNvPr id="34" name="Freeform 6">
            <a:extLst>
              <a:ext uri="{FF2B5EF4-FFF2-40B4-BE49-F238E27FC236}">
                <a16:creationId xmlns:a16="http://schemas.microsoft.com/office/drawing/2014/main" id="{4670E22F-BA4F-F4FC-426A-ECF8B1686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FD4E7B-9134-61D7-E6C6-CB42D893D0B9}"/>
              </a:ext>
            </a:extLst>
          </p:cNvPr>
          <p:cNvSpPr txBox="1"/>
          <p:nvPr/>
        </p:nvSpPr>
        <p:spPr>
          <a:xfrm>
            <a:off x="2762655" y="28988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718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812119-946D-E1CB-97BE-ECD773ED2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6">
            <a:extLst>
              <a:ext uri="{FF2B5EF4-FFF2-40B4-BE49-F238E27FC236}">
                <a16:creationId xmlns:a16="http://schemas.microsoft.com/office/drawing/2014/main" id="{815EFFED-18CF-B130-E314-CA3AD9FAE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7579CE45-336B-5A33-1015-1AAD655491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2B22D28-9440-DB9E-35F1-AD41A9617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497" y="68820"/>
            <a:ext cx="7485952" cy="82151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dirty="0"/>
              <a:t>CLOSING REMARKS</a:t>
            </a:r>
            <a:br>
              <a:rPr lang="en-US" dirty="0"/>
            </a:br>
            <a:r>
              <a:rPr lang="en-US" dirty="0"/>
              <a:t> </a:t>
            </a:r>
            <a:endParaRPr lang="en-US" sz="6000" i="1" kern="1200" spc="100" baseline="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C1261B1-1103-1564-F13D-BD19855279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143293"/>
            <a:ext cx="0" cy="5714707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E20116-AEEE-3E90-0D1C-AC741FAD3C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9560" y="959157"/>
            <a:ext cx="8662726" cy="5830023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525780" indent="-342900">
              <a:buFont typeface="Arial" panose="020B0604020202020204" pitchFamily="34" charset="0"/>
              <a:buChar char="•"/>
            </a:pPr>
            <a:r>
              <a:rPr lang="en-GB" sz="2500" dirty="0">
                <a:latin typeface="Sitka Text" pitchFamily="2" charset="0"/>
              </a:rPr>
              <a:t>Our modern culture’s obsession with eliminating waiting—</a:t>
            </a:r>
            <a:r>
              <a:rPr lang="en-GB" sz="2500" i="1" dirty="0">
                <a:latin typeface="Sitka Text" pitchFamily="2" charset="0"/>
              </a:rPr>
              <a:t> through technology, instant gratification and “efficiency” fundamentally misunderstands spiritual transformation.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GB" sz="2500" b="1" i="1" dirty="0">
                <a:latin typeface="Sitka Text" pitchFamily="2" charset="0"/>
              </a:rPr>
              <a:t>Many of us</a:t>
            </a:r>
            <a:r>
              <a:rPr lang="en-GB" sz="2500" i="1" dirty="0">
                <a:latin typeface="Sitka Text" pitchFamily="2" charset="0"/>
              </a:rPr>
              <a:t> avoid waiting for God to speak, for spiritual gifts to develop, for maturity to emerge or for answered prayer—</a:t>
            </a:r>
            <a:r>
              <a:rPr lang="en-GB" sz="2500" dirty="0">
                <a:latin typeface="Sitka Text" pitchFamily="2" charset="0"/>
              </a:rPr>
              <a:t>we want </a:t>
            </a:r>
            <a:r>
              <a:rPr lang="en-GB" sz="2500" b="1" dirty="0">
                <a:latin typeface="Sitka Text" pitchFamily="2" charset="0"/>
              </a:rPr>
              <a:t>IMMEDIATE RESULTS</a:t>
            </a:r>
            <a:r>
              <a:rPr lang="en-GB" sz="2500" dirty="0">
                <a:latin typeface="Sitka Text" pitchFamily="2" charset="0"/>
              </a:rPr>
              <a:t>.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GB" sz="2500" dirty="0">
                <a:latin typeface="Sitka Text" pitchFamily="2" charset="0"/>
              </a:rPr>
              <a:t>Friends, we cannot eliminate waiting despite our efforts. The delay itself becomes the means through which </a:t>
            </a:r>
            <a:r>
              <a:rPr lang="en-GB" sz="2500" b="1" dirty="0">
                <a:latin typeface="Sitka Text" pitchFamily="2" charset="0"/>
              </a:rPr>
              <a:t>trust deepens</a:t>
            </a:r>
            <a:r>
              <a:rPr lang="en-GB" sz="2500" dirty="0">
                <a:latin typeface="Sitka Text" pitchFamily="2" charset="0"/>
              </a:rPr>
              <a:t>, </a:t>
            </a:r>
            <a:r>
              <a:rPr lang="en-GB" sz="2500" b="1" dirty="0">
                <a:latin typeface="Sitka Text" pitchFamily="2" charset="0"/>
              </a:rPr>
              <a:t>character develops </a:t>
            </a:r>
            <a:r>
              <a:rPr lang="en-GB" sz="2500" dirty="0">
                <a:latin typeface="Sitka Text" pitchFamily="2" charset="0"/>
              </a:rPr>
              <a:t>and </a:t>
            </a:r>
            <a:r>
              <a:rPr lang="en-GB" sz="2500" b="1" dirty="0">
                <a:latin typeface="Sitka Text" pitchFamily="2" charset="0"/>
              </a:rPr>
              <a:t>transformation occurs</a:t>
            </a:r>
            <a:r>
              <a:rPr lang="en-GB" sz="2500" dirty="0">
                <a:latin typeface="Sitka Text" pitchFamily="2" charset="0"/>
              </a:rPr>
              <a:t>. </a:t>
            </a:r>
          </a:p>
          <a:p>
            <a:pPr marL="525780" indent="-342900">
              <a:buFont typeface="Arial" panose="020B0604020202020204" pitchFamily="34" charset="0"/>
              <a:buChar char="•"/>
            </a:pPr>
            <a:r>
              <a:rPr lang="en-GB" sz="2500" dirty="0">
                <a:latin typeface="Sitka Text" pitchFamily="2" charset="0"/>
              </a:rPr>
              <a:t>Do not </a:t>
            </a:r>
            <a:r>
              <a:rPr lang="en-GB" sz="2500" b="1" dirty="0">
                <a:latin typeface="Sitka Text" pitchFamily="2" charset="0"/>
              </a:rPr>
              <a:t>despise</a:t>
            </a:r>
            <a:r>
              <a:rPr lang="en-GB" sz="2500" dirty="0">
                <a:latin typeface="Sitka Text" pitchFamily="2" charset="0"/>
              </a:rPr>
              <a:t> waiting but rather </a:t>
            </a:r>
            <a:r>
              <a:rPr lang="en-GB" sz="2500" b="1" dirty="0">
                <a:latin typeface="Sitka Text" pitchFamily="2" charset="0"/>
              </a:rPr>
              <a:t>endure</a:t>
            </a:r>
            <a:r>
              <a:rPr lang="en-GB" sz="2500" dirty="0">
                <a:latin typeface="Sitka Text" pitchFamily="2" charset="0"/>
              </a:rPr>
              <a:t> it!</a:t>
            </a:r>
          </a:p>
        </p:txBody>
      </p:sp>
      <p:pic>
        <p:nvPicPr>
          <p:cNvPr id="6" name="Picture Placeholder 5" descr="A clock with a light coming out of it&#10;&#10;AI-generated content may be incorrect.">
            <a:extLst>
              <a:ext uri="{FF2B5EF4-FFF2-40B4-BE49-F238E27FC236}">
                <a16:creationId xmlns:a16="http://schemas.microsoft.com/office/drawing/2014/main" id="{994B6455-866A-2F7C-F938-3580314CB51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b="12221"/>
          <a:stretch>
            <a:fillRect/>
          </a:stretch>
        </p:blipFill>
        <p:spPr>
          <a:xfrm>
            <a:off x="9252287" y="10"/>
            <a:ext cx="2939712" cy="6857990"/>
          </a:xfrm>
          <a:custGeom>
            <a:avLst/>
            <a:gdLst/>
            <a:ahLst/>
            <a:cxnLst/>
            <a:rect l="l" t="t" r="r" b="b"/>
            <a:pathLst>
              <a:path w="5215066" h="6858000">
                <a:moveTo>
                  <a:pt x="2017353" y="0"/>
                </a:moveTo>
                <a:lnTo>
                  <a:pt x="5215066" y="0"/>
                </a:lnTo>
                <a:lnTo>
                  <a:pt x="5215066" y="6858000"/>
                </a:lnTo>
                <a:lnTo>
                  <a:pt x="1292431" y="6858000"/>
                </a:lnTo>
                <a:lnTo>
                  <a:pt x="1012702" y="6549681"/>
                </a:lnTo>
                <a:cubicBezTo>
                  <a:pt x="380046" y="5781733"/>
                  <a:pt x="0" y="4797206"/>
                  <a:pt x="0" y="3723759"/>
                </a:cubicBezTo>
                <a:cubicBezTo>
                  <a:pt x="0" y="2190263"/>
                  <a:pt x="775604" y="838237"/>
                  <a:pt x="1955279" y="39865"/>
                </a:cubicBezTo>
                <a:close/>
              </a:path>
            </a:pathLst>
          </a:custGeom>
        </p:spPr>
      </p:pic>
      <p:sp>
        <p:nvSpPr>
          <p:cNvPr id="34" name="Freeform 6">
            <a:extLst>
              <a:ext uri="{FF2B5EF4-FFF2-40B4-BE49-F238E27FC236}">
                <a16:creationId xmlns:a16="http://schemas.microsoft.com/office/drawing/2014/main" id="{D1F2FD94-043D-486A-E452-2DC60966F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B51234-E5FF-6EE3-8E7C-F4C6582461A6}"/>
              </a:ext>
            </a:extLst>
          </p:cNvPr>
          <p:cNvSpPr txBox="1"/>
          <p:nvPr/>
        </p:nvSpPr>
        <p:spPr>
          <a:xfrm>
            <a:off x="2762655" y="28988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B24C67-C214-DE22-530F-685264AD6D0C}"/>
              </a:ext>
            </a:extLst>
          </p:cNvPr>
          <p:cNvSpPr/>
          <p:nvPr/>
        </p:nvSpPr>
        <p:spPr>
          <a:xfrm>
            <a:off x="2346662" y="1522694"/>
            <a:ext cx="5271650" cy="367642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500" dirty="0">
                <a:solidFill>
                  <a:schemeClr val="tx1"/>
                </a:solidFill>
                <a:latin typeface="Sitka Text" pitchFamily="2" charset="0"/>
              </a:rPr>
              <a:t>“Here is the </a:t>
            </a:r>
            <a:r>
              <a:rPr lang="en-GB" sz="2500" b="1" dirty="0">
                <a:solidFill>
                  <a:srgbClr val="FFC000"/>
                </a:solidFill>
                <a:latin typeface="Sitka Text" pitchFamily="2" charset="0"/>
              </a:rPr>
              <a:t>patience of the saints</a:t>
            </a:r>
            <a:r>
              <a:rPr lang="en-GB" sz="2500" dirty="0">
                <a:solidFill>
                  <a:schemeClr val="tx1"/>
                </a:solidFill>
                <a:latin typeface="Sitka Text" pitchFamily="2" charset="0"/>
              </a:rPr>
              <a:t>: here are they that keep the commandments of God, and the </a:t>
            </a:r>
            <a:r>
              <a:rPr lang="en-GB" sz="2500" b="1" dirty="0">
                <a:solidFill>
                  <a:srgbClr val="FFC000"/>
                </a:solidFill>
                <a:latin typeface="Sitka Text" pitchFamily="2" charset="0"/>
              </a:rPr>
              <a:t>faith</a:t>
            </a:r>
            <a:r>
              <a:rPr lang="en-GB" sz="2500" dirty="0">
                <a:solidFill>
                  <a:schemeClr val="tx1"/>
                </a:solidFill>
                <a:latin typeface="Sitka Text" pitchFamily="2" charset="0"/>
              </a:rPr>
              <a:t> of Jesus.”</a:t>
            </a:r>
          </a:p>
          <a:p>
            <a:pPr algn="ctr"/>
            <a:r>
              <a:rPr lang="en-GB" sz="2500" dirty="0">
                <a:solidFill>
                  <a:schemeClr val="tx1"/>
                </a:solidFill>
                <a:latin typeface="Sitka Text" pitchFamily="2" charset="0"/>
              </a:rPr>
              <a:t> </a:t>
            </a:r>
            <a:r>
              <a:rPr lang="en-GB" sz="2500" b="1" dirty="0">
                <a:solidFill>
                  <a:schemeClr val="tx1"/>
                </a:solidFill>
                <a:latin typeface="Sitka Text" pitchFamily="2" charset="0"/>
              </a:rPr>
              <a:t>Revelation 14:12</a:t>
            </a:r>
          </a:p>
        </p:txBody>
      </p:sp>
    </p:spTree>
    <p:extLst>
      <p:ext uri="{BB962C8B-B14F-4D97-AF65-F5344CB8AC3E}">
        <p14:creationId xmlns:p14="http://schemas.microsoft.com/office/powerpoint/2010/main" val="3109245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6">
            <a:extLst>
              <a:ext uri="{FF2B5EF4-FFF2-40B4-BE49-F238E27FC236}">
                <a16:creationId xmlns:a16="http://schemas.microsoft.com/office/drawing/2014/main" id="{DD4C4B28-6B4B-4445-8535-F516D74E4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CB1C732-7193-4253-8746-850D090A6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280160"/>
            <a:ext cx="0" cy="557784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55B419A7-F817-4767-8CCB-FB0E189C4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17897D-C829-9BB0-6008-5E24D6503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8914" y="893935"/>
            <a:ext cx="5618354" cy="333939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8000" i="1" kern="1200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THANK YOU</a:t>
            </a: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AAD3D935-ECFC-4862-B395-207C13BAC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215066" cy="6858000"/>
          </a:xfrm>
          <a:custGeom>
            <a:avLst/>
            <a:gdLst>
              <a:gd name="connsiteX0" fmla="*/ 0 w 5215066"/>
              <a:gd name="connsiteY0" fmla="*/ 0 h 6858000"/>
              <a:gd name="connsiteX1" fmla="*/ 3197713 w 5215066"/>
              <a:gd name="connsiteY1" fmla="*/ 0 h 6858000"/>
              <a:gd name="connsiteX2" fmla="*/ 3259787 w 5215066"/>
              <a:gd name="connsiteY2" fmla="*/ 39865 h 6858000"/>
              <a:gd name="connsiteX3" fmla="*/ 5215066 w 5215066"/>
              <a:gd name="connsiteY3" fmla="*/ 3723759 h 6858000"/>
              <a:gd name="connsiteX4" fmla="*/ 4202364 w 5215066"/>
              <a:gd name="connsiteY4" fmla="*/ 6549681 h 6858000"/>
              <a:gd name="connsiteX5" fmla="*/ 3922635 w 5215066"/>
              <a:gd name="connsiteY5" fmla="*/ 6858000 h 6858000"/>
              <a:gd name="connsiteX6" fmla="*/ 0 w 521506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15066" h="6858000">
                <a:moveTo>
                  <a:pt x="0" y="0"/>
                </a:moveTo>
                <a:lnTo>
                  <a:pt x="3197713" y="0"/>
                </a:lnTo>
                <a:lnTo>
                  <a:pt x="3259787" y="39865"/>
                </a:lnTo>
                <a:cubicBezTo>
                  <a:pt x="4439462" y="838237"/>
                  <a:pt x="5215066" y="2190263"/>
                  <a:pt x="5215066" y="3723759"/>
                </a:cubicBezTo>
                <a:cubicBezTo>
                  <a:pt x="5215066" y="4797206"/>
                  <a:pt x="4835020" y="5781733"/>
                  <a:pt x="4202364" y="6549681"/>
                </a:cubicBezTo>
                <a:lnTo>
                  <a:pt x="392263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Content Placeholder 4" descr="A logo with a bird and a branch&#10;&#10;AI-generated content may be incorrect.">
            <a:extLst>
              <a:ext uri="{FF2B5EF4-FFF2-40B4-BE49-F238E27FC236}">
                <a16:creationId xmlns:a16="http://schemas.microsoft.com/office/drawing/2014/main" id="{BA1F34C0-5C3A-D97E-DF6A-A7BB8F15B9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419814"/>
            <a:ext cx="4933207" cy="1918009"/>
          </a:xfrm>
          <a:prstGeom prst="rect">
            <a:avLst/>
          </a:prstGeom>
        </p:spPr>
      </p:pic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3B95BE3-D5B2-4F38-9A01-17866C9FB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040331" y="4555071"/>
            <a:ext cx="530352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Freeform 6">
            <a:extLst>
              <a:ext uri="{FF2B5EF4-FFF2-40B4-BE49-F238E27FC236}">
                <a16:creationId xmlns:a16="http://schemas.microsoft.com/office/drawing/2014/main" id="{ADA271CD-3011-4A05-B4A3-80F1794684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8152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pic>
        <p:nvPicPr>
          <p:cNvPr id="6" name="Picture 5" descr="A bird flying in the air&#10;&#10;AI-generated content may be incorrect.">
            <a:extLst>
              <a:ext uri="{FF2B5EF4-FFF2-40B4-BE49-F238E27FC236}">
                <a16:creationId xmlns:a16="http://schemas.microsoft.com/office/drawing/2014/main" id="{BE73BD2A-9ACF-E71A-30A7-B824F8DC9C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6607"/>
            <a:ext cx="1821084" cy="182108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599B604-2A27-BB26-4CE8-F8D67664F207}"/>
              </a:ext>
            </a:extLst>
          </p:cNvPr>
          <p:cNvSpPr txBox="1"/>
          <p:nvPr/>
        </p:nvSpPr>
        <p:spPr>
          <a:xfrm>
            <a:off x="336903" y="6324102"/>
            <a:ext cx="33321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 err="1">
                <a:latin typeface="Goudy Old Style" panose="02020502050305020303" pitchFamily="18" charset="77"/>
              </a:rPr>
              <a:t>loudcrycompendium@gmail.com</a:t>
            </a:r>
            <a:endParaRPr lang="en-GB" b="1" dirty="0">
              <a:latin typeface="Goudy Old Style" panose="02020502050305020303" pitchFamily="18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2DBD68-789B-3FB0-10F0-1E04C5325FDD}"/>
              </a:ext>
            </a:extLst>
          </p:cNvPr>
          <p:cNvSpPr txBox="1"/>
          <p:nvPr/>
        </p:nvSpPr>
        <p:spPr>
          <a:xfrm>
            <a:off x="4186892" y="6324102"/>
            <a:ext cx="20049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 err="1">
                <a:solidFill>
                  <a:schemeClr val="bg1"/>
                </a:solidFill>
                <a:latin typeface="Goudy Old Style" panose="02020502050305020303" pitchFamily="18" charset="77"/>
              </a:rPr>
              <a:t>ThePropheticEye</a:t>
            </a:r>
            <a:endParaRPr lang="en-GB" b="1" dirty="0">
              <a:solidFill>
                <a:schemeClr val="bg1"/>
              </a:solidFill>
              <a:latin typeface="Goudy Old Style" panose="02020502050305020303" pitchFamily="18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B4A1385-C8B0-3C43-7BDE-86C2637F0996}"/>
              </a:ext>
            </a:extLst>
          </p:cNvPr>
          <p:cNvSpPr txBox="1"/>
          <p:nvPr/>
        </p:nvSpPr>
        <p:spPr>
          <a:xfrm>
            <a:off x="6257965" y="6343698"/>
            <a:ext cx="3156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 err="1">
                <a:solidFill>
                  <a:schemeClr val="bg1"/>
                </a:solidFill>
                <a:latin typeface="Goudy Old Style" panose="02020502050305020303" pitchFamily="18" charset="77"/>
              </a:rPr>
              <a:t>www.loudcrycompendium.com</a:t>
            </a:r>
            <a:endParaRPr lang="en-GB" b="1" dirty="0">
              <a:solidFill>
                <a:schemeClr val="bg1"/>
              </a:solidFill>
              <a:latin typeface="Goudy Old Style" panose="02020502050305020303" pitchFamily="18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BDCE06-8D9D-2E75-71AA-7F230F4657D7}"/>
              </a:ext>
            </a:extLst>
          </p:cNvPr>
          <p:cNvSpPr txBox="1"/>
          <p:nvPr/>
        </p:nvSpPr>
        <p:spPr>
          <a:xfrm>
            <a:off x="9763900" y="6347644"/>
            <a:ext cx="24281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Goudy Old Style" panose="02020502050305020303" pitchFamily="18" charset="77"/>
              </a:rPr>
              <a:t>@</a:t>
            </a:r>
            <a:r>
              <a:rPr lang="en-GB" b="1" dirty="0" err="1">
                <a:solidFill>
                  <a:schemeClr val="bg1"/>
                </a:solidFill>
                <a:latin typeface="Goudy Old Style" panose="02020502050305020303" pitchFamily="18" charset="77"/>
              </a:rPr>
              <a:t>loudcrycompendium</a:t>
            </a:r>
            <a:endParaRPr lang="en-GB" b="1" dirty="0">
              <a:solidFill>
                <a:schemeClr val="bg1"/>
              </a:solidFill>
              <a:latin typeface="Goudy Old Style" panose="02020502050305020303" pitchFamily="18" charset="77"/>
            </a:endParaRPr>
          </a:p>
        </p:txBody>
      </p:sp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23BAEBC6-33D5-5E76-B40F-4E2934DD49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3045" y="6382396"/>
            <a:ext cx="263857" cy="263857"/>
          </a:xfrm>
          <a:prstGeom prst="rect">
            <a:avLst/>
          </a:prstGeom>
        </p:spPr>
      </p:pic>
      <p:pic>
        <p:nvPicPr>
          <p:cNvPr id="17" name="Picture 16" descr="Logo, icon&#10;&#10;Description automatically generated">
            <a:extLst>
              <a:ext uri="{FF2B5EF4-FFF2-40B4-BE49-F238E27FC236}">
                <a16:creationId xmlns:a16="http://schemas.microsoft.com/office/drawing/2014/main" id="{08DC652A-C556-CCE4-13D2-1BA71B6850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 flipH="1">
            <a:off x="5981252" y="6370053"/>
            <a:ext cx="316622" cy="316622"/>
          </a:xfrm>
          <a:prstGeom prst="rect">
            <a:avLst/>
          </a:prstGeom>
        </p:spPr>
      </p:pic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D70DFD2B-E8C0-BC0B-5D0A-DDADB426687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 flipV="1">
            <a:off x="9476292" y="6347618"/>
            <a:ext cx="316621" cy="316621"/>
          </a:xfrm>
          <a:prstGeom prst="rect">
            <a:avLst/>
          </a:prstGeom>
        </p:spPr>
      </p:pic>
      <p:pic>
        <p:nvPicPr>
          <p:cNvPr id="19" name="Picture 18" descr="A red and white logo&#10;&#10;Description automatically generated">
            <a:extLst>
              <a:ext uri="{FF2B5EF4-FFF2-40B4-BE49-F238E27FC236}">
                <a16:creationId xmlns:a16="http://schemas.microsoft.com/office/drawing/2014/main" id="{8CB3FA43-1A9A-810D-49E4-61AE1DA834D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3662195" y="6310314"/>
            <a:ext cx="402716" cy="402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30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HeadlinesVTI">
  <a:themeElements>
    <a:clrScheme name="Headlines">
      <a:dk1>
        <a:sysClr val="windowText" lastClr="000000"/>
      </a:dk1>
      <a:lt1>
        <a:sysClr val="window" lastClr="FFFFFF"/>
      </a:lt1>
      <a:dk2>
        <a:srgbClr val="232C41"/>
      </a:dk2>
      <a:lt2>
        <a:srgbClr val="F6F4EF"/>
      </a:lt2>
      <a:accent1>
        <a:srgbClr val="439EB7"/>
      </a:accent1>
      <a:accent2>
        <a:srgbClr val="E20E65"/>
      </a:accent2>
      <a:accent3>
        <a:srgbClr val="F59324"/>
      </a:accent3>
      <a:accent4>
        <a:srgbClr val="5046B9"/>
      </a:accent4>
      <a:accent5>
        <a:srgbClr val="5CB678"/>
      </a:accent5>
      <a:accent6>
        <a:srgbClr val="9717F7"/>
      </a:accent6>
      <a:hlink>
        <a:srgbClr val="E80095"/>
      </a:hlink>
      <a:folHlink>
        <a:srgbClr val="808080"/>
      </a:folHlink>
    </a:clrScheme>
    <a:fontScheme name="Custom 211">
      <a:majorFont>
        <a:latin typeface="Sitka Banner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8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6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VTI" id="{66EB4A02-0C0F-47F1-9F48-4E6882B9F967}" vid="{F3552358-4452-4FDA-9568-4F5DA32F7A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4843</TotalTime>
  <Words>1427</Words>
  <Application>Microsoft Macintosh PowerPoint</Application>
  <PresentationFormat>Widescreen</PresentationFormat>
  <Paragraphs>93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Aptos</vt:lpstr>
      <vt:lpstr>Arial</vt:lpstr>
      <vt:lpstr>Avenir Next LT Pro</vt:lpstr>
      <vt:lpstr>Goudy Old Style</vt:lpstr>
      <vt:lpstr>Sitka Banner</vt:lpstr>
      <vt:lpstr>Sitka Text</vt:lpstr>
      <vt:lpstr>Sitka Text Semibold</vt:lpstr>
      <vt:lpstr>HeadlinesVTI</vt:lpstr>
      <vt:lpstr>BETWEEN HEAVEN &amp; HOPE</vt:lpstr>
      <vt:lpstr>PowerPoint Presentation</vt:lpstr>
      <vt:lpstr>DELAY</vt:lpstr>
      <vt:lpstr>DELAY</vt:lpstr>
      <vt:lpstr>DELAY</vt:lpstr>
      <vt:lpstr>DELAY</vt:lpstr>
      <vt:lpstr>THE RESPONSE</vt:lpstr>
      <vt:lpstr>DELAY</vt:lpstr>
      <vt:lpstr>GOD’S CHARACTER</vt:lpstr>
      <vt:lpstr>OUR FAITH</vt:lpstr>
      <vt:lpstr>HOW TO WAIT</vt:lpstr>
      <vt:lpstr>DELAY</vt:lpstr>
      <vt:lpstr>IN OUR WAY &amp; TIME</vt:lpstr>
      <vt:lpstr>YIELDING </vt:lpstr>
      <vt:lpstr>CLOSING REMARKS  </vt:lpstr>
      <vt:lpstr>CLOSING REMARKS  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 clarke</dc:creator>
  <cp:lastModifiedBy>mark clarke</cp:lastModifiedBy>
  <cp:revision>12</cp:revision>
  <dcterms:created xsi:type="dcterms:W3CDTF">2026-02-21T14:19:40Z</dcterms:created>
  <dcterms:modified xsi:type="dcterms:W3CDTF">2026-02-28T12:47:38Z</dcterms:modified>
</cp:coreProperties>
</file>