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3" r:id="rId8"/>
    <p:sldId id="264" r:id="rId9"/>
    <p:sldId id="266" r:id="rId10"/>
    <p:sldId id="265"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uQUryMJZLKiE0XokFh2FFA==" hashData="gV1ULON7iCEQthB3hhhfwN2BuW0tiTwfozGTZUP5Bdk3dmddskIb0qVF2sUBAwrNYAdPITs+nKtlC7U8PZhHCA=="/>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75"/>
    <p:restoredTop sz="94668"/>
  </p:normalViewPr>
  <p:slideViewPr>
    <p:cSldViewPr snapToGrid="0">
      <p:cViewPr>
        <p:scale>
          <a:sx n="125" d="100"/>
          <a:sy n="125" d="100"/>
        </p:scale>
        <p:origin x="90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4A5BF-EE39-3B35-F494-449476F645D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83468D2-FEE8-E589-C47A-AA17FDBB74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842ED0BF-E151-BA8A-3F22-75C37B2FDAED}"/>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5" name="Footer Placeholder 4">
            <a:extLst>
              <a:ext uri="{FF2B5EF4-FFF2-40B4-BE49-F238E27FC236}">
                <a16:creationId xmlns:a16="http://schemas.microsoft.com/office/drawing/2014/main" id="{9DEB4240-3679-5E6B-52A7-2D25E010B5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9CF640-A33D-1D13-3595-DC2F263D314F}"/>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253698579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13CA7-796C-9DCA-391A-46037D287B5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B337935-5626-BE10-B6B0-DA4B4ED0E8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937C319-BE6D-CEAF-7EE6-BC4234AE50E4}"/>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5" name="Footer Placeholder 4">
            <a:extLst>
              <a:ext uri="{FF2B5EF4-FFF2-40B4-BE49-F238E27FC236}">
                <a16:creationId xmlns:a16="http://schemas.microsoft.com/office/drawing/2014/main" id="{6CA1077F-1C22-BA2E-9A3F-C43248A3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7534C5-C13A-A9F3-2E43-57661E6D26E8}"/>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392976568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F8823-8EF3-8F1D-829D-09137107410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6707289-EE86-EEAB-794C-31566E4A0D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3D38481-1D88-1D7C-FA53-8709CFAD749A}"/>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5" name="Footer Placeholder 4">
            <a:extLst>
              <a:ext uri="{FF2B5EF4-FFF2-40B4-BE49-F238E27FC236}">
                <a16:creationId xmlns:a16="http://schemas.microsoft.com/office/drawing/2014/main" id="{8DFA3B56-B563-0F6B-959E-96F30D67DD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398CAD-C611-ED64-6A75-88EBB4ED57AE}"/>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155503184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DB5E6-6D9D-4476-9F25-7487886BBF4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9D35DFF-1B69-DD8C-D098-3FE862F64D1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B984FBD-BDAA-738A-2C22-ED44FD91FC1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5682E45-CB28-6D3F-887F-C3B30D5A2EC8}"/>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6" name="Footer Placeholder 5">
            <a:extLst>
              <a:ext uri="{FF2B5EF4-FFF2-40B4-BE49-F238E27FC236}">
                <a16:creationId xmlns:a16="http://schemas.microsoft.com/office/drawing/2014/main" id="{FCA0CDC7-A0F6-7550-4E4A-5A4E499FC9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904A3B-DED0-79ED-D6DD-4F5CFC3C8AAF}"/>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321099764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806A-44F8-4206-F6FE-E531906B41C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9C91B74-B2D2-19A8-9291-44D2219603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FFC9B37-835E-17BF-464E-0D7D216E51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3954D50-4B9A-E48B-E223-AF672D0F7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729A115-38A1-FF30-E95C-1BE121AC397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CE1E8D4-7C96-7AA3-FA27-B071BE1B82F4}"/>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8" name="Footer Placeholder 7">
            <a:extLst>
              <a:ext uri="{FF2B5EF4-FFF2-40B4-BE49-F238E27FC236}">
                <a16:creationId xmlns:a16="http://schemas.microsoft.com/office/drawing/2014/main" id="{474455E7-0378-E71C-7BA5-01E9A0EDD5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E24E257-E6B8-C5FD-7512-E0E79A894D74}"/>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222297766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71F7A-FCCF-9FD1-1FBF-D23B588783A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6465410-A4FB-A96A-26CD-36247B1F8B06}"/>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4" name="Footer Placeholder 3">
            <a:extLst>
              <a:ext uri="{FF2B5EF4-FFF2-40B4-BE49-F238E27FC236}">
                <a16:creationId xmlns:a16="http://schemas.microsoft.com/office/drawing/2014/main" id="{482DC5D6-2EB0-62B7-5820-723B1A176E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43B8AF-D4FD-658C-69A3-FD2779CA5E1F}"/>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106850997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D334FB-3A21-E9A4-5C2B-64B81070D9CD}"/>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3" name="Footer Placeholder 2">
            <a:extLst>
              <a:ext uri="{FF2B5EF4-FFF2-40B4-BE49-F238E27FC236}">
                <a16:creationId xmlns:a16="http://schemas.microsoft.com/office/drawing/2014/main" id="{91F8E29D-CE48-59E5-CEAF-4061C912145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77DDFC5-9BDB-F3F9-83B6-6E5BFCCB524A}"/>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184217491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6ABE-E50F-052D-A320-8E89A40EB3A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8602284-B461-947D-DABF-8622B62D49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CBFF4B5-5F0A-C83C-0B42-CD8F6FC045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942B70F-29FA-854A-66D6-2191F8669433}"/>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6" name="Footer Placeholder 5">
            <a:extLst>
              <a:ext uri="{FF2B5EF4-FFF2-40B4-BE49-F238E27FC236}">
                <a16:creationId xmlns:a16="http://schemas.microsoft.com/office/drawing/2014/main" id="{5EDA9CE3-EAB7-4B2D-6001-9F9C8BB98C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45CFCA-90C4-BC81-46E2-7EF95A37F109}"/>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9364457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0FEBE-E345-579B-026A-842F078964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780CC8B-AEEC-A45F-A643-5D24019C9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F04D55C-5276-FF40-94CC-6E495A327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C2DA770-D244-BEC3-0612-F98F10D105F4}"/>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6" name="Footer Placeholder 5">
            <a:extLst>
              <a:ext uri="{FF2B5EF4-FFF2-40B4-BE49-F238E27FC236}">
                <a16:creationId xmlns:a16="http://schemas.microsoft.com/office/drawing/2014/main" id="{BD2636AD-1726-55E7-ECF7-82D90C47B6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773713-4497-0D41-864F-865035A07073}"/>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389434282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2FAD-1E80-85F2-2F47-2709A96F87E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3F0A131-848C-1347-A5F0-101ED3C761D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FAE87D0-0A00-524E-2247-1785E8D42C62}"/>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5" name="Footer Placeholder 4">
            <a:extLst>
              <a:ext uri="{FF2B5EF4-FFF2-40B4-BE49-F238E27FC236}">
                <a16:creationId xmlns:a16="http://schemas.microsoft.com/office/drawing/2014/main" id="{9DFDA6E2-59D1-D833-21F6-1E63CDEB9C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261A8B-BFF9-D845-3B2E-13E5E4BACB3B}"/>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203406371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D873AA-9623-9BA1-AF75-968DEA0ED9F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A2F57B1-2847-1F58-64A4-89403BD1BDF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6038ED1-0965-6EE5-9CE2-B17078D8B7CA}"/>
              </a:ext>
            </a:extLst>
          </p:cNvPr>
          <p:cNvSpPr>
            <a:spLocks noGrp="1"/>
          </p:cNvSpPr>
          <p:nvPr>
            <p:ph type="dt" sz="half" idx="10"/>
          </p:nvPr>
        </p:nvSpPr>
        <p:spPr/>
        <p:txBody>
          <a:bodyPr/>
          <a:lstStyle/>
          <a:p>
            <a:fld id="{71F40C85-3485-5444-8A66-0396CAA22DE3}" type="datetimeFigureOut">
              <a:rPr lang="en-GB" smtClean="0"/>
              <a:t>06/04/2026</a:t>
            </a:fld>
            <a:endParaRPr lang="en-GB"/>
          </a:p>
        </p:txBody>
      </p:sp>
      <p:sp>
        <p:nvSpPr>
          <p:cNvPr id="5" name="Footer Placeholder 4">
            <a:extLst>
              <a:ext uri="{FF2B5EF4-FFF2-40B4-BE49-F238E27FC236}">
                <a16:creationId xmlns:a16="http://schemas.microsoft.com/office/drawing/2014/main" id="{3D8666D1-70C3-B704-D43B-A4FBE9FFE4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89B72E-5BE4-1FFD-7F06-D1BDE3EFFC1B}"/>
              </a:ext>
            </a:extLst>
          </p:cNvPr>
          <p:cNvSpPr>
            <a:spLocks noGrp="1"/>
          </p:cNvSpPr>
          <p:nvPr>
            <p:ph type="sldNum" sz="quarter" idx="12"/>
          </p:nvPr>
        </p:nvSpPr>
        <p:spPr/>
        <p:txBody>
          <a:bodyPr/>
          <a:lstStyle/>
          <a:p>
            <a:fld id="{5D4D0032-1C47-5545-AF36-BA3EDE88F097}" type="slidenum">
              <a:rPr lang="en-GB" smtClean="0"/>
              <a:t>‹#›</a:t>
            </a:fld>
            <a:endParaRPr lang="en-GB"/>
          </a:p>
        </p:txBody>
      </p:sp>
    </p:spTree>
    <p:extLst>
      <p:ext uri="{BB962C8B-B14F-4D97-AF65-F5344CB8AC3E}">
        <p14:creationId xmlns:p14="http://schemas.microsoft.com/office/powerpoint/2010/main" val="117326092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1777CD-1319-F7E9-EF10-EB55EF18CD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A90CAC8-0CC3-F303-2087-53DE7BFE1B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08E1C5A-5BCF-62A2-2FF4-6109B8921F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F40C85-3485-5444-8A66-0396CAA22DE3}" type="datetimeFigureOut">
              <a:rPr lang="en-GB" smtClean="0"/>
              <a:t>06/04/2026</a:t>
            </a:fld>
            <a:endParaRPr lang="en-GB"/>
          </a:p>
        </p:txBody>
      </p:sp>
      <p:sp>
        <p:nvSpPr>
          <p:cNvPr id="5" name="Footer Placeholder 4">
            <a:extLst>
              <a:ext uri="{FF2B5EF4-FFF2-40B4-BE49-F238E27FC236}">
                <a16:creationId xmlns:a16="http://schemas.microsoft.com/office/drawing/2014/main" id="{80FAC39F-C248-FEAF-7D95-80F49A383C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6F11C5C-A703-86C1-A952-BB405F5C4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4D0032-1C47-5545-AF36-BA3EDE88F097}" type="slidenum">
              <a:rPr lang="en-GB" smtClean="0"/>
              <a:t>‹#›</a:t>
            </a:fld>
            <a:endParaRPr lang="en-GB"/>
          </a:p>
        </p:txBody>
      </p:sp>
    </p:spTree>
    <p:extLst>
      <p:ext uri="{BB962C8B-B14F-4D97-AF65-F5344CB8AC3E}">
        <p14:creationId xmlns:p14="http://schemas.microsoft.com/office/powerpoint/2010/main" val="1861114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hyperlink" Target="https://www.pngall.com/website-png"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hyperlink" Target="https://commons.wikimedia.org/wiki/Template:Other_versions/YouTube_logos" TargetMode="External"/><Relationship Id="rId5" Type="http://schemas.openxmlformats.org/officeDocument/2006/relationships/hyperlink" Target="https://en.wikiquote.org/wiki/Gmail" TargetMode="External"/><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hyperlink" Target="https://en.wikipedia.org/wiki/File:Instagram_logo_2016.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6EF2B5-AEAC-A0AB-8225-8149A1A02B15}"/>
              </a:ext>
            </a:extLst>
          </p:cNvPr>
          <p:cNvSpPr>
            <a:spLocks noGrp="1"/>
          </p:cNvSpPr>
          <p:nvPr>
            <p:ph type="ctrTitle"/>
          </p:nvPr>
        </p:nvSpPr>
        <p:spPr>
          <a:xfrm>
            <a:off x="7755467" y="1562670"/>
            <a:ext cx="4208663" cy="1982042"/>
          </a:xfrm>
        </p:spPr>
        <p:txBody>
          <a:bodyPr anchor="b">
            <a:normAutofit/>
          </a:bodyPr>
          <a:lstStyle/>
          <a:p>
            <a:r>
              <a:rPr lang="en-GB" sz="4200" b="1" dirty="0">
                <a:solidFill>
                  <a:schemeClr val="tx1">
                    <a:lumMod val="85000"/>
                    <a:lumOff val="15000"/>
                  </a:schemeClr>
                </a:solidFill>
                <a:latin typeface="Sitka Text" pitchFamily="2" charset="0"/>
              </a:rPr>
              <a:t>The </a:t>
            </a:r>
            <a:r>
              <a:rPr lang="en-GB" sz="4200" b="1" i="1" dirty="0">
                <a:latin typeface="Sitka Text" pitchFamily="2" charset="0"/>
              </a:rPr>
              <a:t>Divine</a:t>
            </a:r>
            <a:r>
              <a:rPr lang="en-GB" sz="4200" b="1" dirty="0">
                <a:solidFill>
                  <a:schemeClr val="tx1">
                    <a:lumMod val="85000"/>
                    <a:lumOff val="15000"/>
                  </a:schemeClr>
                </a:solidFill>
                <a:latin typeface="Sitka Text" pitchFamily="2" charset="0"/>
              </a:rPr>
              <a:t> Son</a:t>
            </a:r>
          </a:p>
        </p:txBody>
      </p:sp>
      <p:sp>
        <p:nvSpPr>
          <p:cNvPr id="3" name="Subtitle 2">
            <a:extLst>
              <a:ext uri="{FF2B5EF4-FFF2-40B4-BE49-F238E27FC236}">
                <a16:creationId xmlns:a16="http://schemas.microsoft.com/office/drawing/2014/main" id="{46DC03F0-0DE5-DB9C-5BDC-562F21525161}"/>
              </a:ext>
            </a:extLst>
          </p:cNvPr>
          <p:cNvSpPr>
            <a:spLocks noGrp="1"/>
          </p:cNvSpPr>
          <p:nvPr>
            <p:ph type="subTitle" idx="1"/>
          </p:nvPr>
        </p:nvSpPr>
        <p:spPr>
          <a:xfrm>
            <a:off x="8362257" y="3999363"/>
            <a:ext cx="2895600" cy="891038"/>
          </a:xfrm>
        </p:spPr>
        <p:txBody>
          <a:bodyPr anchor="t">
            <a:normAutofit fontScale="92500" lnSpcReduction="10000"/>
          </a:bodyPr>
          <a:lstStyle/>
          <a:p>
            <a:r>
              <a:rPr lang="en-GB" sz="3200" i="1" dirty="0">
                <a:solidFill>
                  <a:schemeClr val="tx1">
                    <a:lumMod val="85000"/>
                    <a:lumOff val="15000"/>
                  </a:schemeClr>
                </a:solidFill>
                <a:latin typeface="Sitka Text" pitchFamily="2" charset="0"/>
              </a:rPr>
              <a:t>Is Jesus really God?</a:t>
            </a:r>
          </a:p>
        </p:txBody>
      </p:sp>
      <p:pic>
        <p:nvPicPr>
          <p:cNvPr id="5" name="Picture 4">
            <a:extLst>
              <a:ext uri="{FF2B5EF4-FFF2-40B4-BE49-F238E27FC236}">
                <a16:creationId xmlns:a16="http://schemas.microsoft.com/office/drawing/2014/main" id="{005E603F-5270-C61D-501B-9C4FA57DC6DA}"/>
              </a:ext>
            </a:extLst>
          </p:cNvPr>
          <p:cNvPicPr>
            <a:picLocks noChangeAspect="1"/>
          </p:cNvPicPr>
          <p:nvPr/>
        </p:nvPicPr>
        <p:blipFill>
          <a:blip r:embed="rId2"/>
          <a:srcRect l="5179" r="5399" b="-1"/>
          <a:stretch>
            <a:fillRect/>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pic>
        <p:nvPicPr>
          <p:cNvPr id="9" name="Picture 8">
            <a:extLst>
              <a:ext uri="{FF2B5EF4-FFF2-40B4-BE49-F238E27FC236}">
                <a16:creationId xmlns:a16="http://schemas.microsoft.com/office/drawing/2014/main" id="{74B072D3-6664-C767-EC3A-390ADB79FBB0}"/>
              </a:ext>
            </a:extLst>
          </p:cNvPr>
          <p:cNvPicPr>
            <a:picLocks noChangeAspect="1"/>
          </p:cNvPicPr>
          <p:nvPr/>
        </p:nvPicPr>
        <p:blipFill>
          <a:blip r:embed="rId3"/>
          <a:stretch>
            <a:fillRect/>
          </a:stretch>
        </p:blipFill>
        <p:spPr>
          <a:xfrm>
            <a:off x="7655984" y="5345053"/>
            <a:ext cx="4308146" cy="1512948"/>
          </a:xfrm>
          <a:prstGeom prst="rect">
            <a:avLst/>
          </a:prstGeom>
        </p:spPr>
      </p:pic>
    </p:spTree>
    <p:extLst>
      <p:ext uri="{BB962C8B-B14F-4D97-AF65-F5344CB8AC3E}">
        <p14:creationId xmlns:p14="http://schemas.microsoft.com/office/powerpoint/2010/main" val="119004436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ppt_y</p:attrName>
                                        </p:attrNameLst>
                                      </p:cBhvr>
                                      <p:tavLst>
                                        <p:tav tm="0">
                                          <p:val>
                                            <p:strVal val="#ppt_y+#ppt_h*1.125000"/>
                                          </p:val>
                                        </p:tav>
                                        <p:tav tm="100000">
                                          <p:val>
                                            <p:strVal val="#ppt_y"/>
                                          </p:val>
                                        </p:tav>
                                      </p:tavLst>
                                    </p:anim>
                                    <p:animEffect transition="in" filter="wipe(up)">
                                      <p:cBhvr>
                                        <p:cTn id="8" dur="1000"/>
                                        <p:tgtEl>
                                          <p:spTgt spid="2"/>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12"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closeup photo of an open book">
            <a:extLst>
              <a:ext uri="{FF2B5EF4-FFF2-40B4-BE49-F238E27FC236}">
                <a16:creationId xmlns:a16="http://schemas.microsoft.com/office/drawing/2014/main" id="{E74EA28F-A272-E200-8DB9-AE85C7A9B4D8}"/>
              </a:ext>
            </a:extLst>
          </p:cNvPr>
          <p:cNvPicPr>
            <a:picLocks noChangeAspect="1"/>
          </p:cNvPicPr>
          <p:nvPr/>
        </p:nvPicPr>
        <p:blipFill>
          <a:blip r:embed="rId2">
            <a:alphaModFix amt="50000"/>
          </a:blip>
          <a:srcRect t="15094"/>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3C4CDE71-1F33-BAD6-FBEA-97389F1526DB}"/>
              </a:ext>
            </a:extLst>
          </p:cNvPr>
          <p:cNvSpPr>
            <a:spLocks noGrp="1"/>
          </p:cNvSpPr>
          <p:nvPr>
            <p:ph type="title"/>
          </p:nvPr>
        </p:nvSpPr>
        <p:spPr>
          <a:xfrm>
            <a:off x="1524000" y="1483606"/>
            <a:ext cx="9144000" cy="2900518"/>
          </a:xfrm>
        </p:spPr>
        <p:txBody>
          <a:bodyPr vert="horz" lIns="91440" tIns="45720" rIns="91440" bIns="45720" rtlCol="0" anchor="b">
            <a:normAutofit/>
          </a:bodyPr>
          <a:lstStyle/>
          <a:p>
            <a:pPr algn="ctr"/>
            <a:r>
              <a:rPr lang="en-US" sz="6000" b="1" dirty="0">
                <a:solidFill>
                  <a:srgbClr val="FFFFFF"/>
                </a:solidFill>
              </a:rPr>
              <a:t>What does the Bible teach regarding the Divine Nature of Jesus Christ?</a:t>
            </a:r>
          </a:p>
        </p:txBody>
      </p:sp>
    </p:spTree>
    <p:extLst>
      <p:ext uri="{BB962C8B-B14F-4D97-AF65-F5344CB8AC3E}">
        <p14:creationId xmlns:p14="http://schemas.microsoft.com/office/powerpoint/2010/main" val="14465887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E59B6-CFE6-F83E-80F0-CBE91B607AA4}"/>
              </a:ext>
            </a:extLst>
          </p:cNvPr>
          <p:cNvSpPr>
            <a:spLocks noGrp="1"/>
          </p:cNvSpPr>
          <p:nvPr>
            <p:ph type="title"/>
          </p:nvPr>
        </p:nvSpPr>
        <p:spPr>
          <a:xfrm>
            <a:off x="838200" y="152401"/>
            <a:ext cx="10515600" cy="829732"/>
          </a:xfrm>
        </p:spPr>
        <p:txBody>
          <a:bodyPr/>
          <a:lstStyle/>
          <a:p>
            <a:r>
              <a:rPr lang="en-GB" b="1" i="1" dirty="0">
                <a:latin typeface="Sitka Text Semibold" pitchFamily="2" charset="0"/>
              </a:rPr>
              <a:t>Was He Just A Historical Figure?</a:t>
            </a:r>
          </a:p>
        </p:txBody>
      </p:sp>
      <p:sp>
        <p:nvSpPr>
          <p:cNvPr id="3" name="Content Placeholder 2">
            <a:extLst>
              <a:ext uri="{FF2B5EF4-FFF2-40B4-BE49-F238E27FC236}">
                <a16:creationId xmlns:a16="http://schemas.microsoft.com/office/drawing/2014/main" id="{8F92D5F2-0B79-3550-CA07-1698EA3FD903}"/>
              </a:ext>
            </a:extLst>
          </p:cNvPr>
          <p:cNvSpPr>
            <a:spLocks noGrp="1"/>
          </p:cNvSpPr>
          <p:nvPr>
            <p:ph idx="1"/>
          </p:nvPr>
        </p:nvSpPr>
        <p:spPr>
          <a:xfrm>
            <a:off x="259643" y="1168400"/>
            <a:ext cx="11695289" cy="5537199"/>
          </a:xfrm>
        </p:spPr>
        <p:txBody>
          <a:bodyPr>
            <a:normAutofit/>
          </a:bodyPr>
          <a:lstStyle/>
          <a:p>
            <a:r>
              <a:rPr lang="en-GB" sz="2500" dirty="0">
                <a:latin typeface="Sitka Text" pitchFamily="2" charset="0"/>
              </a:rPr>
              <a:t>The </a:t>
            </a:r>
            <a:r>
              <a:rPr lang="en-GB" sz="2500" b="1" dirty="0">
                <a:latin typeface="Sitka Text" pitchFamily="2" charset="0"/>
              </a:rPr>
              <a:t>vast majority </a:t>
            </a:r>
            <a:r>
              <a:rPr lang="en-GB" sz="2500" dirty="0">
                <a:latin typeface="Sitka Text" pitchFamily="2" charset="0"/>
              </a:rPr>
              <a:t>of the world’s religions, </a:t>
            </a:r>
            <a:r>
              <a:rPr lang="en-GB" sz="2500" i="1" dirty="0">
                <a:latin typeface="Sitka Text" pitchFamily="2" charset="0"/>
              </a:rPr>
              <a:t>outside of the Christian faith</a:t>
            </a:r>
            <a:r>
              <a:rPr lang="en-GB" sz="2500" dirty="0">
                <a:latin typeface="Sitka Text" pitchFamily="2" charset="0"/>
              </a:rPr>
              <a:t>, all accept Jesus as a </a:t>
            </a:r>
            <a:r>
              <a:rPr lang="en-GB" sz="2500" b="1" i="1" dirty="0">
                <a:latin typeface="Sitka Text" pitchFamily="2" charset="0"/>
              </a:rPr>
              <a:t>historical figure</a:t>
            </a:r>
            <a:r>
              <a:rPr lang="en-GB" sz="2500" i="1" dirty="0">
                <a:latin typeface="Sitka Text" pitchFamily="2" charset="0"/>
              </a:rPr>
              <a:t>,</a:t>
            </a:r>
            <a:r>
              <a:rPr lang="en-GB" sz="2500" dirty="0">
                <a:latin typeface="Sitka Text" pitchFamily="2" charset="0"/>
              </a:rPr>
              <a:t> but they do not accept </a:t>
            </a:r>
            <a:r>
              <a:rPr lang="en-GB" sz="2500" b="1" dirty="0">
                <a:latin typeface="Sitka Text" pitchFamily="2" charset="0"/>
              </a:rPr>
              <a:t>His divinity</a:t>
            </a:r>
            <a:r>
              <a:rPr lang="en-GB" sz="2500" dirty="0">
                <a:latin typeface="Sitka Text" pitchFamily="2" charset="0"/>
              </a:rPr>
              <a:t>.</a:t>
            </a:r>
          </a:p>
          <a:p>
            <a:r>
              <a:rPr lang="en-GB" sz="2500" b="1" dirty="0">
                <a:latin typeface="Sitka Text" pitchFamily="2" charset="0"/>
              </a:rPr>
              <a:t>Islam</a:t>
            </a:r>
            <a:r>
              <a:rPr lang="en-GB" sz="2500" dirty="0">
                <a:latin typeface="Sitka Text" pitchFamily="2" charset="0"/>
              </a:rPr>
              <a:t>: Muslims state that Jesus is one of the highest-ranking prophets in their writings, yet they </a:t>
            </a:r>
            <a:r>
              <a:rPr lang="en-GB" sz="2500" b="1" dirty="0">
                <a:latin typeface="Sitka Text" pitchFamily="2" charset="0"/>
              </a:rPr>
              <a:t>strictly deny </a:t>
            </a:r>
            <a:r>
              <a:rPr lang="en-GB" sz="2500" dirty="0">
                <a:latin typeface="Sitka Text" pitchFamily="2" charset="0"/>
              </a:rPr>
              <a:t>His crucifixion or that He is the </a:t>
            </a:r>
            <a:r>
              <a:rPr lang="en-GB" sz="2500" b="1" dirty="0">
                <a:latin typeface="Sitka Text" pitchFamily="2" charset="0"/>
              </a:rPr>
              <a:t>‘Son of God’—</a:t>
            </a:r>
            <a:r>
              <a:rPr lang="en-GB" sz="2500" dirty="0">
                <a:latin typeface="Sitka Text" pitchFamily="2" charset="0"/>
              </a:rPr>
              <a:t> </a:t>
            </a:r>
            <a:r>
              <a:rPr lang="en-GB" sz="2500" i="1" dirty="0">
                <a:latin typeface="Sitka Text" pitchFamily="2" charset="0"/>
              </a:rPr>
              <a:t>to say this is blasphemy.</a:t>
            </a:r>
            <a:endParaRPr lang="en-GB" sz="2500" b="1" dirty="0">
              <a:latin typeface="Sitka Text" pitchFamily="2" charset="0"/>
            </a:endParaRPr>
          </a:p>
          <a:p>
            <a:r>
              <a:rPr lang="en-GB" sz="2500" b="1" dirty="0">
                <a:latin typeface="Sitka Text" pitchFamily="2" charset="0"/>
              </a:rPr>
              <a:t>Judaism</a:t>
            </a:r>
            <a:r>
              <a:rPr lang="en-GB" sz="2500" dirty="0">
                <a:latin typeface="Sitka Text" pitchFamily="2" charset="0"/>
              </a:rPr>
              <a:t>: Mainstream Judaism, teaches that Jesus, </a:t>
            </a:r>
            <a:r>
              <a:rPr lang="en-GB" sz="2500" i="1" dirty="0">
                <a:latin typeface="Sitka Text" pitchFamily="2" charset="0"/>
              </a:rPr>
              <a:t>though a historical person</a:t>
            </a:r>
            <a:r>
              <a:rPr lang="en-GB" sz="2500" dirty="0">
                <a:latin typeface="Sitka Text" pitchFamily="2" charset="0"/>
              </a:rPr>
              <a:t>, was a false prophet. They reject that He is </a:t>
            </a:r>
            <a:r>
              <a:rPr lang="en-GB" sz="2500" b="1" dirty="0">
                <a:latin typeface="Sitka Text" pitchFamily="2" charset="0"/>
              </a:rPr>
              <a:t>the Messiah </a:t>
            </a:r>
            <a:r>
              <a:rPr lang="en-GB" sz="2500" dirty="0">
                <a:latin typeface="Sitka Text" pitchFamily="2" charset="0"/>
              </a:rPr>
              <a:t>and teach that He </a:t>
            </a:r>
            <a:r>
              <a:rPr lang="en-GB" sz="2500" b="1" dirty="0">
                <a:latin typeface="Sitka Text" pitchFamily="2" charset="0"/>
              </a:rPr>
              <a:t>does not fulfil </a:t>
            </a:r>
            <a:r>
              <a:rPr lang="en-GB" sz="2500" dirty="0">
                <a:latin typeface="Sitka Text" pitchFamily="2" charset="0"/>
              </a:rPr>
              <a:t>the Old Testament prophecies which pertain to the Messiah.</a:t>
            </a:r>
          </a:p>
          <a:p>
            <a:r>
              <a:rPr lang="en-GB" sz="2500" b="1" dirty="0">
                <a:latin typeface="Sitka Text" pitchFamily="2" charset="0"/>
              </a:rPr>
              <a:t>Hinduism:</a:t>
            </a:r>
            <a:r>
              <a:rPr lang="en-GB" sz="2500" dirty="0">
                <a:latin typeface="Sitka Text" pitchFamily="2" charset="0"/>
              </a:rPr>
              <a:t> Teaches that Jesus was a real person who lived at some point in history, and that He was a </a:t>
            </a:r>
            <a:r>
              <a:rPr lang="en-GB" sz="2500" b="1" i="1" dirty="0">
                <a:latin typeface="Sitka Text" pitchFamily="2" charset="0"/>
              </a:rPr>
              <a:t>sadhu</a:t>
            </a:r>
            <a:r>
              <a:rPr lang="en-GB" sz="2500" i="1" dirty="0">
                <a:latin typeface="Sitka Text" pitchFamily="2" charset="0"/>
              </a:rPr>
              <a:t>— a holy man and a great teacher</a:t>
            </a:r>
            <a:r>
              <a:rPr lang="en-GB" sz="2500" dirty="0">
                <a:latin typeface="Sitka Text" pitchFamily="2" charset="0"/>
              </a:rPr>
              <a:t>. </a:t>
            </a:r>
          </a:p>
          <a:p>
            <a:r>
              <a:rPr lang="en-GB" sz="2500" b="1" dirty="0">
                <a:latin typeface="Sitka Text" pitchFamily="2" charset="0"/>
              </a:rPr>
              <a:t>Buddhism: </a:t>
            </a:r>
            <a:r>
              <a:rPr lang="en-GB" sz="2500" dirty="0">
                <a:latin typeface="Sitka Text" pitchFamily="2" charset="0"/>
              </a:rPr>
              <a:t>Some Buddhist believe that Jesus was a </a:t>
            </a:r>
            <a:r>
              <a:rPr lang="en-GB" sz="2500" i="1" dirty="0">
                <a:latin typeface="Sitka Text" pitchFamily="2" charset="0"/>
              </a:rPr>
              <a:t>‘</a:t>
            </a:r>
            <a:r>
              <a:rPr lang="en-GB" sz="2500" b="1" i="1" dirty="0">
                <a:latin typeface="Sitka Text" pitchFamily="2" charset="0"/>
              </a:rPr>
              <a:t>bodhisattva</a:t>
            </a:r>
            <a:r>
              <a:rPr lang="en-GB" sz="2500" i="1" dirty="0">
                <a:latin typeface="Sitka Text" pitchFamily="2" charset="0"/>
              </a:rPr>
              <a:t>’—</a:t>
            </a:r>
            <a:r>
              <a:rPr lang="en-GB" sz="2500" dirty="0">
                <a:latin typeface="Sitka Text" pitchFamily="2" charset="0"/>
              </a:rPr>
              <a:t> someone who has attained a high level of spiritual enlightenment.</a:t>
            </a:r>
            <a:endParaRPr lang="en-GB" sz="2500" b="1" dirty="0">
              <a:latin typeface="Sitka Text" pitchFamily="2" charset="0"/>
            </a:endParaRPr>
          </a:p>
        </p:txBody>
      </p:sp>
    </p:spTree>
    <p:extLst>
      <p:ext uri="{BB962C8B-B14F-4D97-AF65-F5344CB8AC3E}">
        <p14:creationId xmlns:p14="http://schemas.microsoft.com/office/powerpoint/2010/main" val="341250676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01AF8-39A4-8857-D8C0-7DAC6DEA92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9D7F0-8318-C224-8D40-83524B75C2DB}"/>
              </a:ext>
            </a:extLst>
          </p:cNvPr>
          <p:cNvSpPr>
            <a:spLocks noGrp="1"/>
          </p:cNvSpPr>
          <p:nvPr>
            <p:ph type="title"/>
          </p:nvPr>
        </p:nvSpPr>
        <p:spPr>
          <a:xfrm>
            <a:off x="849487" y="172721"/>
            <a:ext cx="10515600" cy="829732"/>
          </a:xfrm>
        </p:spPr>
        <p:txBody>
          <a:bodyPr/>
          <a:lstStyle/>
          <a:p>
            <a:r>
              <a:rPr lang="en-GB" b="1" i="1" dirty="0">
                <a:latin typeface="Sitka Text Semibold" pitchFamily="2" charset="0"/>
              </a:rPr>
              <a:t>Was He Just A Historical Figure?</a:t>
            </a:r>
          </a:p>
        </p:txBody>
      </p:sp>
      <p:sp>
        <p:nvSpPr>
          <p:cNvPr id="3" name="Content Placeholder 2">
            <a:extLst>
              <a:ext uri="{FF2B5EF4-FFF2-40B4-BE49-F238E27FC236}">
                <a16:creationId xmlns:a16="http://schemas.microsoft.com/office/drawing/2014/main" id="{BCB090EE-6D29-AD64-A946-8C5C7F97E84F}"/>
              </a:ext>
            </a:extLst>
          </p:cNvPr>
          <p:cNvSpPr>
            <a:spLocks noGrp="1"/>
          </p:cNvSpPr>
          <p:nvPr>
            <p:ph idx="1"/>
          </p:nvPr>
        </p:nvSpPr>
        <p:spPr>
          <a:xfrm>
            <a:off x="259643" y="1083733"/>
            <a:ext cx="11695289" cy="5601546"/>
          </a:xfrm>
        </p:spPr>
        <p:txBody>
          <a:bodyPr>
            <a:normAutofit/>
          </a:bodyPr>
          <a:lstStyle/>
          <a:p>
            <a:r>
              <a:rPr lang="en-GB" sz="2500" b="1" dirty="0">
                <a:latin typeface="Sitka Text" pitchFamily="2" charset="0"/>
              </a:rPr>
              <a:t>Some “Christians” </a:t>
            </a:r>
            <a:r>
              <a:rPr lang="en-GB" sz="2500" dirty="0">
                <a:latin typeface="Sitka Text" pitchFamily="2" charset="0"/>
              </a:rPr>
              <a:t>even </a:t>
            </a:r>
            <a:r>
              <a:rPr lang="en-GB" sz="2500" b="1" dirty="0">
                <a:latin typeface="Sitka Text" pitchFamily="2" charset="0"/>
              </a:rPr>
              <a:t>reject</a:t>
            </a:r>
            <a:r>
              <a:rPr lang="en-GB" sz="2500" dirty="0">
                <a:latin typeface="Sitka Text" pitchFamily="2" charset="0"/>
              </a:rPr>
              <a:t> the divinity of Jesus outright.</a:t>
            </a:r>
            <a:endParaRPr lang="en-GB" sz="2500" b="1" dirty="0">
              <a:latin typeface="Sitka Text" pitchFamily="2" charset="0"/>
            </a:endParaRPr>
          </a:p>
          <a:p>
            <a:r>
              <a:rPr lang="en-GB" sz="2500" dirty="0">
                <a:latin typeface="Sitka Text" pitchFamily="2" charset="0"/>
              </a:rPr>
              <a:t>Outside of </a:t>
            </a:r>
            <a:r>
              <a:rPr lang="en-GB" sz="2500" b="1" dirty="0">
                <a:latin typeface="Sitka Text" pitchFamily="2" charset="0"/>
              </a:rPr>
              <a:t>organised religion</a:t>
            </a:r>
            <a:r>
              <a:rPr lang="en-GB" sz="2500" dirty="0">
                <a:latin typeface="Sitka Text" pitchFamily="2" charset="0"/>
              </a:rPr>
              <a:t>, thoughts of Jesus usually focus on His impact as a social and historical figure.</a:t>
            </a:r>
          </a:p>
          <a:p>
            <a:r>
              <a:rPr lang="en-GB" sz="2500" dirty="0">
                <a:latin typeface="Sitka Text" pitchFamily="2" charset="0"/>
              </a:rPr>
              <a:t>Many secular historians and non-believers view Him as a radical Jewish teacher, who challenged the power structure of His time and was </a:t>
            </a:r>
            <a:r>
              <a:rPr lang="en-GB" sz="2500" b="1" dirty="0">
                <a:latin typeface="Sitka Text" pitchFamily="2" charset="0"/>
              </a:rPr>
              <a:t>“</a:t>
            </a:r>
            <a:r>
              <a:rPr lang="en-GB" sz="2500" b="1" i="1" dirty="0">
                <a:latin typeface="Sitka Text" pitchFamily="2" charset="0"/>
              </a:rPr>
              <a:t>executed as a political rebel”</a:t>
            </a:r>
            <a:r>
              <a:rPr lang="en-GB" sz="2500" i="1" dirty="0">
                <a:latin typeface="Sitka Text" pitchFamily="2" charset="0"/>
              </a:rPr>
              <a:t>. </a:t>
            </a:r>
          </a:p>
          <a:p>
            <a:r>
              <a:rPr lang="en-GB" sz="2500" dirty="0">
                <a:latin typeface="Sitka Text" pitchFamily="2" charset="0"/>
              </a:rPr>
              <a:t>Others admire His </a:t>
            </a:r>
            <a:r>
              <a:rPr lang="en-GB" sz="2500" b="1" dirty="0">
                <a:latin typeface="Sitka Text" pitchFamily="2" charset="0"/>
              </a:rPr>
              <a:t>moral teachings</a:t>
            </a:r>
            <a:r>
              <a:rPr lang="en-GB" sz="2500" dirty="0">
                <a:latin typeface="Sitka Text" pitchFamily="2" charset="0"/>
              </a:rPr>
              <a:t>, such as the Sermon on the Mount and His messages of love for one’s enemies.</a:t>
            </a:r>
          </a:p>
          <a:p>
            <a:r>
              <a:rPr lang="en-GB" sz="2500" dirty="0">
                <a:latin typeface="Sitka Text" pitchFamily="2" charset="0"/>
              </a:rPr>
              <a:t>In modern media, Jesus is frequently portrayed as a hero or a champion for the oppressed, many times stripped of His Divinity, to please secular values.</a:t>
            </a:r>
          </a:p>
          <a:p>
            <a:r>
              <a:rPr lang="en-GB" sz="2500" dirty="0">
                <a:latin typeface="Sitka Text" pitchFamily="2" charset="0"/>
              </a:rPr>
              <a:t>Some even believe He never even existed and is just a mythological figure— a mere </a:t>
            </a:r>
            <a:r>
              <a:rPr lang="en-GB" sz="2500" b="1" dirty="0">
                <a:latin typeface="Sitka Text" pitchFamily="2" charset="0"/>
              </a:rPr>
              <a:t>figment of one’s imagination</a:t>
            </a:r>
            <a:r>
              <a:rPr lang="en-GB" sz="2500" dirty="0">
                <a:latin typeface="Sitka Text" pitchFamily="2" charset="0"/>
              </a:rPr>
              <a:t>.</a:t>
            </a:r>
          </a:p>
        </p:txBody>
      </p:sp>
    </p:spTree>
    <p:extLst>
      <p:ext uri="{BB962C8B-B14F-4D97-AF65-F5344CB8AC3E}">
        <p14:creationId xmlns:p14="http://schemas.microsoft.com/office/powerpoint/2010/main" val="379918554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arn(inVertical)">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D4A77-2975-5117-6346-CBB0D59B4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C95E7-B03E-5738-9C96-FE5BEF63F1DA}"/>
              </a:ext>
            </a:extLst>
          </p:cNvPr>
          <p:cNvSpPr>
            <a:spLocks noGrp="1"/>
          </p:cNvSpPr>
          <p:nvPr>
            <p:ph type="title"/>
          </p:nvPr>
        </p:nvSpPr>
        <p:spPr>
          <a:xfrm>
            <a:off x="702733" y="1721557"/>
            <a:ext cx="10515600" cy="829732"/>
          </a:xfrm>
        </p:spPr>
        <p:txBody>
          <a:bodyPr/>
          <a:lstStyle/>
          <a:p>
            <a:pPr algn="ctr"/>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54F2E9C2-3B9D-380E-B325-1EDC1E75938A}"/>
              </a:ext>
            </a:extLst>
          </p:cNvPr>
          <p:cNvSpPr>
            <a:spLocks noGrp="1"/>
          </p:cNvSpPr>
          <p:nvPr>
            <p:ph idx="1"/>
          </p:nvPr>
        </p:nvSpPr>
        <p:spPr>
          <a:xfrm>
            <a:off x="248355" y="2867378"/>
            <a:ext cx="11695289" cy="2032000"/>
          </a:xfrm>
        </p:spPr>
        <p:txBody>
          <a:bodyPr>
            <a:normAutofit/>
          </a:bodyPr>
          <a:lstStyle/>
          <a:p>
            <a:pPr marL="0" indent="0" algn="ctr">
              <a:buNone/>
            </a:pPr>
            <a:r>
              <a:rPr lang="en-GB" sz="2500" dirty="0">
                <a:latin typeface="Sitka Text" pitchFamily="2" charset="0"/>
              </a:rPr>
              <a:t>For the most part, everyone seems to believe that Jesus was </a:t>
            </a:r>
            <a:r>
              <a:rPr lang="en-GB" sz="2500" b="1" dirty="0">
                <a:latin typeface="Sitka Text" pitchFamily="2" charset="0"/>
              </a:rPr>
              <a:t>a real Man </a:t>
            </a:r>
            <a:r>
              <a:rPr lang="en-GB" sz="2500" dirty="0">
                <a:latin typeface="Sitka Text" pitchFamily="2" charset="0"/>
              </a:rPr>
              <a:t>and that He lived at some point in history. Therefore, for the next few slides, let us see what we can learn from the Bible regarding the </a:t>
            </a:r>
            <a:r>
              <a:rPr lang="en-GB" sz="2500" b="1" dirty="0">
                <a:latin typeface="Sitka Text" pitchFamily="2" charset="0"/>
              </a:rPr>
              <a:t>Divine Nature </a:t>
            </a:r>
            <a:r>
              <a:rPr lang="en-GB" sz="2500" dirty="0">
                <a:latin typeface="Sitka Text" pitchFamily="2" charset="0"/>
              </a:rPr>
              <a:t>of Jesus. </a:t>
            </a:r>
          </a:p>
          <a:p>
            <a:pPr algn="ctr"/>
            <a:endParaRPr lang="en-GB" sz="2500" dirty="0">
              <a:latin typeface="Sitka Text" pitchFamily="2" charset="0"/>
            </a:endParaRPr>
          </a:p>
          <a:p>
            <a:endParaRPr lang="en-GB" sz="2500" dirty="0">
              <a:latin typeface="Sitka Text" pitchFamily="2" charset="0"/>
            </a:endParaRPr>
          </a:p>
          <a:p>
            <a:pPr marL="0" indent="0">
              <a:buNone/>
            </a:pPr>
            <a:endParaRPr lang="en-GB" sz="2500" dirty="0">
              <a:latin typeface="Sitka Text" pitchFamily="2" charset="0"/>
            </a:endParaRPr>
          </a:p>
        </p:txBody>
      </p:sp>
    </p:spTree>
    <p:extLst>
      <p:ext uri="{BB962C8B-B14F-4D97-AF65-F5344CB8AC3E}">
        <p14:creationId xmlns:p14="http://schemas.microsoft.com/office/powerpoint/2010/main" val="314923840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DC881-804A-31CA-E778-758B623DD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1DA409-4710-775E-0C4B-7E2BA14DE496}"/>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BC15F6B3-D6B6-4AD4-E078-8B025702D209}"/>
              </a:ext>
            </a:extLst>
          </p:cNvPr>
          <p:cNvSpPr>
            <a:spLocks noGrp="1"/>
          </p:cNvSpPr>
          <p:nvPr>
            <p:ph idx="1"/>
          </p:nvPr>
        </p:nvSpPr>
        <p:spPr>
          <a:xfrm>
            <a:off x="259643" y="1249680"/>
            <a:ext cx="11695289" cy="5354320"/>
          </a:xfrm>
        </p:spPr>
        <p:txBody>
          <a:bodyPr>
            <a:normAutofit/>
          </a:bodyPr>
          <a:lstStyle/>
          <a:p>
            <a:r>
              <a:rPr lang="en-GB" sz="2500" dirty="0">
                <a:latin typeface="Sitka Text" pitchFamily="2" charset="0"/>
              </a:rPr>
              <a:t>The Bible presents Jesus’ divinity through multiple converging lines of </a:t>
            </a:r>
            <a:r>
              <a:rPr lang="en-GB" sz="2500" b="1" i="1" dirty="0">
                <a:latin typeface="Sitka Text" pitchFamily="2" charset="0"/>
              </a:rPr>
              <a:t>evidence</a:t>
            </a:r>
            <a:r>
              <a:rPr lang="en-GB" sz="2500" dirty="0">
                <a:latin typeface="Sitka Text" pitchFamily="2" charset="0"/>
              </a:rPr>
              <a:t>. There is </a:t>
            </a:r>
            <a:r>
              <a:rPr lang="en-GB" sz="2500" i="1" dirty="0">
                <a:latin typeface="Sitka Text" pitchFamily="2" charset="0"/>
              </a:rPr>
              <a:t>no conjecture </a:t>
            </a:r>
            <a:r>
              <a:rPr lang="en-GB" sz="2500" dirty="0">
                <a:latin typeface="Sitka Text" pitchFamily="2" charset="0"/>
              </a:rPr>
              <a:t>in the Scriptures—</a:t>
            </a:r>
            <a:r>
              <a:rPr lang="en-GB" sz="2500" i="1" dirty="0">
                <a:latin typeface="Sitka Text" pitchFamily="2" charset="0"/>
              </a:rPr>
              <a:t> it is very clear.</a:t>
            </a:r>
          </a:p>
          <a:p>
            <a:r>
              <a:rPr lang="en-GB" sz="2500" dirty="0">
                <a:latin typeface="Sitka Text" pitchFamily="2" charset="0"/>
              </a:rPr>
              <a:t>“In the beginning </a:t>
            </a:r>
            <a:r>
              <a:rPr lang="en-GB" sz="2500" b="1" dirty="0">
                <a:latin typeface="Sitka Text" pitchFamily="2" charset="0"/>
              </a:rPr>
              <a:t>God</a:t>
            </a:r>
            <a:r>
              <a:rPr lang="en-GB" sz="2500" dirty="0">
                <a:latin typeface="Sitka Text" pitchFamily="2" charset="0"/>
              </a:rPr>
              <a:t> (</a:t>
            </a:r>
            <a:r>
              <a:rPr lang="en-GB" sz="2500" b="1" dirty="0" err="1">
                <a:latin typeface="Sitka Text" pitchFamily="2" charset="0"/>
              </a:rPr>
              <a:t>ĕlôhı̂ym</a:t>
            </a:r>
            <a:r>
              <a:rPr lang="en-GB" sz="2500" dirty="0">
                <a:latin typeface="Sitka Text" pitchFamily="2" charset="0"/>
              </a:rPr>
              <a:t>) created the heavens and the earth.” </a:t>
            </a:r>
            <a:r>
              <a:rPr lang="en-GB" sz="2500" b="1" dirty="0">
                <a:latin typeface="Sitka Text" pitchFamily="2" charset="0"/>
              </a:rPr>
              <a:t>Genesis 1:1</a:t>
            </a:r>
            <a:endParaRPr lang="en-GB" sz="2500" dirty="0">
              <a:latin typeface="Sitka Text" pitchFamily="2" charset="0"/>
            </a:endParaRPr>
          </a:p>
          <a:p>
            <a:r>
              <a:rPr lang="en-GB" sz="2500" dirty="0">
                <a:latin typeface="Sitka Text" pitchFamily="2" charset="0"/>
              </a:rPr>
              <a:t>Moses tells us that in the very beginning, it was God who created the universe.</a:t>
            </a:r>
          </a:p>
          <a:p>
            <a:r>
              <a:rPr lang="en-GB" sz="2500" dirty="0">
                <a:latin typeface="Sitka Text" pitchFamily="2" charset="0"/>
              </a:rPr>
              <a:t>However, Moses does not use the word for God in the </a:t>
            </a:r>
            <a:r>
              <a:rPr lang="en-GB" sz="2500" i="1" dirty="0" err="1">
                <a:latin typeface="Sitka Text" pitchFamily="2" charset="0"/>
              </a:rPr>
              <a:t>singlular</a:t>
            </a:r>
            <a:r>
              <a:rPr lang="en-GB" sz="2500" b="1" dirty="0">
                <a:latin typeface="Sitka Text" pitchFamily="2" charset="0"/>
              </a:rPr>
              <a:t>—</a:t>
            </a:r>
            <a:r>
              <a:rPr lang="en-GB" sz="2500" b="1" i="1" dirty="0">
                <a:latin typeface="Sitka Text" pitchFamily="2" charset="0"/>
              </a:rPr>
              <a:t>“</a:t>
            </a:r>
            <a:r>
              <a:rPr lang="en-GB" sz="2500" b="1" i="1" dirty="0" err="1">
                <a:latin typeface="Sitka Text" pitchFamily="2" charset="0"/>
              </a:rPr>
              <a:t>ĕl</a:t>
            </a:r>
            <a:r>
              <a:rPr lang="en-GB" sz="2500" b="1" i="1" dirty="0">
                <a:latin typeface="Sitka Text" pitchFamily="2" charset="0"/>
              </a:rPr>
              <a:t>”—</a:t>
            </a:r>
            <a:r>
              <a:rPr lang="en-GB" sz="2500" dirty="0">
                <a:latin typeface="Sitka Text" pitchFamily="2" charset="0"/>
              </a:rPr>
              <a:t>rather, he uses the word, </a:t>
            </a:r>
            <a:r>
              <a:rPr lang="en-GB" sz="2500" b="1" dirty="0" err="1">
                <a:latin typeface="Sitka Text" pitchFamily="2" charset="0"/>
              </a:rPr>
              <a:t>ĕlôhı̂ym</a:t>
            </a:r>
            <a:r>
              <a:rPr lang="en-GB" sz="2500" dirty="0">
                <a:latin typeface="Sitka Text" pitchFamily="2" charset="0"/>
              </a:rPr>
              <a:t>, referring to God in the </a:t>
            </a:r>
            <a:r>
              <a:rPr lang="en-GB" sz="2500" i="1" dirty="0">
                <a:latin typeface="Sitka Text" pitchFamily="2" charset="0"/>
              </a:rPr>
              <a:t>plural</a:t>
            </a:r>
            <a:r>
              <a:rPr lang="en-GB" sz="2500" dirty="0">
                <a:latin typeface="Sitka Text" pitchFamily="2" charset="0"/>
              </a:rPr>
              <a:t>.</a:t>
            </a:r>
          </a:p>
          <a:p>
            <a:r>
              <a:rPr lang="en-GB" sz="2500" dirty="0">
                <a:latin typeface="Sitka Text" pitchFamily="2" charset="0"/>
              </a:rPr>
              <a:t>This means that in the beginning, when </a:t>
            </a:r>
            <a:r>
              <a:rPr lang="en-GB" sz="2500" b="1" dirty="0">
                <a:latin typeface="Sitka Text" pitchFamily="2" charset="0"/>
              </a:rPr>
              <a:t>God the Father </a:t>
            </a:r>
            <a:r>
              <a:rPr lang="en-GB" sz="2500" dirty="0">
                <a:latin typeface="Sitka Text" pitchFamily="2" charset="0"/>
              </a:rPr>
              <a:t>created, </a:t>
            </a:r>
            <a:r>
              <a:rPr lang="en-GB" sz="2500" b="1" dirty="0">
                <a:latin typeface="Sitka Text" pitchFamily="2" charset="0"/>
              </a:rPr>
              <a:t>He wasn’t alone</a:t>
            </a:r>
            <a:r>
              <a:rPr lang="en-GB" sz="2500" dirty="0">
                <a:latin typeface="Sitka Text" pitchFamily="2" charset="0"/>
              </a:rPr>
              <a:t>— </a:t>
            </a:r>
            <a:r>
              <a:rPr lang="en-GB" sz="2500" i="1" dirty="0">
                <a:latin typeface="Sitka Text" pitchFamily="2" charset="0"/>
              </a:rPr>
              <a:t>There was another or others involved</a:t>
            </a:r>
            <a:r>
              <a:rPr lang="en-GB" sz="2500" dirty="0">
                <a:latin typeface="Sitka Text" pitchFamily="2" charset="0"/>
              </a:rPr>
              <a:t>.</a:t>
            </a:r>
          </a:p>
          <a:p>
            <a:r>
              <a:rPr lang="en-GB" sz="2500" b="1" dirty="0">
                <a:latin typeface="Sitka Text" pitchFamily="2" charset="0"/>
              </a:rPr>
              <a:t>Verse 2 </a:t>
            </a:r>
            <a:r>
              <a:rPr lang="en-GB" sz="2500" dirty="0">
                <a:latin typeface="Sitka Text" pitchFamily="2" charset="0"/>
              </a:rPr>
              <a:t>tells us that </a:t>
            </a:r>
            <a:r>
              <a:rPr lang="en-GB" sz="2500" b="1" dirty="0">
                <a:latin typeface="Sitka Text" pitchFamily="2" charset="0"/>
              </a:rPr>
              <a:t>The Spirit</a:t>
            </a:r>
            <a:r>
              <a:rPr lang="en-GB" sz="2500" dirty="0">
                <a:latin typeface="Sitka Text" pitchFamily="2" charset="0"/>
              </a:rPr>
              <a:t> “</a:t>
            </a:r>
            <a:r>
              <a:rPr lang="en-GB" sz="2500" i="1" dirty="0">
                <a:latin typeface="Sitka Text" pitchFamily="2" charset="0"/>
              </a:rPr>
              <a:t>hovered over the face of the waters</a:t>
            </a:r>
            <a:r>
              <a:rPr lang="en-GB" sz="2500" dirty="0">
                <a:latin typeface="Sitka Text" pitchFamily="2" charset="0"/>
              </a:rPr>
              <a:t>”, so we know that the Holy Spirit was also involved.</a:t>
            </a:r>
          </a:p>
          <a:p>
            <a:endParaRPr lang="en-GB" sz="2500" dirty="0">
              <a:latin typeface="Sitka Text" pitchFamily="2" charset="0"/>
            </a:endParaRPr>
          </a:p>
          <a:p>
            <a:endParaRPr lang="en-GB" sz="2500" dirty="0">
              <a:latin typeface="Sitka Text" pitchFamily="2" charset="0"/>
            </a:endParaRPr>
          </a:p>
        </p:txBody>
      </p:sp>
    </p:spTree>
    <p:extLst>
      <p:ext uri="{BB962C8B-B14F-4D97-AF65-F5344CB8AC3E}">
        <p14:creationId xmlns:p14="http://schemas.microsoft.com/office/powerpoint/2010/main" val="274916027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strips(downLeft)">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circle(in)">
                                      <p:cBhvr>
                                        <p:cTn id="29" dur="2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12"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strips(downLeft)">
                                      <p:cBhvr>
                                        <p:cTn id="3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1695E-BEE8-B6C9-C8E7-0CA1B155A3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BF7E1-459E-C3A6-E2DD-30E0CC2764E3}"/>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0A262188-5BF2-6894-BA58-5683A59F0B9A}"/>
              </a:ext>
            </a:extLst>
          </p:cNvPr>
          <p:cNvSpPr>
            <a:spLocks noGrp="1"/>
          </p:cNvSpPr>
          <p:nvPr>
            <p:ph idx="1"/>
          </p:nvPr>
        </p:nvSpPr>
        <p:spPr>
          <a:xfrm>
            <a:off x="259643" y="1320800"/>
            <a:ext cx="11695289" cy="5283200"/>
          </a:xfrm>
        </p:spPr>
        <p:txBody>
          <a:bodyPr>
            <a:normAutofit/>
          </a:bodyPr>
          <a:lstStyle/>
          <a:p>
            <a:r>
              <a:rPr lang="en-GB" sz="2500" dirty="0">
                <a:latin typeface="Sitka Text" pitchFamily="2" charset="0"/>
              </a:rPr>
              <a:t>The </a:t>
            </a:r>
            <a:r>
              <a:rPr lang="en-GB" sz="2500" b="1" dirty="0">
                <a:latin typeface="Sitka Text" pitchFamily="2" charset="0"/>
              </a:rPr>
              <a:t>Apostle John</a:t>
            </a:r>
            <a:r>
              <a:rPr lang="en-GB" sz="2500" dirty="0">
                <a:latin typeface="Sitka Text" pitchFamily="2" charset="0"/>
              </a:rPr>
              <a:t>, </a:t>
            </a:r>
            <a:r>
              <a:rPr lang="en-GB" sz="2500" i="1" dirty="0">
                <a:latin typeface="Sitka Text" pitchFamily="2" charset="0"/>
              </a:rPr>
              <a:t>one of the twelve</a:t>
            </a:r>
            <a:r>
              <a:rPr lang="en-GB" sz="2500" dirty="0">
                <a:latin typeface="Sitka Text" pitchFamily="2" charset="0"/>
              </a:rPr>
              <a:t>, comments on this in </a:t>
            </a:r>
            <a:r>
              <a:rPr lang="en-GB" sz="2500" b="1" dirty="0">
                <a:latin typeface="Sitka Text" pitchFamily="2" charset="0"/>
              </a:rPr>
              <a:t>John 1:1-3</a:t>
            </a:r>
            <a:r>
              <a:rPr lang="en-GB" sz="2500" dirty="0">
                <a:latin typeface="Sitka Text" pitchFamily="2" charset="0"/>
              </a:rPr>
              <a:t>.</a:t>
            </a:r>
          </a:p>
          <a:p>
            <a:r>
              <a:rPr lang="en-GB" sz="2500" dirty="0">
                <a:latin typeface="Sitka Text" pitchFamily="2" charset="0"/>
              </a:rPr>
              <a:t>Let’s read it.</a:t>
            </a:r>
          </a:p>
          <a:p>
            <a:r>
              <a:rPr lang="en-GB" sz="2500" dirty="0">
                <a:latin typeface="Sitka Text" pitchFamily="2" charset="0"/>
              </a:rPr>
              <a:t>John tells us that in the beginning, when </a:t>
            </a:r>
            <a:r>
              <a:rPr lang="en-GB" sz="2500" b="1" dirty="0">
                <a:latin typeface="Sitka Text" pitchFamily="2" charset="0"/>
              </a:rPr>
              <a:t>God created </a:t>
            </a:r>
            <a:r>
              <a:rPr lang="en-GB" sz="2500" i="1" dirty="0">
                <a:latin typeface="Sitka Text" pitchFamily="2" charset="0"/>
              </a:rPr>
              <a:t>‘the heavens and the earth’, </a:t>
            </a:r>
            <a:r>
              <a:rPr lang="en-GB" sz="2500" b="1" dirty="0">
                <a:latin typeface="Sitka Text" pitchFamily="2" charset="0"/>
              </a:rPr>
              <a:t>The Word </a:t>
            </a:r>
            <a:r>
              <a:rPr lang="en-GB" sz="2500" dirty="0">
                <a:latin typeface="Sitka Text" pitchFamily="2" charset="0"/>
              </a:rPr>
              <a:t>was also there in the beginning with Him.</a:t>
            </a:r>
          </a:p>
          <a:p>
            <a:r>
              <a:rPr lang="en-GB" sz="2500" dirty="0">
                <a:latin typeface="Sitka Text" pitchFamily="2" charset="0"/>
              </a:rPr>
              <a:t>This means that “</a:t>
            </a:r>
            <a:r>
              <a:rPr lang="en-GB" sz="2500" b="1" i="1" dirty="0">
                <a:latin typeface="Sitka Text" pitchFamily="2" charset="0"/>
              </a:rPr>
              <a:t>in the beginning</a:t>
            </a:r>
            <a:r>
              <a:rPr lang="en-GB" sz="2500" dirty="0">
                <a:latin typeface="Sitka Text" pitchFamily="2" charset="0"/>
              </a:rPr>
              <a:t>” when God made the universe, </a:t>
            </a:r>
            <a:r>
              <a:rPr lang="en-GB" sz="2500" b="1" dirty="0">
                <a:latin typeface="Sitka Text" pitchFamily="2" charset="0"/>
              </a:rPr>
              <a:t>The Father </a:t>
            </a:r>
            <a:r>
              <a:rPr lang="en-GB" sz="2500" i="1" dirty="0">
                <a:latin typeface="Sitka Text" pitchFamily="2" charset="0"/>
              </a:rPr>
              <a:t>was present</a:t>
            </a:r>
            <a:r>
              <a:rPr lang="en-GB" sz="2500" dirty="0">
                <a:latin typeface="Sitka Text" pitchFamily="2" charset="0"/>
              </a:rPr>
              <a:t>, </a:t>
            </a:r>
            <a:r>
              <a:rPr lang="en-GB" sz="2500" b="1" dirty="0">
                <a:latin typeface="Sitka Text" pitchFamily="2" charset="0"/>
              </a:rPr>
              <a:t>The Word </a:t>
            </a:r>
            <a:r>
              <a:rPr lang="en-GB" sz="2500" i="1" dirty="0">
                <a:latin typeface="Sitka Text" pitchFamily="2" charset="0"/>
              </a:rPr>
              <a:t>was present </a:t>
            </a:r>
            <a:r>
              <a:rPr lang="en-GB" sz="2500" dirty="0">
                <a:latin typeface="Sitka Text" pitchFamily="2" charset="0"/>
              </a:rPr>
              <a:t>and </a:t>
            </a:r>
            <a:r>
              <a:rPr lang="en-GB" sz="2500" b="1" dirty="0">
                <a:latin typeface="Sitka Text" pitchFamily="2" charset="0"/>
              </a:rPr>
              <a:t>The Spirit </a:t>
            </a:r>
            <a:r>
              <a:rPr lang="en-GB" sz="2500" i="1" dirty="0">
                <a:latin typeface="Sitka Text" pitchFamily="2" charset="0"/>
              </a:rPr>
              <a:t>was present</a:t>
            </a:r>
            <a:r>
              <a:rPr lang="en-GB" sz="2500" dirty="0">
                <a:latin typeface="Sitka Text" pitchFamily="2" charset="0"/>
              </a:rPr>
              <a:t>.</a:t>
            </a:r>
          </a:p>
          <a:p>
            <a:r>
              <a:rPr lang="en-GB" sz="2500" b="1" dirty="0">
                <a:latin typeface="Sitka Text" pitchFamily="2" charset="0"/>
              </a:rPr>
              <a:t>God</a:t>
            </a:r>
            <a:r>
              <a:rPr lang="en-GB" sz="2500" dirty="0">
                <a:latin typeface="Sitka Text" pitchFamily="2" charset="0"/>
              </a:rPr>
              <a:t>— </a:t>
            </a:r>
            <a:r>
              <a:rPr lang="en-GB" sz="2500" b="1" i="1" dirty="0" err="1">
                <a:latin typeface="Sitka Text" pitchFamily="2" charset="0"/>
              </a:rPr>
              <a:t>ĕlôhiym</a:t>
            </a:r>
            <a:r>
              <a:rPr lang="en-GB" sz="2500" dirty="0">
                <a:latin typeface="Sitka Text" pitchFamily="2" charset="0"/>
              </a:rPr>
              <a:t>— made the heavens and the earth.</a:t>
            </a:r>
          </a:p>
          <a:p>
            <a:r>
              <a:rPr lang="en-GB" sz="2500" dirty="0">
                <a:latin typeface="Sitka Text" pitchFamily="2" charset="0"/>
              </a:rPr>
              <a:t>John also tells us that </a:t>
            </a:r>
            <a:r>
              <a:rPr lang="en-GB" sz="2500" b="1" u="sng" dirty="0">
                <a:latin typeface="Sitka Text" pitchFamily="2" charset="0"/>
              </a:rPr>
              <a:t>The Word was God </a:t>
            </a:r>
            <a:r>
              <a:rPr lang="en-GB" sz="2500" dirty="0">
                <a:latin typeface="Sitka Text" pitchFamily="2" charset="0"/>
              </a:rPr>
              <a:t>and in verse 14, he says, The </a:t>
            </a:r>
            <a:r>
              <a:rPr lang="en-GB" sz="2500" b="1" dirty="0">
                <a:latin typeface="Sitka Text" pitchFamily="2" charset="0"/>
              </a:rPr>
              <a:t>Divine</a:t>
            </a:r>
            <a:r>
              <a:rPr lang="en-GB" sz="2500" dirty="0">
                <a:latin typeface="Sitka Text" pitchFamily="2" charset="0"/>
              </a:rPr>
              <a:t> Word took on </a:t>
            </a:r>
            <a:r>
              <a:rPr lang="en-GB" sz="2500" b="1" dirty="0">
                <a:latin typeface="Sitka Text" pitchFamily="2" charset="0"/>
              </a:rPr>
              <a:t>human nature</a:t>
            </a:r>
            <a:r>
              <a:rPr lang="en-GB" sz="2500" dirty="0">
                <a:latin typeface="Sitka Text" pitchFamily="2" charset="0"/>
              </a:rPr>
              <a:t>— </a:t>
            </a:r>
            <a:r>
              <a:rPr lang="en-GB" sz="2500" i="1" dirty="0">
                <a:latin typeface="Sitka Text" pitchFamily="2" charset="0"/>
              </a:rPr>
              <a:t>He became </a:t>
            </a:r>
            <a:r>
              <a:rPr lang="en-GB" sz="2500" b="1" i="1" dirty="0">
                <a:latin typeface="Sitka Text" pitchFamily="2" charset="0"/>
              </a:rPr>
              <a:t>flesh</a:t>
            </a:r>
            <a:r>
              <a:rPr lang="en-GB" sz="2500" i="1" dirty="0">
                <a:latin typeface="Sitka Text" pitchFamily="2" charset="0"/>
              </a:rPr>
              <a:t> and </a:t>
            </a:r>
            <a:r>
              <a:rPr lang="en-GB" sz="2500" b="1" i="1" dirty="0">
                <a:latin typeface="Sitka Text" pitchFamily="2" charset="0"/>
              </a:rPr>
              <a:t>blood</a:t>
            </a:r>
            <a:r>
              <a:rPr lang="en-GB" sz="2500" i="1" dirty="0">
                <a:latin typeface="Sitka Text" pitchFamily="2" charset="0"/>
              </a:rPr>
              <a:t>.</a:t>
            </a:r>
          </a:p>
          <a:p>
            <a:r>
              <a:rPr lang="en-GB" sz="2500" dirty="0">
                <a:latin typeface="Sitka Text" pitchFamily="2" charset="0"/>
              </a:rPr>
              <a:t>“</a:t>
            </a:r>
            <a:r>
              <a:rPr lang="en-GB" sz="2500" baseline="30000" dirty="0">
                <a:latin typeface="Sitka Text" pitchFamily="2" charset="0"/>
              </a:rPr>
              <a:t> </a:t>
            </a:r>
            <a:r>
              <a:rPr lang="en-GB" sz="2500" dirty="0">
                <a:latin typeface="Sitka Text" pitchFamily="2" charset="0"/>
              </a:rPr>
              <a:t>And the Word </a:t>
            </a:r>
            <a:r>
              <a:rPr lang="en-GB" sz="2500" b="1" i="1" dirty="0">
                <a:latin typeface="Sitka Text" pitchFamily="2" charset="0"/>
              </a:rPr>
              <a:t>became flesh </a:t>
            </a:r>
            <a:r>
              <a:rPr lang="en-GB" sz="2500" dirty="0">
                <a:latin typeface="Sitka Text" pitchFamily="2" charset="0"/>
              </a:rPr>
              <a:t>and dwelt among us…” verse 14.</a:t>
            </a:r>
          </a:p>
          <a:p>
            <a:pPr marL="0" indent="0">
              <a:buNone/>
            </a:pPr>
            <a:endParaRPr lang="en-GB" sz="2500" dirty="0">
              <a:latin typeface="Sitka Text" pitchFamily="2" charset="0"/>
            </a:endParaRPr>
          </a:p>
          <a:p>
            <a:endParaRPr lang="en-GB" sz="2500" dirty="0">
              <a:latin typeface="Sitka Text" pitchFamily="2" charset="0"/>
            </a:endParaRPr>
          </a:p>
        </p:txBody>
      </p:sp>
    </p:spTree>
    <p:extLst>
      <p:ext uri="{BB962C8B-B14F-4D97-AF65-F5344CB8AC3E}">
        <p14:creationId xmlns:p14="http://schemas.microsoft.com/office/powerpoint/2010/main" val="225213135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strips(downLeft)">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strips(downLeft)">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checkerboard(across)">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3D1D2-2A44-AE70-FB79-5B622F19FE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684B66-DC52-5D23-D506-7FFC0832FAEF}"/>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9DA36F77-4315-3B58-B558-FC01AF29E3D7}"/>
              </a:ext>
            </a:extLst>
          </p:cNvPr>
          <p:cNvSpPr>
            <a:spLocks noGrp="1"/>
          </p:cNvSpPr>
          <p:nvPr>
            <p:ph idx="1"/>
          </p:nvPr>
        </p:nvSpPr>
        <p:spPr>
          <a:xfrm>
            <a:off x="259643" y="1083733"/>
            <a:ext cx="11695289" cy="5689600"/>
          </a:xfrm>
        </p:spPr>
        <p:txBody>
          <a:bodyPr>
            <a:normAutofit/>
          </a:bodyPr>
          <a:lstStyle/>
          <a:p>
            <a:r>
              <a:rPr lang="en-GB" sz="2500" dirty="0">
                <a:latin typeface="Sitka Text" pitchFamily="2" charset="0"/>
              </a:rPr>
              <a:t>The question then is who is </a:t>
            </a:r>
            <a:r>
              <a:rPr lang="en-GB" sz="2500" b="1" dirty="0">
                <a:latin typeface="Sitka Text" pitchFamily="2" charset="0"/>
              </a:rPr>
              <a:t>the Word</a:t>
            </a:r>
            <a:r>
              <a:rPr lang="en-GB" sz="2500" dirty="0">
                <a:latin typeface="Sitka Text" pitchFamily="2" charset="0"/>
              </a:rPr>
              <a:t>?</a:t>
            </a:r>
          </a:p>
          <a:p>
            <a:r>
              <a:rPr lang="en-GB" sz="2500" dirty="0">
                <a:latin typeface="Sitka Text" pitchFamily="2" charset="0"/>
              </a:rPr>
              <a:t>Speaking of the Second Coming of Jesus in glory, this same John says, "He was clothed with a robe dipped in blood, and </a:t>
            </a:r>
            <a:r>
              <a:rPr lang="en-GB" sz="2500" b="1" i="1" dirty="0">
                <a:latin typeface="Sitka Text" pitchFamily="2" charset="0"/>
              </a:rPr>
              <a:t>His name is called The Word of God</a:t>
            </a:r>
            <a:r>
              <a:rPr lang="en-GB" sz="2500" dirty="0">
                <a:latin typeface="Sitka Text" pitchFamily="2" charset="0"/>
              </a:rPr>
              <a:t>.”</a:t>
            </a:r>
            <a:r>
              <a:rPr lang="en-GB" sz="2500" b="1" dirty="0">
                <a:latin typeface="Sitka Text" pitchFamily="2" charset="0"/>
              </a:rPr>
              <a:t> Revelation 19:13</a:t>
            </a:r>
          </a:p>
          <a:p>
            <a:r>
              <a:rPr lang="en-GB" sz="2500" dirty="0">
                <a:latin typeface="Sitka Text" pitchFamily="2" charset="0"/>
              </a:rPr>
              <a:t>He also says of the The Word, “He has on His robe and on His thigh a name written: </a:t>
            </a:r>
            <a:r>
              <a:rPr lang="en-GB" sz="2500" b="1" i="1" dirty="0">
                <a:latin typeface="Sitka Text" pitchFamily="2" charset="0"/>
              </a:rPr>
              <a:t>KING OF KINGS AND LORD OF LORDS</a:t>
            </a:r>
            <a:r>
              <a:rPr lang="en-GB" sz="2500" dirty="0">
                <a:latin typeface="Sitka Text" pitchFamily="2" charset="0"/>
              </a:rPr>
              <a:t>.” </a:t>
            </a:r>
            <a:r>
              <a:rPr lang="en-GB" sz="2500" b="1" dirty="0">
                <a:latin typeface="Sitka Text" pitchFamily="2" charset="0"/>
              </a:rPr>
              <a:t>verse 16</a:t>
            </a:r>
          </a:p>
          <a:p>
            <a:r>
              <a:rPr lang="en-GB" sz="2500" dirty="0">
                <a:latin typeface="Sitka Text" pitchFamily="2" charset="0"/>
              </a:rPr>
              <a:t>About this same Word John says, “For there are three that bear witness in heaven: </a:t>
            </a:r>
            <a:r>
              <a:rPr lang="en-GB" sz="2500" b="1" i="1" dirty="0">
                <a:latin typeface="Sitka Text" pitchFamily="2" charset="0"/>
              </a:rPr>
              <a:t>the Father</a:t>
            </a:r>
            <a:r>
              <a:rPr lang="en-GB" sz="2500" i="1" dirty="0">
                <a:latin typeface="Sitka Text" pitchFamily="2" charset="0"/>
              </a:rPr>
              <a:t>, </a:t>
            </a:r>
            <a:r>
              <a:rPr lang="en-GB" sz="2500" b="1" i="1" dirty="0">
                <a:latin typeface="Sitka Text" pitchFamily="2" charset="0"/>
              </a:rPr>
              <a:t>the Word</a:t>
            </a:r>
            <a:r>
              <a:rPr lang="en-GB" sz="2500" dirty="0">
                <a:latin typeface="Sitka Text" pitchFamily="2" charset="0"/>
              </a:rPr>
              <a:t>, and </a:t>
            </a:r>
            <a:r>
              <a:rPr lang="en-GB" sz="2500" b="1" i="1" dirty="0">
                <a:latin typeface="Sitka Text" pitchFamily="2" charset="0"/>
              </a:rPr>
              <a:t>the Holy Spirit</a:t>
            </a:r>
            <a:r>
              <a:rPr lang="en-GB" sz="2500" dirty="0">
                <a:latin typeface="Sitka Text" pitchFamily="2" charset="0"/>
              </a:rPr>
              <a:t>; and </a:t>
            </a:r>
            <a:r>
              <a:rPr lang="en-GB" sz="2500" b="1" i="1" dirty="0">
                <a:latin typeface="Sitka Text" pitchFamily="2" charset="0"/>
              </a:rPr>
              <a:t>these three are One</a:t>
            </a:r>
            <a:r>
              <a:rPr lang="en-GB" sz="2500" dirty="0">
                <a:latin typeface="Sitka Text" pitchFamily="2" charset="0"/>
              </a:rPr>
              <a:t>.”</a:t>
            </a:r>
          </a:p>
          <a:p>
            <a:r>
              <a:rPr lang="en-GB" sz="2500" dirty="0">
                <a:latin typeface="Sitka Text" pitchFamily="2" charset="0"/>
              </a:rPr>
              <a:t>The Bible teaches us here in these few verses that Jesus is Divine— </a:t>
            </a:r>
            <a:r>
              <a:rPr lang="en-GB" sz="2500" i="1" dirty="0">
                <a:latin typeface="Sitka Text" pitchFamily="2" charset="0"/>
              </a:rPr>
              <a:t>He is </a:t>
            </a:r>
            <a:r>
              <a:rPr lang="en-GB" sz="2500" b="1" i="1" dirty="0">
                <a:latin typeface="Sitka Text" pitchFamily="2" charset="0"/>
              </a:rPr>
              <a:t>the Divine Word</a:t>
            </a:r>
            <a:r>
              <a:rPr lang="en-GB" sz="2500" b="1" dirty="0">
                <a:latin typeface="Sitka Text" pitchFamily="2" charset="0"/>
              </a:rPr>
              <a:t>, that become flesh </a:t>
            </a:r>
            <a:r>
              <a:rPr lang="en-GB" sz="2500" dirty="0">
                <a:latin typeface="Sitka Text" pitchFamily="2" charset="0"/>
              </a:rPr>
              <a:t>to die </a:t>
            </a:r>
            <a:r>
              <a:rPr lang="en-GB" sz="2500" b="1" dirty="0">
                <a:latin typeface="Sitka Text" pitchFamily="2" charset="0"/>
              </a:rPr>
              <a:t>as a man </a:t>
            </a:r>
            <a:r>
              <a:rPr lang="en-GB" sz="2500" dirty="0">
                <a:latin typeface="Sitka Text" pitchFamily="2" charset="0"/>
              </a:rPr>
              <a:t>for fallen humanity, for as God He could not die, He is immortal.</a:t>
            </a:r>
          </a:p>
          <a:p>
            <a:r>
              <a:rPr lang="en-GB" sz="2500" dirty="0">
                <a:latin typeface="Sitka Text" pitchFamily="2" charset="0"/>
              </a:rPr>
              <a:t>He was with the Father and Spirit in the beginning, at the work of creation.</a:t>
            </a:r>
          </a:p>
          <a:p>
            <a:r>
              <a:rPr lang="en-GB" sz="2500" i="1" dirty="0">
                <a:latin typeface="Sitka Text" pitchFamily="2" charset="0"/>
              </a:rPr>
              <a:t>“These three are </a:t>
            </a:r>
            <a:r>
              <a:rPr lang="en-GB" sz="2500" b="1" i="1" dirty="0">
                <a:latin typeface="Sitka Text" pitchFamily="2" charset="0"/>
              </a:rPr>
              <a:t>One</a:t>
            </a:r>
            <a:r>
              <a:rPr lang="en-GB" sz="2500" i="1" dirty="0">
                <a:latin typeface="Sitka Text" pitchFamily="2" charset="0"/>
              </a:rPr>
              <a:t>”—of one mind, in harmony, without dissent.</a:t>
            </a:r>
            <a:endParaRPr lang="en-GB" sz="2500" dirty="0">
              <a:latin typeface="Sitka Text" pitchFamily="2" charset="0"/>
            </a:endParaRPr>
          </a:p>
          <a:p>
            <a:pPr marL="0" indent="0">
              <a:buNone/>
            </a:pPr>
            <a:endParaRPr lang="en-GB" sz="2500" dirty="0">
              <a:latin typeface="Sitka Text" pitchFamily="2" charset="0"/>
            </a:endParaRPr>
          </a:p>
          <a:p>
            <a:endParaRPr lang="en-GB" sz="2500" dirty="0">
              <a:latin typeface="Sitka Text" pitchFamily="2" charset="0"/>
            </a:endParaRPr>
          </a:p>
        </p:txBody>
      </p:sp>
    </p:spTree>
    <p:extLst>
      <p:ext uri="{BB962C8B-B14F-4D97-AF65-F5344CB8AC3E}">
        <p14:creationId xmlns:p14="http://schemas.microsoft.com/office/powerpoint/2010/main" val="65057519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heckerboard(across)">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dissolv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checkerboard(across)">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dissolv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strips(downLeft)">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321FC-0CE2-F6D8-84A5-C6D71DEBD9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205E4A-F068-D20C-D59D-35DC7E32F6B8}"/>
              </a:ext>
            </a:extLst>
          </p:cNvPr>
          <p:cNvSpPr>
            <a:spLocks noGrp="1"/>
          </p:cNvSpPr>
          <p:nvPr>
            <p:ph type="title"/>
          </p:nvPr>
        </p:nvSpPr>
        <p:spPr>
          <a:xfrm>
            <a:off x="838200" y="0"/>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C1333089-9DCD-BD18-F417-606489649A05}"/>
              </a:ext>
            </a:extLst>
          </p:cNvPr>
          <p:cNvSpPr>
            <a:spLocks noGrp="1"/>
          </p:cNvSpPr>
          <p:nvPr>
            <p:ph idx="1"/>
          </p:nvPr>
        </p:nvSpPr>
        <p:spPr>
          <a:xfrm>
            <a:off x="259643" y="790222"/>
            <a:ext cx="11695289" cy="5983111"/>
          </a:xfrm>
        </p:spPr>
        <p:txBody>
          <a:bodyPr>
            <a:normAutofit/>
          </a:bodyPr>
          <a:lstStyle/>
          <a:p>
            <a:r>
              <a:rPr lang="en-GB" sz="2500" dirty="0">
                <a:latin typeface="Sitka Text" pitchFamily="2" charset="0"/>
              </a:rPr>
              <a:t>The Apostle Paul makes it even clearer.</a:t>
            </a:r>
          </a:p>
          <a:p>
            <a:r>
              <a:rPr lang="en-GB" sz="2500" dirty="0">
                <a:latin typeface="Sitka Text" pitchFamily="2" charset="0"/>
              </a:rPr>
              <a:t>“For </a:t>
            </a:r>
            <a:r>
              <a:rPr lang="en-GB" sz="2500" b="1" dirty="0">
                <a:latin typeface="Sitka Text" pitchFamily="2" charset="0"/>
              </a:rPr>
              <a:t>by Him [Jesus] all things were created that are in heaven and that are on earth</a:t>
            </a:r>
            <a:r>
              <a:rPr lang="en-GB" sz="2500" dirty="0">
                <a:latin typeface="Sitka Text" pitchFamily="2" charset="0"/>
              </a:rPr>
              <a:t>, </a:t>
            </a:r>
            <a:r>
              <a:rPr lang="en-GB" sz="2500" i="1" dirty="0">
                <a:latin typeface="Sitka Text" pitchFamily="2" charset="0"/>
              </a:rPr>
              <a:t>visible and invisible</a:t>
            </a:r>
            <a:r>
              <a:rPr lang="en-GB" sz="2500" dirty="0">
                <a:latin typeface="Sitka Text" pitchFamily="2" charset="0"/>
              </a:rPr>
              <a:t>, whether thrones or dominions or principalities or powers. </a:t>
            </a:r>
            <a:r>
              <a:rPr lang="en-GB" sz="2500" b="1" dirty="0">
                <a:latin typeface="Sitka Text" pitchFamily="2" charset="0"/>
              </a:rPr>
              <a:t>All things were created through Him</a:t>
            </a:r>
            <a:r>
              <a:rPr lang="en-GB" sz="2500" dirty="0">
                <a:latin typeface="Sitka Text" pitchFamily="2" charset="0"/>
              </a:rPr>
              <a:t> and for Him. And </a:t>
            </a:r>
            <a:r>
              <a:rPr lang="en-GB" sz="2500" b="1" dirty="0">
                <a:latin typeface="Sitka Text" pitchFamily="2" charset="0"/>
              </a:rPr>
              <a:t>He is before all things</a:t>
            </a:r>
            <a:r>
              <a:rPr lang="en-GB" sz="2500" dirty="0">
                <a:latin typeface="Sitka Text" pitchFamily="2" charset="0"/>
              </a:rPr>
              <a:t>, and in Him all things consist.” </a:t>
            </a:r>
            <a:r>
              <a:rPr lang="en-GB" sz="2500" b="1" dirty="0">
                <a:latin typeface="Sitka Text" pitchFamily="2" charset="0"/>
              </a:rPr>
              <a:t>Colossians 1:16-17</a:t>
            </a:r>
            <a:endParaRPr lang="en-GB" sz="2500" dirty="0">
              <a:latin typeface="Sitka Text" pitchFamily="2" charset="0"/>
            </a:endParaRPr>
          </a:p>
          <a:p>
            <a:r>
              <a:rPr lang="en-GB" sz="2500" dirty="0">
                <a:latin typeface="Sitka Text" pitchFamily="2" charset="0"/>
              </a:rPr>
              <a:t>“God….has in these last days spoken to us by </a:t>
            </a:r>
            <a:r>
              <a:rPr lang="en-GB" sz="2500" b="1" dirty="0">
                <a:latin typeface="Sitka Text" pitchFamily="2" charset="0"/>
              </a:rPr>
              <a:t>His Son</a:t>
            </a:r>
            <a:r>
              <a:rPr lang="en-GB" sz="2500" dirty="0">
                <a:latin typeface="Sitka Text" pitchFamily="2" charset="0"/>
              </a:rPr>
              <a:t>, whom He has appointed </a:t>
            </a:r>
            <a:r>
              <a:rPr lang="en-GB" sz="2500" i="1" dirty="0">
                <a:latin typeface="Sitka Text" pitchFamily="2" charset="0"/>
              </a:rPr>
              <a:t>Heir of all things</a:t>
            </a:r>
            <a:r>
              <a:rPr lang="en-GB" sz="2500" dirty="0">
                <a:latin typeface="Sitka Text" pitchFamily="2" charset="0"/>
              </a:rPr>
              <a:t>, </a:t>
            </a:r>
            <a:r>
              <a:rPr lang="en-GB" sz="2500" b="1" dirty="0">
                <a:latin typeface="Sitka Text" pitchFamily="2" charset="0"/>
              </a:rPr>
              <a:t>through whom also He made the worlds</a:t>
            </a:r>
            <a:r>
              <a:rPr lang="en-GB" sz="2500" dirty="0">
                <a:latin typeface="Sitka Text" pitchFamily="2" charset="0"/>
              </a:rPr>
              <a:t>; who being </a:t>
            </a:r>
            <a:r>
              <a:rPr lang="en-GB" sz="2500" b="1" dirty="0">
                <a:latin typeface="Sitka Text" pitchFamily="2" charset="0"/>
              </a:rPr>
              <a:t>the brightness</a:t>
            </a:r>
            <a:r>
              <a:rPr lang="en-GB" sz="2500" dirty="0">
                <a:latin typeface="Sitka Text" pitchFamily="2" charset="0"/>
              </a:rPr>
              <a:t> of His glory and the express </a:t>
            </a:r>
            <a:r>
              <a:rPr lang="en-GB" sz="2500" b="1" u="sng" dirty="0">
                <a:solidFill>
                  <a:srgbClr val="0070C0"/>
                </a:solidFill>
                <a:latin typeface="Sitka Text" pitchFamily="2" charset="0"/>
              </a:rPr>
              <a:t>image</a:t>
            </a:r>
            <a:r>
              <a:rPr lang="en-GB" sz="2500" b="1" dirty="0">
                <a:latin typeface="Sitka Text" pitchFamily="2" charset="0"/>
              </a:rPr>
              <a:t> </a:t>
            </a:r>
            <a:r>
              <a:rPr lang="en-GB" sz="2500" dirty="0">
                <a:latin typeface="Sitka Text" pitchFamily="2" charset="0"/>
              </a:rPr>
              <a:t>of His person and upholding all things by the word of His power.” </a:t>
            </a:r>
            <a:r>
              <a:rPr lang="en-GB" sz="2500" b="1" dirty="0">
                <a:latin typeface="Sitka Text" pitchFamily="2" charset="0"/>
              </a:rPr>
              <a:t>Hebrews 1:1-3</a:t>
            </a:r>
          </a:p>
          <a:p>
            <a:r>
              <a:rPr lang="en-GB" sz="2500" dirty="0">
                <a:latin typeface="Sitka Text" pitchFamily="2" charset="0"/>
              </a:rPr>
              <a:t>Not only did God make all things through Jesus Christ— </a:t>
            </a:r>
            <a:r>
              <a:rPr lang="en-GB" sz="2500" i="1" dirty="0">
                <a:latin typeface="Sitka Text" pitchFamily="2" charset="0"/>
              </a:rPr>
              <a:t>the Word—</a:t>
            </a:r>
            <a:r>
              <a:rPr lang="en-GB" sz="2500" dirty="0">
                <a:latin typeface="Sitka Text" pitchFamily="2" charset="0"/>
              </a:rPr>
              <a:t> but Paul tells us that Jesus is the </a:t>
            </a:r>
            <a:r>
              <a:rPr lang="en-GB" sz="2500" b="1" dirty="0">
                <a:latin typeface="Sitka Text" pitchFamily="2" charset="0"/>
              </a:rPr>
              <a:t>image or </a:t>
            </a:r>
            <a:r>
              <a:rPr lang="en-GB" sz="2500" dirty="0">
                <a:latin typeface="Sitka Text" pitchFamily="2" charset="0"/>
              </a:rPr>
              <a:t>‘</a:t>
            </a:r>
            <a:r>
              <a:rPr lang="el-GR" sz="2500" b="1" i="1" dirty="0" err="1">
                <a:latin typeface="Sitka Text" pitchFamily="2" charset="0"/>
              </a:rPr>
              <a:t>χαρακτήρ</a:t>
            </a:r>
            <a:r>
              <a:rPr lang="en-GB" sz="2500" b="1" i="1" dirty="0">
                <a:latin typeface="Sitka Text" pitchFamily="2" charset="0"/>
              </a:rPr>
              <a:t>-</a:t>
            </a:r>
            <a:r>
              <a:rPr lang="en-GB" sz="2500" b="1" i="1" dirty="0" err="1">
                <a:latin typeface="Sitka Text" pitchFamily="2" charset="0"/>
              </a:rPr>
              <a:t>charakter</a:t>
            </a:r>
            <a:r>
              <a:rPr lang="en-GB" sz="2500" dirty="0">
                <a:latin typeface="Sitka Text" pitchFamily="2" charset="0"/>
              </a:rPr>
              <a:t>’ of the Father.</a:t>
            </a:r>
          </a:p>
          <a:p>
            <a:r>
              <a:rPr lang="en-GB" sz="2500" dirty="0">
                <a:latin typeface="Sitka Text" pitchFamily="2" charset="0"/>
              </a:rPr>
              <a:t>In other words, </a:t>
            </a:r>
            <a:r>
              <a:rPr lang="en-GB" sz="2500" b="1" dirty="0">
                <a:latin typeface="Sitka Text" pitchFamily="2" charset="0"/>
              </a:rPr>
              <a:t>Jesus has a Divine character</a:t>
            </a:r>
            <a:r>
              <a:rPr lang="en-GB" sz="2500" dirty="0">
                <a:latin typeface="Sitka Text" pitchFamily="2" charset="0"/>
              </a:rPr>
              <a:t>, for He has the same character as the Father and the Father Himself is divine.</a:t>
            </a:r>
          </a:p>
          <a:p>
            <a:r>
              <a:rPr lang="en-GB" sz="2500" dirty="0">
                <a:latin typeface="Sitka Text" pitchFamily="2" charset="0"/>
              </a:rPr>
              <a:t>See also </a:t>
            </a:r>
            <a:r>
              <a:rPr lang="en-GB" sz="2500" b="1" dirty="0">
                <a:latin typeface="Sitka Text" pitchFamily="2" charset="0"/>
              </a:rPr>
              <a:t>Ephesians 3:9</a:t>
            </a:r>
            <a:endParaRPr lang="en-GB" sz="2500" dirty="0">
              <a:latin typeface="Sitka Text" pitchFamily="2" charset="0"/>
            </a:endParaRPr>
          </a:p>
          <a:p>
            <a:pPr marL="0" indent="0">
              <a:buNone/>
            </a:pPr>
            <a:endParaRPr lang="en-GB" sz="2500" dirty="0">
              <a:latin typeface="Sitka Text" pitchFamily="2" charset="0"/>
            </a:endParaRPr>
          </a:p>
        </p:txBody>
      </p:sp>
    </p:spTree>
    <p:extLst>
      <p:ext uri="{BB962C8B-B14F-4D97-AF65-F5344CB8AC3E}">
        <p14:creationId xmlns:p14="http://schemas.microsoft.com/office/powerpoint/2010/main" val="282393412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402AB-6083-F5D1-98F5-B9E3B46358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DC69E-927C-6E9E-CEF7-6E0D6F459B66}"/>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F4C47755-E568-B754-97D6-83A243A98410}"/>
              </a:ext>
            </a:extLst>
          </p:cNvPr>
          <p:cNvSpPr>
            <a:spLocks noGrp="1"/>
          </p:cNvSpPr>
          <p:nvPr>
            <p:ph idx="1"/>
          </p:nvPr>
        </p:nvSpPr>
        <p:spPr>
          <a:xfrm>
            <a:off x="259643" y="1351279"/>
            <a:ext cx="11695289" cy="5422053"/>
          </a:xfrm>
        </p:spPr>
        <p:txBody>
          <a:bodyPr>
            <a:normAutofit/>
          </a:bodyPr>
          <a:lstStyle/>
          <a:p>
            <a:r>
              <a:rPr lang="en-GB" sz="2500" dirty="0">
                <a:latin typeface="Sitka Text" pitchFamily="2" charset="0"/>
              </a:rPr>
              <a:t>In Isaiah’s commission of </a:t>
            </a:r>
            <a:r>
              <a:rPr lang="en-GB" sz="2500" b="1" dirty="0">
                <a:latin typeface="Sitka Text" pitchFamily="2" charset="0"/>
              </a:rPr>
              <a:t>Isaiah 6:1-10</a:t>
            </a:r>
            <a:r>
              <a:rPr lang="en-GB" sz="2500" dirty="0">
                <a:latin typeface="Sitka Text" pitchFamily="2" charset="0"/>
              </a:rPr>
              <a:t>, Isaiah saw the </a:t>
            </a:r>
            <a:r>
              <a:rPr lang="en-GB" sz="2500" i="1" dirty="0">
                <a:latin typeface="Sitka Text" pitchFamily="2" charset="0"/>
              </a:rPr>
              <a:t>“the Lord sitting upon a throne high and lifted up” </a:t>
            </a:r>
            <a:r>
              <a:rPr lang="en-GB" sz="2500" dirty="0">
                <a:latin typeface="Sitka Text" pitchFamily="2" charset="0"/>
              </a:rPr>
              <a:t>of which even the Seraphim praised and glorified the Lord, saying </a:t>
            </a:r>
            <a:r>
              <a:rPr lang="en-GB" sz="2500" i="1" dirty="0">
                <a:latin typeface="Sitka Text" pitchFamily="2" charset="0"/>
              </a:rPr>
              <a:t>“Holy, Holy, Holy is the LORD of hosts…”</a:t>
            </a:r>
          </a:p>
          <a:p>
            <a:r>
              <a:rPr lang="en-GB" sz="2500" dirty="0">
                <a:latin typeface="Sitka Text" pitchFamily="2" charset="0"/>
              </a:rPr>
              <a:t>This vision ends with Isaiah receiving a heavenly appointed mission to give a stern message to the apostate Jewish nation in his day, </a:t>
            </a:r>
            <a:r>
              <a:rPr lang="en-GB" sz="2500" b="1" dirty="0">
                <a:latin typeface="Sitka Text" pitchFamily="2" charset="0"/>
              </a:rPr>
              <a:t>verse 9 &amp; 10</a:t>
            </a:r>
            <a:r>
              <a:rPr lang="en-GB" sz="2500" dirty="0">
                <a:latin typeface="Sitka Text" pitchFamily="2" charset="0"/>
              </a:rPr>
              <a:t>.</a:t>
            </a:r>
          </a:p>
          <a:p>
            <a:r>
              <a:rPr lang="en-GB" sz="2500" dirty="0">
                <a:latin typeface="Sitka Text" pitchFamily="2" charset="0"/>
              </a:rPr>
              <a:t>If we compare this with John’s Gospel, John tells us that the “the Lord” whom Isaiah saw, </a:t>
            </a:r>
            <a:r>
              <a:rPr lang="en-GB" sz="2500" b="1" i="1" dirty="0">
                <a:latin typeface="Sitka Text" pitchFamily="2" charset="0"/>
              </a:rPr>
              <a:t>was in fact Jesus Christ</a:t>
            </a:r>
            <a:r>
              <a:rPr lang="en-GB" sz="2500" dirty="0">
                <a:latin typeface="Sitka Text" pitchFamily="2" charset="0"/>
              </a:rPr>
              <a:t>.</a:t>
            </a:r>
          </a:p>
          <a:p>
            <a:r>
              <a:rPr lang="en-GB" sz="2500" dirty="0">
                <a:latin typeface="Sitka Text" pitchFamily="2" charset="0"/>
              </a:rPr>
              <a:t>Read </a:t>
            </a:r>
            <a:r>
              <a:rPr lang="en-GB" sz="2500" b="1" dirty="0">
                <a:latin typeface="Sitka Text" pitchFamily="2" charset="0"/>
              </a:rPr>
              <a:t>John 12:37-41</a:t>
            </a:r>
            <a:r>
              <a:rPr lang="en-GB" sz="2500" dirty="0">
                <a:latin typeface="Sitka Text" pitchFamily="2" charset="0"/>
              </a:rPr>
              <a:t>.</a:t>
            </a:r>
          </a:p>
          <a:p>
            <a:r>
              <a:rPr lang="en-GB" sz="2500" dirty="0">
                <a:latin typeface="Sitka Text" pitchFamily="2" charset="0"/>
              </a:rPr>
              <a:t>Isaiah saw the glory of the Divine Son, when He saw the Lord sitting upon His throne. </a:t>
            </a:r>
          </a:p>
          <a:p>
            <a:r>
              <a:rPr lang="en-GB" sz="2500" dirty="0">
                <a:latin typeface="Sitka Text" pitchFamily="2" charset="0"/>
              </a:rPr>
              <a:t>“For </a:t>
            </a:r>
            <a:r>
              <a:rPr lang="en-GB" sz="2500" b="1" dirty="0">
                <a:latin typeface="Sitka Text" pitchFamily="2" charset="0"/>
              </a:rPr>
              <a:t>mine eyes have seen the King</a:t>
            </a:r>
            <a:r>
              <a:rPr lang="en-GB" sz="2500" dirty="0">
                <a:latin typeface="Sitka Text" pitchFamily="2" charset="0"/>
              </a:rPr>
              <a:t>, the Lord of hosts.” </a:t>
            </a:r>
            <a:r>
              <a:rPr lang="en-GB" sz="2500" b="1" dirty="0">
                <a:latin typeface="Sitka Text" pitchFamily="2" charset="0"/>
              </a:rPr>
              <a:t>Isaiah 6:5</a:t>
            </a:r>
          </a:p>
          <a:p>
            <a:pPr marL="0" indent="0">
              <a:buNone/>
            </a:pPr>
            <a:endParaRPr lang="en-GB" sz="2500" dirty="0">
              <a:latin typeface="Sitka Text" pitchFamily="2" charset="0"/>
            </a:endParaRPr>
          </a:p>
        </p:txBody>
      </p:sp>
    </p:spTree>
    <p:extLst>
      <p:ext uri="{BB962C8B-B14F-4D97-AF65-F5344CB8AC3E}">
        <p14:creationId xmlns:p14="http://schemas.microsoft.com/office/powerpoint/2010/main" val="40750421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73753-60EA-F86D-FF94-1397F9C3B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EA535-3878-37F9-C5ED-10689027E949}"/>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B9BFBDC9-DAEC-82BB-A26A-E5023DDD5796}"/>
              </a:ext>
            </a:extLst>
          </p:cNvPr>
          <p:cNvSpPr>
            <a:spLocks noGrp="1"/>
          </p:cNvSpPr>
          <p:nvPr>
            <p:ph idx="1"/>
          </p:nvPr>
        </p:nvSpPr>
        <p:spPr>
          <a:xfrm>
            <a:off x="259643" y="1083733"/>
            <a:ext cx="11695289" cy="5689600"/>
          </a:xfrm>
        </p:spPr>
        <p:txBody>
          <a:bodyPr>
            <a:normAutofit/>
          </a:bodyPr>
          <a:lstStyle/>
          <a:p>
            <a:r>
              <a:rPr lang="en-GB" sz="2500" dirty="0">
                <a:latin typeface="Sitka Text" pitchFamily="2" charset="0"/>
              </a:rPr>
              <a:t>Jesus Himself confirmed, that Moses saw His glory at the burning bush.</a:t>
            </a:r>
          </a:p>
          <a:p>
            <a:r>
              <a:rPr lang="en-GB" sz="2500" b="1" dirty="0">
                <a:latin typeface="Sitka Text" pitchFamily="2" charset="0"/>
              </a:rPr>
              <a:t>Exodus 3:4-5,13-14</a:t>
            </a:r>
          </a:p>
          <a:p>
            <a:r>
              <a:rPr lang="en-GB" sz="2500" dirty="0">
                <a:latin typeface="Sitka Text" pitchFamily="2" charset="0"/>
              </a:rPr>
              <a:t>When Moses asked God what was His  name, He responded to Moses that He was the “</a:t>
            </a:r>
            <a:r>
              <a:rPr lang="en-GB" sz="2500" b="1" dirty="0">
                <a:latin typeface="Sitka Text" pitchFamily="2" charset="0"/>
              </a:rPr>
              <a:t>I AM</a:t>
            </a:r>
            <a:r>
              <a:rPr lang="en-GB" sz="2500" dirty="0">
                <a:latin typeface="Sitka Text" pitchFamily="2" charset="0"/>
              </a:rPr>
              <a:t>”.</a:t>
            </a:r>
          </a:p>
          <a:p>
            <a:r>
              <a:rPr lang="en-GB" sz="2500" dirty="0">
                <a:latin typeface="Sitka Text" pitchFamily="2" charset="0"/>
              </a:rPr>
              <a:t>Note the words of Jesus to the disbelieving Pharisees.</a:t>
            </a:r>
          </a:p>
          <a:p>
            <a:r>
              <a:rPr lang="en-GB" sz="2500" dirty="0">
                <a:latin typeface="Sitka Text" pitchFamily="2" charset="0"/>
              </a:rPr>
              <a:t>“…</a:t>
            </a:r>
            <a:r>
              <a:rPr lang="en-GB" sz="2500" b="1" dirty="0">
                <a:latin typeface="Sitka Text" pitchFamily="2" charset="0"/>
              </a:rPr>
              <a:t>Jesus</a:t>
            </a:r>
            <a:r>
              <a:rPr lang="en-GB" sz="2500" dirty="0">
                <a:latin typeface="Sitka Text" pitchFamily="2" charset="0"/>
              </a:rPr>
              <a:t> said to them, “Most assuredly, I say to you, before Abraham was, </a:t>
            </a:r>
            <a:r>
              <a:rPr lang="en-GB" sz="2500" b="1" i="1" dirty="0">
                <a:latin typeface="Sitka Text" pitchFamily="2" charset="0"/>
              </a:rPr>
              <a:t>I AM</a:t>
            </a:r>
            <a:r>
              <a:rPr lang="en-GB" sz="2500" dirty="0">
                <a:latin typeface="Sitka Text" pitchFamily="2" charset="0"/>
              </a:rPr>
              <a:t>.” Then they took up stones to throw at Him…” </a:t>
            </a:r>
            <a:r>
              <a:rPr lang="en-GB" sz="2500" b="1" dirty="0">
                <a:latin typeface="Sitka Text" pitchFamily="2" charset="0"/>
              </a:rPr>
              <a:t>John 8:56-59</a:t>
            </a:r>
            <a:endParaRPr lang="en-GB" sz="2500" dirty="0">
              <a:latin typeface="Sitka Text" pitchFamily="2" charset="0"/>
            </a:endParaRPr>
          </a:p>
          <a:p>
            <a:r>
              <a:rPr lang="en-GB" sz="2500" dirty="0">
                <a:latin typeface="Sitka Text" pitchFamily="2" charset="0"/>
              </a:rPr>
              <a:t>Jesus declared to the the Pharisees that He was indeed the “</a:t>
            </a:r>
            <a:r>
              <a:rPr lang="en-GB" sz="2500" b="1" dirty="0">
                <a:latin typeface="Sitka Text" pitchFamily="2" charset="0"/>
              </a:rPr>
              <a:t>I AM</a:t>
            </a:r>
            <a:r>
              <a:rPr lang="en-GB" sz="2500" dirty="0">
                <a:latin typeface="Sitka Text" pitchFamily="2" charset="0"/>
              </a:rPr>
              <a:t>”</a:t>
            </a:r>
            <a:r>
              <a:rPr lang="en-GB" sz="2500" b="1" dirty="0">
                <a:latin typeface="Sitka Text" pitchFamily="2" charset="0"/>
              </a:rPr>
              <a:t> </a:t>
            </a:r>
            <a:r>
              <a:rPr lang="en-GB" sz="2500" dirty="0">
                <a:latin typeface="Sitka Text" pitchFamily="2" charset="0"/>
              </a:rPr>
              <a:t>who appeared to Moses, existing even before their beloved ancestor Abraham.</a:t>
            </a:r>
          </a:p>
          <a:p>
            <a:r>
              <a:rPr lang="en-GB" sz="2500" dirty="0">
                <a:latin typeface="Sitka Text" pitchFamily="2" charset="0"/>
              </a:rPr>
              <a:t>For this they took up stones to kill Him, because </a:t>
            </a:r>
            <a:r>
              <a:rPr lang="en-GB" sz="2500" b="1" dirty="0">
                <a:latin typeface="Sitka Text" pitchFamily="2" charset="0"/>
              </a:rPr>
              <a:t>in their eyes</a:t>
            </a:r>
            <a:r>
              <a:rPr lang="en-GB" sz="2500" dirty="0">
                <a:latin typeface="Sitka Text" pitchFamily="2" charset="0"/>
              </a:rPr>
              <a:t>, Jesus was speaking </a:t>
            </a:r>
            <a:r>
              <a:rPr lang="en-GB" sz="2500" b="1" dirty="0">
                <a:latin typeface="Sitka Text" pitchFamily="2" charset="0"/>
              </a:rPr>
              <a:t>blasphemy</a:t>
            </a:r>
            <a:r>
              <a:rPr lang="en-GB" sz="2500" dirty="0">
                <a:latin typeface="Sitka Text" pitchFamily="2" charset="0"/>
              </a:rPr>
              <a:t>, making Himself to be God.</a:t>
            </a:r>
          </a:p>
          <a:p>
            <a:r>
              <a:rPr lang="en-GB" sz="2500" dirty="0">
                <a:latin typeface="Sitka Text" pitchFamily="2" charset="0"/>
              </a:rPr>
              <a:t>But was He </a:t>
            </a:r>
            <a:r>
              <a:rPr lang="en-GB" sz="2500" i="1" dirty="0">
                <a:latin typeface="Sitka Text" pitchFamily="2" charset="0"/>
              </a:rPr>
              <a:t>really</a:t>
            </a:r>
            <a:r>
              <a:rPr lang="en-GB" sz="2500" dirty="0">
                <a:latin typeface="Sitka Text" pitchFamily="2" charset="0"/>
              </a:rPr>
              <a:t> speaking blasphemy?</a:t>
            </a:r>
          </a:p>
        </p:txBody>
      </p:sp>
    </p:spTree>
    <p:extLst>
      <p:ext uri="{BB962C8B-B14F-4D97-AF65-F5344CB8AC3E}">
        <p14:creationId xmlns:p14="http://schemas.microsoft.com/office/powerpoint/2010/main" val="172909330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checkerboard(across)">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dissolv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checkerboard(across)">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A2E93-CF89-B51A-44BC-858848C7A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7A1B4-4DD5-D6C3-8092-1783E96B9B47}"/>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53491CCB-60E7-9EC6-CCB3-CCAB001C016C}"/>
              </a:ext>
            </a:extLst>
          </p:cNvPr>
          <p:cNvSpPr>
            <a:spLocks noGrp="1"/>
          </p:cNvSpPr>
          <p:nvPr>
            <p:ph idx="1"/>
          </p:nvPr>
        </p:nvSpPr>
        <p:spPr>
          <a:xfrm>
            <a:off x="259643" y="1239519"/>
            <a:ext cx="11695289" cy="5533813"/>
          </a:xfrm>
        </p:spPr>
        <p:txBody>
          <a:bodyPr>
            <a:normAutofit/>
          </a:bodyPr>
          <a:lstStyle/>
          <a:p>
            <a:r>
              <a:rPr lang="en-GB" sz="2500" dirty="0">
                <a:latin typeface="Sitka Text" pitchFamily="2" charset="0"/>
              </a:rPr>
              <a:t>“I and My Father </a:t>
            </a:r>
            <a:r>
              <a:rPr lang="en-GB" sz="2500" b="1" dirty="0">
                <a:latin typeface="Sitka Text" pitchFamily="2" charset="0"/>
              </a:rPr>
              <a:t>are One</a:t>
            </a:r>
            <a:r>
              <a:rPr lang="en-GB" sz="2500" dirty="0">
                <a:latin typeface="Sitka Text" pitchFamily="2" charset="0"/>
              </a:rPr>
              <a:t>.” </a:t>
            </a:r>
            <a:r>
              <a:rPr lang="en-GB" sz="2500" b="1" dirty="0">
                <a:latin typeface="Sitka Text" pitchFamily="2" charset="0"/>
              </a:rPr>
              <a:t>John 10:30</a:t>
            </a:r>
          </a:p>
          <a:p>
            <a:r>
              <a:rPr lang="en-GB" sz="2500" dirty="0">
                <a:latin typeface="Sitka Text" pitchFamily="2" charset="0"/>
              </a:rPr>
              <a:t>“</a:t>
            </a:r>
            <a:r>
              <a:rPr lang="en-GB" sz="2500" i="1" dirty="0">
                <a:latin typeface="Sitka Text" pitchFamily="2" charset="0"/>
              </a:rPr>
              <a:t>are </a:t>
            </a:r>
            <a:r>
              <a:rPr lang="en-GB" sz="2500" b="1" i="1" dirty="0">
                <a:latin typeface="Sitka Text" pitchFamily="2" charset="0"/>
              </a:rPr>
              <a:t>One</a:t>
            </a:r>
            <a:r>
              <a:rPr lang="en-GB" sz="2500" dirty="0">
                <a:latin typeface="Sitka Text" pitchFamily="2" charset="0"/>
              </a:rPr>
              <a:t>”—</a:t>
            </a:r>
            <a:r>
              <a:rPr lang="en-GB" sz="2500" i="1" dirty="0">
                <a:latin typeface="Sitka Text" pitchFamily="2" charset="0"/>
              </a:rPr>
              <a:t>of one mind, in harmony, without dissent.</a:t>
            </a:r>
          </a:p>
          <a:p>
            <a:r>
              <a:rPr lang="en-GB" sz="2500" dirty="0">
                <a:latin typeface="Sitka Text" pitchFamily="2" charset="0"/>
              </a:rPr>
              <a:t>They also share the same </a:t>
            </a:r>
            <a:r>
              <a:rPr lang="en-GB" sz="2500" b="1" dirty="0">
                <a:latin typeface="Sitka Text" pitchFamily="2" charset="0"/>
              </a:rPr>
              <a:t>nature</a:t>
            </a:r>
            <a:r>
              <a:rPr lang="en-GB" sz="2500" dirty="0">
                <a:latin typeface="Sitka Text" pitchFamily="2" charset="0"/>
              </a:rPr>
              <a:t> or </a:t>
            </a:r>
            <a:r>
              <a:rPr lang="en-GB" sz="2500" b="1" dirty="0">
                <a:latin typeface="Sitka Text" pitchFamily="2" charset="0"/>
              </a:rPr>
              <a:t>character</a:t>
            </a:r>
            <a:r>
              <a:rPr lang="en-GB" sz="2500" dirty="0">
                <a:latin typeface="Sitka Text" pitchFamily="2" charset="0"/>
              </a:rPr>
              <a:t>, as we saw earlier.</a:t>
            </a:r>
          </a:p>
          <a:p>
            <a:r>
              <a:rPr lang="en-GB" sz="2500" dirty="0">
                <a:latin typeface="Sitka Text" pitchFamily="2" charset="0"/>
              </a:rPr>
              <a:t>“He who has seen Me </a:t>
            </a:r>
            <a:r>
              <a:rPr lang="en-GB" sz="2500" i="1" dirty="0">
                <a:latin typeface="Sitka Text" pitchFamily="2" charset="0"/>
              </a:rPr>
              <a:t>has</a:t>
            </a:r>
            <a:r>
              <a:rPr lang="en-GB" sz="2500" dirty="0">
                <a:latin typeface="Sitka Text" pitchFamily="2" charset="0"/>
              </a:rPr>
              <a:t> seen the Father…” </a:t>
            </a:r>
            <a:r>
              <a:rPr lang="en-GB" sz="2500" b="1" dirty="0">
                <a:latin typeface="Sitka Text" pitchFamily="2" charset="0"/>
              </a:rPr>
              <a:t>John 14:9</a:t>
            </a:r>
          </a:p>
          <a:p>
            <a:r>
              <a:rPr lang="en-GB" sz="2500" dirty="0">
                <a:latin typeface="Sitka Text" pitchFamily="2" charset="0"/>
              </a:rPr>
              <a:t>How is this possible? Because The Father and the Son ‘</a:t>
            </a:r>
            <a:r>
              <a:rPr lang="en-GB" sz="2500" b="1" i="1" dirty="0">
                <a:latin typeface="Sitka Text" pitchFamily="2" charset="0"/>
              </a:rPr>
              <a:t>are One</a:t>
            </a:r>
            <a:r>
              <a:rPr lang="en-GB" sz="2500" i="1" dirty="0">
                <a:latin typeface="Sitka Text" pitchFamily="2" charset="0"/>
              </a:rPr>
              <a:t>’</a:t>
            </a:r>
            <a:r>
              <a:rPr lang="en-GB" sz="2500" dirty="0">
                <a:latin typeface="Sitka Text" pitchFamily="2" charset="0"/>
              </a:rPr>
              <a:t>— </a:t>
            </a:r>
            <a:r>
              <a:rPr lang="en-GB" sz="2500" i="1" dirty="0">
                <a:latin typeface="Sitka Text" pitchFamily="2" charset="0"/>
              </a:rPr>
              <a:t>in nature, in purpose, in character</a:t>
            </a:r>
            <a:r>
              <a:rPr lang="en-GB" sz="2500" dirty="0">
                <a:latin typeface="Sitka Text" pitchFamily="2" charset="0"/>
              </a:rPr>
              <a:t>. Therefore, if we know Jesus and His character </a:t>
            </a:r>
            <a:r>
              <a:rPr lang="en-GB" sz="2500" b="1" dirty="0">
                <a:latin typeface="Sitka Text" pitchFamily="2" charset="0"/>
              </a:rPr>
              <a:t>as revealed in His Word</a:t>
            </a:r>
            <a:r>
              <a:rPr lang="en-GB" sz="2500" dirty="0">
                <a:latin typeface="Sitka Text" pitchFamily="2" charset="0"/>
              </a:rPr>
              <a:t>, then we likewise know the Father, for the Son came into the world to reveal the Father’s nature to fallen, sinful humanity.</a:t>
            </a:r>
          </a:p>
          <a:p>
            <a:r>
              <a:rPr lang="en-GB" sz="2500" dirty="0">
                <a:latin typeface="Sitka Text" pitchFamily="2" charset="0"/>
              </a:rPr>
              <a:t>No man can see God in His glorified form and live, so the Son of God, became the Son of Man, </a:t>
            </a:r>
            <a:r>
              <a:rPr lang="en-GB" sz="2500" b="1" dirty="0">
                <a:latin typeface="Sitka Text" pitchFamily="2" charset="0"/>
              </a:rPr>
              <a:t>to reveal God’s nature to us</a:t>
            </a:r>
            <a:r>
              <a:rPr lang="en-GB" sz="2500" dirty="0">
                <a:latin typeface="Sitka Text" pitchFamily="2" charset="0"/>
              </a:rPr>
              <a:t>, that we may know what God is like and make a decision to serve Him as Lord.</a:t>
            </a:r>
          </a:p>
          <a:p>
            <a:r>
              <a:rPr lang="en-GB" sz="2500" b="1" dirty="0">
                <a:latin typeface="Sitka Text" pitchFamily="2" charset="0"/>
              </a:rPr>
              <a:t>John 1:18</a:t>
            </a:r>
          </a:p>
          <a:p>
            <a:pPr marL="0" indent="0">
              <a:buNone/>
            </a:pPr>
            <a:endParaRPr lang="en-GB" sz="2500" dirty="0">
              <a:latin typeface="Sitka Text" pitchFamily="2" charset="0"/>
            </a:endParaRPr>
          </a:p>
        </p:txBody>
      </p:sp>
    </p:spTree>
    <p:extLst>
      <p:ext uri="{BB962C8B-B14F-4D97-AF65-F5344CB8AC3E}">
        <p14:creationId xmlns:p14="http://schemas.microsoft.com/office/powerpoint/2010/main" val="175912007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heckerboard(across)">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strips(downLeft)">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strips(downLeft)">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arn(inVertical)">
                                      <p:cBhvr>
                                        <p:cTn id="33" dur="500"/>
                                        <p:tgtEl>
                                          <p:spTgt spid="3">
                                            <p:txEl>
                                              <p:pRg st="5" end="5"/>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CA770-D5AE-3FBB-4A29-FDADFFA2F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F7747-A475-D603-5FE5-297ED2303120}"/>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E266750B-A720-3024-DBCE-C18A619B02E4}"/>
              </a:ext>
            </a:extLst>
          </p:cNvPr>
          <p:cNvSpPr>
            <a:spLocks noGrp="1"/>
          </p:cNvSpPr>
          <p:nvPr>
            <p:ph idx="1"/>
          </p:nvPr>
        </p:nvSpPr>
        <p:spPr>
          <a:xfrm>
            <a:off x="259643" y="1083733"/>
            <a:ext cx="11695289" cy="5689600"/>
          </a:xfrm>
        </p:spPr>
        <p:txBody>
          <a:bodyPr>
            <a:normAutofit/>
          </a:bodyPr>
          <a:lstStyle/>
          <a:p>
            <a:r>
              <a:rPr lang="en-GB" sz="2500" b="1" dirty="0">
                <a:latin typeface="Sitka Text" pitchFamily="2" charset="0"/>
              </a:rPr>
              <a:t>John 5:18</a:t>
            </a:r>
            <a:r>
              <a:rPr lang="en-GB" sz="2500" dirty="0">
                <a:latin typeface="Sitka Text" pitchFamily="2" charset="0"/>
              </a:rPr>
              <a:t>- The Jews sought to kill Jesus because He claimed God was His Father, therefore making Himself equal with God.</a:t>
            </a:r>
          </a:p>
          <a:p>
            <a:r>
              <a:rPr lang="en-GB" sz="2500" b="1" dirty="0">
                <a:latin typeface="Sitka Text" pitchFamily="2" charset="0"/>
              </a:rPr>
              <a:t>John 20:28- </a:t>
            </a:r>
            <a:r>
              <a:rPr lang="en-GB" sz="2500" dirty="0">
                <a:latin typeface="Sitka Text" pitchFamily="2" charset="0"/>
              </a:rPr>
              <a:t>When Jesus appeared to Thomas the Apostle after the resurrection, his response to Jesus was “</a:t>
            </a:r>
            <a:r>
              <a:rPr lang="en-GB" sz="2500" b="1" dirty="0">
                <a:latin typeface="Sitka Text" pitchFamily="2" charset="0"/>
              </a:rPr>
              <a:t>My Lord and my God</a:t>
            </a:r>
            <a:r>
              <a:rPr lang="en-GB" sz="2500" dirty="0">
                <a:latin typeface="Sitka Text" pitchFamily="2" charset="0"/>
              </a:rPr>
              <a:t>!”</a:t>
            </a:r>
          </a:p>
          <a:p>
            <a:r>
              <a:rPr lang="en-GB" sz="2500" b="1" dirty="0">
                <a:latin typeface="Sitka Text" pitchFamily="2" charset="0"/>
              </a:rPr>
              <a:t>Isaiah 9:6</a:t>
            </a:r>
            <a:r>
              <a:rPr lang="en-GB" sz="2500" dirty="0">
                <a:latin typeface="Sitka Text" pitchFamily="2" charset="0"/>
              </a:rPr>
              <a:t>- Almost 700 years before Christ comes into the world in flesh and blood, Isaiah said that He would be born of a virgin. This indeed occurred and was confirmed by the Gospel writers, </a:t>
            </a:r>
            <a:r>
              <a:rPr lang="en-GB" sz="2500" b="1" dirty="0">
                <a:latin typeface="Sitka Text" pitchFamily="2" charset="0"/>
              </a:rPr>
              <a:t>Matthew 1:18-23; Luke 1:31-35</a:t>
            </a:r>
            <a:r>
              <a:rPr lang="en-GB" sz="2500" dirty="0">
                <a:latin typeface="Sitka Text" pitchFamily="2" charset="0"/>
              </a:rPr>
              <a:t>.</a:t>
            </a:r>
          </a:p>
          <a:p>
            <a:r>
              <a:rPr lang="en-GB" sz="2500" b="1" dirty="0">
                <a:latin typeface="Sitka Text" pitchFamily="2" charset="0"/>
              </a:rPr>
              <a:t>Psalms 45:6</a:t>
            </a:r>
            <a:r>
              <a:rPr lang="en-GB" sz="2500" dirty="0">
                <a:latin typeface="Sitka Text" pitchFamily="2" charset="0"/>
              </a:rPr>
              <a:t>- David tells us that God’s throne endures forever and ever. The Apostle Paul attributes this verse spoken by King David to Jesus, the Divine Son in </a:t>
            </a:r>
            <a:r>
              <a:rPr lang="en-GB" sz="2500" b="1" dirty="0">
                <a:latin typeface="Sitka Text" pitchFamily="2" charset="0"/>
              </a:rPr>
              <a:t>Hebrews 1:8</a:t>
            </a:r>
          </a:p>
          <a:p>
            <a:r>
              <a:rPr lang="en-GB" sz="2500" b="1" dirty="0">
                <a:latin typeface="Sitka Text" pitchFamily="2" charset="0"/>
              </a:rPr>
              <a:t>Colossians 2:8-9-</a:t>
            </a:r>
            <a:r>
              <a:rPr lang="en-GB" sz="2500" dirty="0">
                <a:latin typeface="Sitka Text" pitchFamily="2" charset="0"/>
              </a:rPr>
              <a:t> Tells us that in Christ dwells </a:t>
            </a:r>
            <a:r>
              <a:rPr lang="en-GB" sz="2500" b="1" dirty="0">
                <a:latin typeface="Sitka Text" pitchFamily="2" charset="0"/>
              </a:rPr>
              <a:t>all the fulness of Divinity </a:t>
            </a:r>
            <a:r>
              <a:rPr lang="en-GB" sz="2500" dirty="0">
                <a:latin typeface="Sitka Text" pitchFamily="2" charset="0"/>
              </a:rPr>
              <a:t>in bodily form. </a:t>
            </a:r>
            <a:r>
              <a:rPr lang="en-GB" sz="2500" i="1" dirty="0">
                <a:latin typeface="Sitka Text" pitchFamily="2" charset="0"/>
              </a:rPr>
              <a:t>In other words</a:t>
            </a:r>
            <a:r>
              <a:rPr lang="en-GB" sz="2500" dirty="0">
                <a:latin typeface="Sitka Text" pitchFamily="2" charset="0"/>
              </a:rPr>
              <a:t>, the entire fulness of God’s divine nature dwelt in Jesus’ body when He came as a Man. </a:t>
            </a:r>
            <a:r>
              <a:rPr lang="en-GB" sz="2500" b="1" i="1" dirty="0">
                <a:latin typeface="Sitka Text" pitchFamily="2" charset="0"/>
              </a:rPr>
              <a:t>He is God and He is Man</a:t>
            </a:r>
            <a:r>
              <a:rPr lang="en-GB" sz="2500" dirty="0">
                <a:latin typeface="Sitka Text" pitchFamily="2" charset="0"/>
              </a:rPr>
              <a:t>.</a:t>
            </a:r>
            <a:endParaRPr lang="en-GB" sz="2500" b="1" dirty="0">
              <a:latin typeface="Sitka Text" pitchFamily="2" charset="0"/>
            </a:endParaRPr>
          </a:p>
        </p:txBody>
      </p:sp>
    </p:spTree>
    <p:extLst>
      <p:ext uri="{BB962C8B-B14F-4D97-AF65-F5344CB8AC3E}">
        <p14:creationId xmlns:p14="http://schemas.microsoft.com/office/powerpoint/2010/main" val="115532228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3144A-F8DC-FAF9-FFDE-86C05818C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704408-A05E-46C8-2623-324E8B5CC61B}"/>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52917213-1A64-C9A6-A8BC-DF17E87D178E}"/>
              </a:ext>
            </a:extLst>
          </p:cNvPr>
          <p:cNvSpPr>
            <a:spLocks noGrp="1"/>
          </p:cNvSpPr>
          <p:nvPr>
            <p:ph idx="1"/>
          </p:nvPr>
        </p:nvSpPr>
        <p:spPr>
          <a:xfrm>
            <a:off x="259643" y="1083733"/>
            <a:ext cx="11695289" cy="5689600"/>
          </a:xfrm>
        </p:spPr>
        <p:txBody>
          <a:bodyPr>
            <a:normAutofit/>
          </a:bodyPr>
          <a:lstStyle/>
          <a:p>
            <a:r>
              <a:rPr lang="en-GB" sz="2500" b="1" dirty="0">
                <a:latin typeface="Sitka Text" pitchFamily="2" charset="0"/>
              </a:rPr>
              <a:t>The crux of the matter is this.</a:t>
            </a:r>
          </a:p>
          <a:p>
            <a:r>
              <a:rPr lang="en-GB" sz="2500" dirty="0">
                <a:latin typeface="Sitka Text" pitchFamily="2" charset="0"/>
              </a:rPr>
              <a:t>It is not whether Jesus literally existed as a person. The problem people have is with </a:t>
            </a:r>
            <a:r>
              <a:rPr lang="en-GB" sz="2500" b="1" dirty="0">
                <a:latin typeface="Sitka Text" pitchFamily="2" charset="0"/>
              </a:rPr>
              <a:t>Jesus’ Divine Nature</a:t>
            </a:r>
            <a:r>
              <a:rPr lang="en-GB" sz="2500" dirty="0">
                <a:latin typeface="Sitka Text" pitchFamily="2" charset="0"/>
              </a:rPr>
              <a:t>—they deny it.</a:t>
            </a:r>
          </a:p>
          <a:p>
            <a:r>
              <a:rPr lang="en-GB" sz="2500" dirty="0">
                <a:latin typeface="Sitka Text" pitchFamily="2" charset="0"/>
              </a:rPr>
              <a:t>What are the chances of the major religions of the world, </a:t>
            </a:r>
            <a:r>
              <a:rPr lang="en-GB" sz="2500" i="1" dirty="0">
                <a:latin typeface="Sitka Text" pitchFamily="2" charset="0"/>
              </a:rPr>
              <a:t>outside of Christianity</a:t>
            </a:r>
            <a:r>
              <a:rPr lang="en-GB" sz="2500" dirty="0">
                <a:latin typeface="Sitka Text" pitchFamily="2" charset="0"/>
              </a:rPr>
              <a:t>, the atheists and agnostics included, all somehow </a:t>
            </a:r>
            <a:r>
              <a:rPr lang="en-GB" sz="2500" b="1" dirty="0">
                <a:latin typeface="Sitka Text" pitchFamily="2" charset="0"/>
              </a:rPr>
              <a:t>reject Jesus’ Divine nature?</a:t>
            </a:r>
          </a:p>
          <a:p>
            <a:r>
              <a:rPr lang="en-GB" sz="2500" dirty="0">
                <a:latin typeface="Sitka Text" pitchFamily="2" charset="0"/>
              </a:rPr>
              <a:t>Is it possible perhaps, that this teaching has </a:t>
            </a:r>
            <a:r>
              <a:rPr lang="en-GB" sz="2500" b="1" dirty="0">
                <a:latin typeface="Sitka Text" pitchFamily="2" charset="0"/>
              </a:rPr>
              <a:t>a common source</a:t>
            </a:r>
            <a:r>
              <a:rPr lang="en-GB" sz="2500" dirty="0">
                <a:latin typeface="Sitka Text" pitchFamily="2" charset="0"/>
              </a:rPr>
              <a:t>?</a:t>
            </a:r>
          </a:p>
          <a:p>
            <a:r>
              <a:rPr lang="en-GB" sz="2500" dirty="0">
                <a:latin typeface="Sitka Text" pitchFamily="2" charset="0"/>
              </a:rPr>
              <a:t>Is it possible that this may be </a:t>
            </a:r>
            <a:r>
              <a:rPr lang="en-GB" sz="2500" b="1" dirty="0">
                <a:latin typeface="Sitka Text" pitchFamily="2" charset="0"/>
              </a:rPr>
              <a:t>a demonic doctrine</a:t>
            </a:r>
            <a:r>
              <a:rPr lang="en-GB" sz="2500" dirty="0">
                <a:latin typeface="Sitka Text" pitchFamily="2" charset="0"/>
              </a:rPr>
              <a:t>, conjured up by the adversary himself, </a:t>
            </a:r>
            <a:r>
              <a:rPr lang="en-GB" sz="2500" dirty="0" err="1">
                <a:latin typeface="Sitka Text" pitchFamily="2" charset="0"/>
              </a:rPr>
              <a:t>satan</a:t>
            </a:r>
            <a:r>
              <a:rPr lang="en-GB" sz="2500" i="1" dirty="0">
                <a:latin typeface="Sitka Text" pitchFamily="2" charset="0"/>
              </a:rPr>
              <a:t>—the deceiver?</a:t>
            </a:r>
          </a:p>
          <a:p>
            <a:r>
              <a:rPr lang="en-GB" sz="2500" dirty="0">
                <a:latin typeface="Sitka Text" pitchFamily="2" charset="0"/>
              </a:rPr>
              <a:t>Why is it that in popular culture and media, the only name that is blasphemed and mocked is the name of Jesus Christ?</a:t>
            </a:r>
          </a:p>
          <a:p>
            <a:r>
              <a:rPr lang="en-GB" sz="2500" dirty="0">
                <a:latin typeface="Sitka Text" pitchFamily="2" charset="0"/>
              </a:rPr>
              <a:t>Why do we not hear the gods of the other religions mocked or blasphemed?</a:t>
            </a:r>
          </a:p>
          <a:p>
            <a:r>
              <a:rPr lang="en-GB" sz="2500" dirty="0">
                <a:latin typeface="Sitka Text" pitchFamily="2" charset="0"/>
              </a:rPr>
              <a:t>Why is it </a:t>
            </a:r>
            <a:r>
              <a:rPr lang="en-GB" sz="2500" b="1" i="1" dirty="0">
                <a:latin typeface="Sitka Text" pitchFamily="2" charset="0"/>
              </a:rPr>
              <a:t>ALWAYS</a:t>
            </a:r>
            <a:r>
              <a:rPr lang="en-GB" sz="2500" dirty="0">
                <a:latin typeface="Sitka Text" pitchFamily="2" charset="0"/>
              </a:rPr>
              <a:t> Jesus’ name?</a:t>
            </a:r>
          </a:p>
          <a:p>
            <a:pPr marL="0" indent="0">
              <a:buNone/>
            </a:pPr>
            <a:endParaRPr lang="en-GB" sz="2500" dirty="0">
              <a:latin typeface="Sitka Text" pitchFamily="2" charset="0"/>
            </a:endParaRPr>
          </a:p>
          <a:p>
            <a:endParaRPr lang="en-GB" sz="2500" dirty="0">
              <a:latin typeface="Sitka Text" pitchFamily="2" charset="0"/>
            </a:endParaRPr>
          </a:p>
          <a:p>
            <a:endParaRPr lang="en-GB" sz="2500" dirty="0">
              <a:latin typeface="Sitka Text" pitchFamily="2" charset="0"/>
            </a:endParaRPr>
          </a:p>
        </p:txBody>
      </p:sp>
    </p:spTree>
    <p:extLst>
      <p:ext uri="{BB962C8B-B14F-4D97-AF65-F5344CB8AC3E}">
        <p14:creationId xmlns:p14="http://schemas.microsoft.com/office/powerpoint/2010/main" val="420189416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strips(downLeft)">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strips(downLeft)">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wipe(down)">
                                      <p:cBhvr>
                                        <p:cTn id="34" dur="5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barn(inVertical)">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barn(inVertical)">
                                      <p:cBhvr>
                                        <p:cTn id="4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7849C-37CB-07F4-3AAE-686147C0EF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ACCD20-F73F-802F-8E7A-9A2016E3B1F7}"/>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E1368C39-ADA9-8D93-CD4F-DEFD21FAE023}"/>
              </a:ext>
            </a:extLst>
          </p:cNvPr>
          <p:cNvSpPr>
            <a:spLocks noGrp="1"/>
          </p:cNvSpPr>
          <p:nvPr>
            <p:ph idx="1"/>
          </p:nvPr>
        </p:nvSpPr>
        <p:spPr>
          <a:xfrm>
            <a:off x="259643" y="1083733"/>
            <a:ext cx="11695289" cy="5689600"/>
          </a:xfrm>
        </p:spPr>
        <p:txBody>
          <a:bodyPr>
            <a:normAutofit/>
          </a:bodyPr>
          <a:lstStyle/>
          <a:p>
            <a:r>
              <a:rPr lang="en-GB" sz="2500" dirty="0">
                <a:latin typeface="Sitka Text" pitchFamily="2" charset="0"/>
              </a:rPr>
              <a:t>“But even if our gospel is veiled, it is veiled to those who are perishing, whose minds </a:t>
            </a:r>
            <a:r>
              <a:rPr lang="en-GB" sz="2500" b="1" i="1" dirty="0">
                <a:latin typeface="Sitka Text" pitchFamily="2" charset="0"/>
              </a:rPr>
              <a:t>the god of this age </a:t>
            </a:r>
            <a:r>
              <a:rPr lang="en-GB" sz="2500" b="1" dirty="0">
                <a:latin typeface="Sitka Text" pitchFamily="2" charset="0"/>
              </a:rPr>
              <a:t>has blinded (</a:t>
            </a:r>
            <a:r>
              <a:rPr lang="en-GB" sz="2500" b="1" i="1" dirty="0" err="1">
                <a:latin typeface="Sitka Text" pitchFamily="2" charset="0"/>
              </a:rPr>
              <a:t>satan</a:t>
            </a:r>
            <a:r>
              <a:rPr lang="en-GB" sz="2500" b="1" dirty="0">
                <a:latin typeface="Sitka Text" pitchFamily="2" charset="0"/>
              </a:rPr>
              <a:t>)</a:t>
            </a:r>
            <a:r>
              <a:rPr lang="en-GB" sz="2500" dirty="0">
                <a:latin typeface="Sitka Text" pitchFamily="2" charset="0"/>
              </a:rPr>
              <a:t>—who do not believe— lest </a:t>
            </a:r>
            <a:r>
              <a:rPr lang="en-GB" sz="2500" b="1" dirty="0">
                <a:latin typeface="Sitka Text" pitchFamily="2" charset="0"/>
              </a:rPr>
              <a:t>the light of the gospel of the glory of Christ</a:t>
            </a:r>
            <a:r>
              <a:rPr lang="en-GB" sz="2500" dirty="0">
                <a:latin typeface="Sitka Text" pitchFamily="2" charset="0"/>
              </a:rPr>
              <a:t>, who is </a:t>
            </a:r>
            <a:r>
              <a:rPr lang="en-GB" sz="2500" i="1" dirty="0">
                <a:latin typeface="Sitka Text" pitchFamily="2" charset="0"/>
              </a:rPr>
              <a:t>the image </a:t>
            </a:r>
            <a:r>
              <a:rPr lang="en-GB" sz="2500" dirty="0">
                <a:latin typeface="Sitka Text" pitchFamily="2" charset="0"/>
              </a:rPr>
              <a:t>(</a:t>
            </a:r>
            <a:r>
              <a:rPr lang="en-GB" sz="2500" b="1" i="1" dirty="0">
                <a:latin typeface="Sitka Text" pitchFamily="2" charset="0"/>
              </a:rPr>
              <a:t>character</a:t>
            </a:r>
            <a:r>
              <a:rPr lang="en-GB" sz="2500" dirty="0">
                <a:latin typeface="Sitka Text" pitchFamily="2" charset="0"/>
              </a:rPr>
              <a:t>) of God, should shine on them.” </a:t>
            </a:r>
            <a:r>
              <a:rPr lang="en-GB" sz="2500" b="1" dirty="0">
                <a:latin typeface="Sitka Text" pitchFamily="2" charset="0"/>
              </a:rPr>
              <a:t>2 Corinthians 4:3-4</a:t>
            </a:r>
            <a:endParaRPr lang="en-GB" sz="2500" dirty="0">
              <a:latin typeface="Sitka Text" pitchFamily="2" charset="0"/>
            </a:endParaRPr>
          </a:p>
          <a:p>
            <a:r>
              <a:rPr lang="en-GB" sz="2500" dirty="0">
                <a:latin typeface="Sitka Text" pitchFamily="2" charset="0"/>
              </a:rPr>
              <a:t>The devil has blinded the majority of the world and most of the world believes </a:t>
            </a:r>
            <a:r>
              <a:rPr lang="en-GB" sz="2500" b="1" dirty="0">
                <a:latin typeface="Sitka Text" pitchFamily="2" charset="0"/>
              </a:rPr>
              <a:t>a lie </a:t>
            </a:r>
            <a:r>
              <a:rPr lang="en-GB" sz="2500" dirty="0">
                <a:latin typeface="Sitka Text" pitchFamily="2" charset="0"/>
              </a:rPr>
              <a:t>or rather </a:t>
            </a:r>
            <a:r>
              <a:rPr lang="en-GB" sz="2500" b="1" dirty="0">
                <a:latin typeface="Sitka Text" pitchFamily="2" charset="0"/>
              </a:rPr>
              <a:t>a half truth</a:t>
            </a:r>
            <a:r>
              <a:rPr lang="en-GB" sz="2500" dirty="0">
                <a:latin typeface="Sitka Text" pitchFamily="2" charset="0"/>
              </a:rPr>
              <a:t>. </a:t>
            </a:r>
          </a:p>
          <a:p>
            <a:r>
              <a:rPr lang="en-GB" sz="2500" dirty="0">
                <a:latin typeface="Sitka Text" pitchFamily="2" charset="0"/>
              </a:rPr>
              <a:t>Yes, Jesus lived on this earth as a Man—</a:t>
            </a:r>
            <a:r>
              <a:rPr lang="en-GB" sz="2500" i="1" dirty="0">
                <a:latin typeface="Sitka Text" pitchFamily="2" charset="0"/>
              </a:rPr>
              <a:t>He was a real historical figure—</a:t>
            </a:r>
            <a:r>
              <a:rPr lang="en-GB" sz="2500" dirty="0">
                <a:latin typeface="Sitka Text" pitchFamily="2" charset="0"/>
              </a:rPr>
              <a:t> but it goes much deeper. </a:t>
            </a:r>
          </a:p>
          <a:p>
            <a:r>
              <a:rPr lang="en-GB" sz="2500" dirty="0">
                <a:latin typeface="Sitka Text" pitchFamily="2" charset="0"/>
              </a:rPr>
              <a:t>“</a:t>
            </a:r>
            <a:r>
              <a:rPr lang="en-GB" sz="2500" b="1" i="1" dirty="0">
                <a:latin typeface="Sitka Text" pitchFamily="2" charset="0"/>
              </a:rPr>
              <a:t>Even from everlasting to everlasting, Thou art God</a:t>
            </a:r>
            <a:r>
              <a:rPr lang="en-GB" sz="2500" dirty="0">
                <a:latin typeface="Sitka Text" pitchFamily="2" charset="0"/>
              </a:rPr>
              <a:t>” </a:t>
            </a:r>
            <a:r>
              <a:rPr lang="en-GB" sz="2500" b="1" dirty="0">
                <a:latin typeface="Sitka Text" pitchFamily="2" charset="0"/>
              </a:rPr>
              <a:t>Psalm 90:2</a:t>
            </a:r>
          </a:p>
          <a:p>
            <a:r>
              <a:rPr lang="en-GB" sz="2500" dirty="0">
                <a:latin typeface="Sitka Text" pitchFamily="2" charset="0"/>
              </a:rPr>
              <a:t>He is God, </a:t>
            </a:r>
            <a:r>
              <a:rPr lang="en-GB" sz="2500" b="1" dirty="0">
                <a:latin typeface="Sitka Text" pitchFamily="2" charset="0"/>
              </a:rPr>
              <a:t>coequal</a:t>
            </a:r>
            <a:r>
              <a:rPr lang="en-GB" sz="2500" dirty="0">
                <a:latin typeface="Sitka Text" pitchFamily="2" charset="0"/>
              </a:rPr>
              <a:t> and </a:t>
            </a:r>
            <a:r>
              <a:rPr lang="en-GB" sz="2500" b="1" dirty="0">
                <a:latin typeface="Sitka Text" pitchFamily="2" charset="0"/>
              </a:rPr>
              <a:t>coeternal</a:t>
            </a:r>
            <a:r>
              <a:rPr lang="en-GB" sz="2500" dirty="0">
                <a:latin typeface="Sitka Text" pitchFamily="2" charset="0"/>
              </a:rPr>
              <a:t> with the Father and the Spirit.</a:t>
            </a:r>
          </a:p>
          <a:p>
            <a:r>
              <a:rPr lang="en-GB" sz="2500" dirty="0">
                <a:latin typeface="Sitka Text" pitchFamily="2" charset="0"/>
              </a:rPr>
              <a:t>There has never been a time where He has not existed.</a:t>
            </a:r>
          </a:p>
          <a:p>
            <a:r>
              <a:rPr lang="en-GB" sz="2500" dirty="0">
                <a:latin typeface="Sitka Text" pitchFamily="2" charset="0"/>
              </a:rPr>
              <a:t>All things were made by </a:t>
            </a:r>
            <a:r>
              <a:rPr lang="en-GB" sz="2500" b="1" dirty="0">
                <a:latin typeface="Sitka Text" pitchFamily="2" charset="0"/>
              </a:rPr>
              <a:t>Him</a:t>
            </a:r>
            <a:r>
              <a:rPr lang="en-GB" sz="2500" dirty="0">
                <a:latin typeface="Sitka Text" pitchFamily="2" charset="0"/>
              </a:rPr>
              <a:t> and through </a:t>
            </a:r>
            <a:r>
              <a:rPr lang="en-GB" sz="2500" b="1" dirty="0">
                <a:latin typeface="Sitka Text" pitchFamily="2" charset="0"/>
              </a:rPr>
              <a:t>Him</a:t>
            </a:r>
            <a:r>
              <a:rPr lang="en-GB" sz="2500" dirty="0">
                <a:latin typeface="Sitka Text" pitchFamily="2" charset="0"/>
              </a:rPr>
              <a:t> all things consists.</a:t>
            </a:r>
          </a:p>
          <a:p>
            <a:r>
              <a:rPr lang="en-GB" sz="2500" dirty="0">
                <a:latin typeface="Sitka Text" pitchFamily="2" charset="0"/>
              </a:rPr>
              <a:t>He is </a:t>
            </a:r>
            <a:r>
              <a:rPr lang="en-GB" sz="2500" b="1" dirty="0">
                <a:latin typeface="Sitka Text" pitchFamily="2" charset="0"/>
              </a:rPr>
              <a:t>100% God </a:t>
            </a:r>
            <a:r>
              <a:rPr lang="en-GB" sz="2500" dirty="0">
                <a:latin typeface="Sitka Text" pitchFamily="2" charset="0"/>
              </a:rPr>
              <a:t>and </a:t>
            </a:r>
            <a:r>
              <a:rPr lang="en-GB" sz="2500" b="1" dirty="0">
                <a:latin typeface="Sitka Text" pitchFamily="2" charset="0"/>
              </a:rPr>
              <a:t>100% Man</a:t>
            </a:r>
            <a:r>
              <a:rPr lang="en-GB" sz="2500" dirty="0">
                <a:latin typeface="Sitka Text" pitchFamily="2" charset="0"/>
              </a:rPr>
              <a:t>.</a:t>
            </a:r>
          </a:p>
        </p:txBody>
      </p:sp>
    </p:spTree>
    <p:extLst>
      <p:ext uri="{BB962C8B-B14F-4D97-AF65-F5344CB8AC3E}">
        <p14:creationId xmlns:p14="http://schemas.microsoft.com/office/powerpoint/2010/main" val="107109743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checkerboard(across)">
                                      <p:cBhvr>
                                        <p:cTn id="4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43904-0CD8-7385-7902-6BAEF10948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B43DEF-2088-2130-AC54-7F2747DD73F0}"/>
              </a:ext>
            </a:extLst>
          </p:cNvPr>
          <p:cNvSpPr>
            <a:spLocks noGrp="1"/>
          </p:cNvSpPr>
          <p:nvPr>
            <p:ph type="title"/>
          </p:nvPr>
        </p:nvSpPr>
        <p:spPr>
          <a:xfrm>
            <a:off x="838200" y="254001"/>
            <a:ext cx="10515600" cy="829732"/>
          </a:xfrm>
        </p:spPr>
        <p:txBody>
          <a:bodyPr/>
          <a:lstStyle/>
          <a:p>
            <a:r>
              <a:rPr lang="en-GB" b="1" i="1" dirty="0">
                <a:latin typeface="Sitka Text Semibold" pitchFamily="2" charset="0"/>
              </a:rPr>
              <a:t>What Does Scripture Say?</a:t>
            </a:r>
          </a:p>
        </p:txBody>
      </p:sp>
      <p:sp>
        <p:nvSpPr>
          <p:cNvPr id="3" name="Content Placeholder 2">
            <a:extLst>
              <a:ext uri="{FF2B5EF4-FFF2-40B4-BE49-F238E27FC236}">
                <a16:creationId xmlns:a16="http://schemas.microsoft.com/office/drawing/2014/main" id="{8C043FBF-260A-E8EA-024F-86D6A9D623FD}"/>
              </a:ext>
            </a:extLst>
          </p:cNvPr>
          <p:cNvSpPr>
            <a:spLocks noGrp="1"/>
          </p:cNvSpPr>
          <p:nvPr>
            <p:ph idx="1"/>
          </p:nvPr>
        </p:nvSpPr>
        <p:spPr>
          <a:xfrm>
            <a:off x="259643" y="1991359"/>
            <a:ext cx="11695289" cy="3545841"/>
          </a:xfrm>
        </p:spPr>
        <p:txBody>
          <a:bodyPr>
            <a:normAutofit/>
          </a:bodyPr>
          <a:lstStyle/>
          <a:p>
            <a:r>
              <a:rPr lang="en-GB" sz="2500" dirty="0">
                <a:latin typeface="Sitka Text" pitchFamily="2" charset="0"/>
              </a:rPr>
              <a:t>Satan knows that if he can deceive the world into rejecting </a:t>
            </a:r>
            <a:r>
              <a:rPr lang="en-GB" sz="2500" b="1" dirty="0">
                <a:latin typeface="Sitka Text" pitchFamily="2" charset="0"/>
              </a:rPr>
              <a:t>Jesus’ Divinity</a:t>
            </a:r>
            <a:r>
              <a:rPr lang="en-GB" sz="2500" dirty="0">
                <a:latin typeface="Sitka Text" pitchFamily="2" charset="0"/>
              </a:rPr>
              <a:t>, he would have succeeded in causing their eternal demise, for “no man cometh unto the Father” but </a:t>
            </a:r>
            <a:r>
              <a:rPr lang="en-GB" sz="2500" b="1" i="1" dirty="0">
                <a:latin typeface="Sitka Text" pitchFamily="2" charset="0"/>
              </a:rPr>
              <a:t>through Jesus</a:t>
            </a:r>
            <a:r>
              <a:rPr lang="en-GB" sz="2500" dirty="0">
                <a:latin typeface="Sitka Text" pitchFamily="2" charset="0"/>
              </a:rPr>
              <a:t>. </a:t>
            </a:r>
          </a:p>
          <a:p>
            <a:r>
              <a:rPr lang="en-GB" sz="2500" dirty="0">
                <a:latin typeface="Sitka Text" pitchFamily="2" charset="0"/>
              </a:rPr>
              <a:t>“He who has the Son </a:t>
            </a:r>
            <a:r>
              <a:rPr lang="en-GB" sz="2500" b="1" dirty="0">
                <a:latin typeface="Sitka Text" pitchFamily="2" charset="0"/>
              </a:rPr>
              <a:t>has life</a:t>
            </a:r>
            <a:r>
              <a:rPr lang="en-GB" sz="2500" dirty="0">
                <a:latin typeface="Sitka Text" pitchFamily="2" charset="0"/>
              </a:rPr>
              <a:t>, and He who does not have the Son of God </a:t>
            </a:r>
            <a:r>
              <a:rPr lang="en-GB" sz="2500" b="1" dirty="0">
                <a:latin typeface="Sitka Text" pitchFamily="2" charset="0"/>
              </a:rPr>
              <a:t>does not have life</a:t>
            </a:r>
            <a:r>
              <a:rPr lang="en-GB" sz="2500" dirty="0">
                <a:latin typeface="Sitka Text" pitchFamily="2" charset="0"/>
              </a:rPr>
              <a:t>.”</a:t>
            </a:r>
          </a:p>
          <a:p>
            <a:r>
              <a:rPr lang="en-GB" sz="2500" dirty="0">
                <a:latin typeface="Sitka Text" pitchFamily="2" charset="0"/>
              </a:rPr>
              <a:t>Our salvation hinges on this very important point—</a:t>
            </a:r>
            <a:r>
              <a:rPr lang="en-GB" sz="2500" i="1" dirty="0">
                <a:latin typeface="Sitka Text" pitchFamily="2" charset="0"/>
              </a:rPr>
              <a:t>do we accept Christ’s divinity or not— </a:t>
            </a:r>
            <a:r>
              <a:rPr lang="en-GB" sz="2500" b="1" dirty="0">
                <a:latin typeface="Sitka Text" pitchFamily="2" charset="0"/>
              </a:rPr>
              <a:t>it is a life and death matter</a:t>
            </a:r>
            <a:r>
              <a:rPr lang="en-GB" sz="2500" i="1" dirty="0">
                <a:latin typeface="Sitka Text" pitchFamily="2" charset="0"/>
              </a:rPr>
              <a:t>.</a:t>
            </a:r>
            <a:endParaRPr lang="en-GB" sz="2500" dirty="0">
              <a:latin typeface="Sitka Text" pitchFamily="2" charset="0"/>
            </a:endParaRPr>
          </a:p>
        </p:txBody>
      </p:sp>
    </p:spTree>
    <p:extLst>
      <p:ext uri="{BB962C8B-B14F-4D97-AF65-F5344CB8AC3E}">
        <p14:creationId xmlns:p14="http://schemas.microsoft.com/office/powerpoint/2010/main" val="266230739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heckerboard(across)">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ACEC3-B00F-8A95-83D8-955ADCE954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989BF-99A2-4A65-5BC1-A11B05405F85}"/>
              </a:ext>
            </a:extLst>
          </p:cNvPr>
          <p:cNvSpPr>
            <a:spLocks noGrp="1"/>
          </p:cNvSpPr>
          <p:nvPr>
            <p:ph type="title"/>
          </p:nvPr>
        </p:nvSpPr>
        <p:spPr>
          <a:xfrm>
            <a:off x="838200" y="121921"/>
            <a:ext cx="10515600" cy="829732"/>
          </a:xfrm>
        </p:spPr>
        <p:txBody>
          <a:bodyPr/>
          <a:lstStyle/>
          <a:p>
            <a:r>
              <a:rPr lang="en-GB" b="1" i="1" dirty="0">
                <a:latin typeface="Sitka Text Semibold" pitchFamily="2" charset="0"/>
              </a:rPr>
              <a:t>Closing Reflection</a:t>
            </a:r>
          </a:p>
        </p:txBody>
      </p:sp>
      <p:sp>
        <p:nvSpPr>
          <p:cNvPr id="3" name="Content Placeholder 2">
            <a:extLst>
              <a:ext uri="{FF2B5EF4-FFF2-40B4-BE49-F238E27FC236}">
                <a16:creationId xmlns:a16="http://schemas.microsoft.com/office/drawing/2014/main" id="{526C6A7E-9824-A722-374D-1A53CF98F2DD}"/>
              </a:ext>
            </a:extLst>
          </p:cNvPr>
          <p:cNvSpPr>
            <a:spLocks noGrp="1"/>
          </p:cNvSpPr>
          <p:nvPr>
            <p:ph idx="1"/>
          </p:nvPr>
        </p:nvSpPr>
        <p:spPr>
          <a:xfrm>
            <a:off x="259643" y="951653"/>
            <a:ext cx="11695289" cy="5784426"/>
          </a:xfrm>
        </p:spPr>
        <p:txBody>
          <a:bodyPr>
            <a:noAutofit/>
          </a:bodyPr>
          <a:lstStyle/>
          <a:p>
            <a:r>
              <a:rPr lang="en-GB" sz="2500" dirty="0">
                <a:latin typeface="Sitka Text" pitchFamily="2" charset="0"/>
              </a:rPr>
              <a:t>“How can it be that the helpless babe in Bethlehem’s manger is still the </a:t>
            </a:r>
            <a:r>
              <a:rPr lang="en-GB" sz="2500" b="1" dirty="0">
                <a:latin typeface="Sitka Text" pitchFamily="2" charset="0"/>
              </a:rPr>
              <a:t>divine Son of God</a:t>
            </a:r>
            <a:r>
              <a:rPr lang="en-GB" sz="2500" dirty="0">
                <a:latin typeface="Sitka Text" pitchFamily="2" charset="0"/>
              </a:rPr>
              <a:t>? Though we cannot understand it, we can believe that He who made the worlds, </a:t>
            </a:r>
            <a:r>
              <a:rPr lang="en-GB" sz="2500" b="1" u="sng" dirty="0">
                <a:latin typeface="Sitka Text" pitchFamily="2" charset="0"/>
              </a:rPr>
              <a:t>FOR OUR SAKES</a:t>
            </a:r>
            <a:r>
              <a:rPr lang="en-GB" sz="2500" b="1" dirty="0">
                <a:latin typeface="Sitka Text" pitchFamily="2" charset="0"/>
              </a:rPr>
              <a:t> became a helpless babe</a:t>
            </a:r>
            <a:r>
              <a:rPr lang="en-GB" sz="2500" dirty="0">
                <a:latin typeface="Sitka Text" pitchFamily="2" charset="0"/>
              </a:rPr>
              <a:t>. Though higher than any of the angels, though as great as the Father on the throne of heaven, </a:t>
            </a:r>
            <a:r>
              <a:rPr lang="en-GB" sz="2500" b="1" dirty="0">
                <a:latin typeface="Sitka Text" pitchFamily="2" charset="0"/>
              </a:rPr>
              <a:t>He became one with us</a:t>
            </a:r>
            <a:r>
              <a:rPr lang="en-GB" sz="2500" dirty="0">
                <a:latin typeface="Sitka Text" pitchFamily="2" charset="0"/>
              </a:rPr>
              <a:t>. In Him God and man </a:t>
            </a:r>
            <a:r>
              <a:rPr lang="en-GB" sz="2500" b="1" i="1" dirty="0">
                <a:latin typeface="Sitka Text" pitchFamily="2" charset="0"/>
              </a:rPr>
              <a:t>became one</a:t>
            </a:r>
            <a:r>
              <a:rPr lang="en-GB" sz="2500" dirty="0">
                <a:latin typeface="Sitka Text" pitchFamily="2" charset="0"/>
              </a:rPr>
              <a:t>, and it is in this fact that we find the </a:t>
            </a:r>
            <a:r>
              <a:rPr lang="en-GB" sz="2500" b="1" dirty="0">
                <a:latin typeface="Sitka Text" pitchFamily="2" charset="0"/>
              </a:rPr>
              <a:t>hope</a:t>
            </a:r>
            <a:r>
              <a:rPr lang="en-GB" sz="2500" dirty="0">
                <a:latin typeface="Sitka Text" pitchFamily="2" charset="0"/>
              </a:rPr>
              <a:t> of our fallen race. Looking upon Christ in the flesh, we look upon God in humanity, and see in Him the brightness of divine glory, </a:t>
            </a:r>
            <a:r>
              <a:rPr lang="en-GB" sz="2500" b="1" dirty="0">
                <a:latin typeface="Sitka Text" pitchFamily="2" charset="0"/>
              </a:rPr>
              <a:t>the express image of God the Father</a:t>
            </a:r>
            <a:r>
              <a:rPr lang="en-GB" sz="2500" dirty="0">
                <a:latin typeface="Sitka Text" pitchFamily="2" charset="0"/>
              </a:rPr>
              <a:t>. As a member of the human family, He was mortal, but as God He was the fountain of life to the world. He could, in His divine person, ever have withstood the advances of death, and refused to come under its dominion; </a:t>
            </a:r>
            <a:r>
              <a:rPr lang="en-GB" sz="2500" b="1" dirty="0">
                <a:latin typeface="Sitka Text" pitchFamily="2" charset="0"/>
              </a:rPr>
              <a:t>but He voluntarily laid down His life</a:t>
            </a:r>
            <a:r>
              <a:rPr lang="en-GB" sz="2500" dirty="0">
                <a:latin typeface="Sitka Text" pitchFamily="2" charset="0"/>
              </a:rPr>
              <a:t>, that in so doing He might give life and bring immortality to light.... What </a:t>
            </a:r>
            <a:r>
              <a:rPr lang="en-GB" sz="2500" b="1" dirty="0">
                <a:latin typeface="Sitka Text" pitchFamily="2" charset="0"/>
              </a:rPr>
              <a:t>humility</a:t>
            </a:r>
            <a:r>
              <a:rPr lang="en-GB" sz="2500" dirty="0">
                <a:latin typeface="Sitka Text" pitchFamily="2" charset="0"/>
              </a:rPr>
              <a:t> was this! It amazed angels. </a:t>
            </a:r>
            <a:r>
              <a:rPr lang="en-GB" sz="2500" b="1" dirty="0">
                <a:latin typeface="Sitka Text" pitchFamily="2" charset="0"/>
              </a:rPr>
              <a:t>The tongue can never describe it</a:t>
            </a:r>
            <a:r>
              <a:rPr lang="en-GB" sz="2500" dirty="0">
                <a:latin typeface="Sitka Text" pitchFamily="2" charset="0"/>
              </a:rPr>
              <a:t>; the imagination cannot take it in. </a:t>
            </a:r>
            <a:r>
              <a:rPr lang="en-GB" sz="2500" b="1" dirty="0">
                <a:latin typeface="Sitka Text" pitchFamily="2" charset="0"/>
              </a:rPr>
              <a:t>The eternal Word consented to be made flesh! God became man</a:t>
            </a:r>
            <a:r>
              <a:rPr lang="en-GB" sz="2500" dirty="0">
                <a:latin typeface="Sitka Text" pitchFamily="2" charset="0"/>
              </a:rPr>
              <a:t>!”</a:t>
            </a:r>
          </a:p>
        </p:txBody>
      </p:sp>
    </p:spTree>
    <p:extLst>
      <p:ext uri="{BB962C8B-B14F-4D97-AF65-F5344CB8AC3E}">
        <p14:creationId xmlns:p14="http://schemas.microsoft.com/office/powerpoint/2010/main" val="117459719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44A524-6EBC-D097-5075-0578007FF267}"/>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b="1" kern="1200" dirty="0">
                <a:solidFill>
                  <a:schemeClr val="bg1"/>
                </a:solidFill>
                <a:latin typeface="Sitka Text" pitchFamily="2" charset="0"/>
              </a:rPr>
              <a:t>THANK YOU</a:t>
            </a:r>
          </a:p>
        </p:txBody>
      </p:sp>
      <p:pic>
        <p:nvPicPr>
          <p:cNvPr id="4" name="Content Placeholder 4" descr="A logo with a bird and a branch&#10;&#10;AI-generated content may be incorrect.">
            <a:extLst>
              <a:ext uri="{FF2B5EF4-FFF2-40B4-BE49-F238E27FC236}">
                <a16:creationId xmlns:a16="http://schemas.microsoft.com/office/drawing/2014/main" id="{058E05AD-586B-BEF5-44B0-3458005A1E0C}"/>
              </a:ext>
            </a:extLst>
          </p:cNvPr>
          <p:cNvPicPr>
            <a:picLocks noGrp="1" noChangeAspect="1"/>
          </p:cNvPicPr>
          <p:nvPr>
            <p:ph idx="1"/>
          </p:nvPr>
        </p:nvPicPr>
        <p:blipFill>
          <a:blip r:embed="rId2"/>
          <a:stretch>
            <a:fillRect/>
          </a:stretch>
        </p:blipFill>
        <p:spPr>
          <a:xfrm>
            <a:off x="643467" y="2023919"/>
            <a:ext cx="10905066" cy="3844038"/>
          </a:xfrm>
          <a:prstGeom prst="rect">
            <a:avLst/>
          </a:prstGeom>
        </p:spPr>
      </p:pic>
      <p:pic>
        <p:nvPicPr>
          <p:cNvPr id="5" name="Picture 4" descr="A bird flying in the air&#10;&#10;AI-generated content may be incorrect.">
            <a:extLst>
              <a:ext uri="{FF2B5EF4-FFF2-40B4-BE49-F238E27FC236}">
                <a16:creationId xmlns:a16="http://schemas.microsoft.com/office/drawing/2014/main" id="{2CBDBC19-768A-E4C0-E9D0-C7A6AA187101}"/>
              </a:ext>
            </a:extLst>
          </p:cNvPr>
          <p:cNvPicPr>
            <a:picLocks noChangeAspect="1"/>
          </p:cNvPicPr>
          <p:nvPr/>
        </p:nvPicPr>
        <p:blipFill>
          <a:blip r:embed="rId3"/>
          <a:stretch>
            <a:fillRect/>
          </a:stretch>
        </p:blipFill>
        <p:spPr>
          <a:xfrm>
            <a:off x="0" y="1388303"/>
            <a:ext cx="1821084" cy="1821084"/>
          </a:xfrm>
          <a:prstGeom prst="rect">
            <a:avLst/>
          </a:prstGeom>
        </p:spPr>
      </p:pic>
      <p:sp>
        <p:nvSpPr>
          <p:cNvPr id="15" name="TextBox 14">
            <a:extLst>
              <a:ext uri="{FF2B5EF4-FFF2-40B4-BE49-F238E27FC236}">
                <a16:creationId xmlns:a16="http://schemas.microsoft.com/office/drawing/2014/main" id="{D40A6C02-C23A-771A-DB00-C73ED7D8988A}"/>
              </a:ext>
            </a:extLst>
          </p:cNvPr>
          <p:cNvSpPr txBox="1"/>
          <p:nvPr/>
        </p:nvSpPr>
        <p:spPr>
          <a:xfrm>
            <a:off x="2649095" y="6367717"/>
            <a:ext cx="3332157" cy="369332"/>
          </a:xfrm>
          <a:prstGeom prst="rect">
            <a:avLst/>
          </a:prstGeom>
          <a:noFill/>
        </p:spPr>
        <p:txBody>
          <a:bodyPr wrap="square">
            <a:spAutoFit/>
          </a:bodyPr>
          <a:lstStyle/>
          <a:p>
            <a:r>
              <a:rPr lang="en-GB" b="1" dirty="0" err="1">
                <a:latin typeface="Goudy Old Style" panose="02020502050305020303" pitchFamily="18" charset="77"/>
              </a:rPr>
              <a:t>loudcrycompendium@gmail.com</a:t>
            </a:r>
            <a:endParaRPr lang="en-GB" b="1" dirty="0">
              <a:latin typeface="Goudy Old Style" panose="02020502050305020303" pitchFamily="18" charset="77"/>
            </a:endParaRPr>
          </a:p>
        </p:txBody>
      </p:sp>
      <p:sp>
        <p:nvSpPr>
          <p:cNvPr id="16" name="TextBox 15">
            <a:extLst>
              <a:ext uri="{FF2B5EF4-FFF2-40B4-BE49-F238E27FC236}">
                <a16:creationId xmlns:a16="http://schemas.microsoft.com/office/drawing/2014/main" id="{1E9B105B-1A68-9D6A-0383-7B7802D8028A}"/>
              </a:ext>
            </a:extLst>
          </p:cNvPr>
          <p:cNvSpPr txBox="1"/>
          <p:nvPr/>
        </p:nvSpPr>
        <p:spPr>
          <a:xfrm>
            <a:off x="363160" y="6350391"/>
            <a:ext cx="2004927" cy="369332"/>
          </a:xfrm>
          <a:prstGeom prst="rect">
            <a:avLst/>
          </a:prstGeom>
          <a:noFill/>
        </p:spPr>
        <p:txBody>
          <a:bodyPr wrap="square">
            <a:spAutoFit/>
          </a:bodyPr>
          <a:lstStyle/>
          <a:p>
            <a:r>
              <a:rPr lang="en-GB" b="1" dirty="0">
                <a:latin typeface="Goudy Old Style" panose="02020502050305020303" pitchFamily="18" charset="77"/>
              </a:rPr>
              <a:t>@</a:t>
            </a:r>
            <a:r>
              <a:rPr lang="en-GB" b="1" dirty="0" err="1">
                <a:latin typeface="Goudy Old Style" panose="02020502050305020303" pitchFamily="18" charset="77"/>
              </a:rPr>
              <a:t>ThePropheticEye</a:t>
            </a:r>
            <a:endParaRPr lang="en-GB" b="1" dirty="0">
              <a:latin typeface="Goudy Old Style" panose="02020502050305020303" pitchFamily="18" charset="77"/>
            </a:endParaRPr>
          </a:p>
        </p:txBody>
      </p:sp>
      <p:sp>
        <p:nvSpPr>
          <p:cNvPr id="17" name="TextBox 16">
            <a:extLst>
              <a:ext uri="{FF2B5EF4-FFF2-40B4-BE49-F238E27FC236}">
                <a16:creationId xmlns:a16="http://schemas.microsoft.com/office/drawing/2014/main" id="{10777205-062E-9BC0-FB5C-F2CBD449989B}"/>
              </a:ext>
            </a:extLst>
          </p:cNvPr>
          <p:cNvSpPr txBox="1"/>
          <p:nvPr/>
        </p:nvSpPr>
        <p:spPr>
          <a:xfrm>
            <a:off x="6257965" y="6343698"/>
            <a:ext cx="3156328" cy="369332"/>
          </a:xfrm>
          <a:prstGeom prst="rect">
            <a:avLst/>
          </a:prstGeom>
          <a:noFill/>
        </p:spPr>
        <p:txBody>
          <a:bodyPr wrap="square">
            <a:spAutoFit/>
          </a:bodyPr>
          <a:lstStyle/>
          <a:p>
            <a:r>
              <a:rPr lang="en-GB" b="1" dirty="0" err="1">
                <a:latin typeface="Goudy Old Style" panose="02020502050305020303" pitchFamily="18" charset="77"/>
              </a:rPr>
              <a:t>www.loudcrycompendium.com</a:t>
            </a:r>
            <a:endParaRPr lang="en-GB" b="1" dirty="0">
              <a:latin typeface="Goudy Old Style" panose="02020502050305020303" pitchFamily="18" charset="77"/>
            </a:endParaRPr>
          </a:p>
        </p:txBody>
      </p:sp>
      <p:sp>
        <p:nvSpPr>
          <p:cNvPr id="18" name="TextBox 17">
            <a:extLst>
              <a:ext uri="{FF2B5EF4-FFF2-40B4-BE49-F238E27FC236}">
                <a16:creationId xmlns:a16="http://schemas.microsoft.com/office/drawing/2014/main" id="{EF1A9C64-B82D-BF2D-0CAB-0712AE0121E8}"/>
              </a:ext>
            </a:extLst>
          </p:cNvPr>
          <p:cNvSpPr txBox="1"/>
          <p:nvPr/>
        </p:nvSpPr>
        <p:spPr>
          <a:xfrm>
            <a:off x="9763900" y="6347644"/>
            <a:ext cx="2428100" cy="369332"/>
          </a:xfrm>
          <a:prstGeom prst="rect">
            <a:avLst/>
          </a:prstGeom>
          <a:noFill/>
        </p:spPr>
        <p:txBody>
          <a:bodyPr wrap="square">
            <a:spAutoFit/>
          </a:bodyPr>
          <a:lstStyle/>
          <a:p>
            <a:r>
              <a:rPr lang="en-GB" b="1" dirty="0">
                <a:latin typeface="Goudy Old Style" panose="02020502050305020303" pitchFamily="18" charset="77"/>
              </a:rPr>
              <a:t>@</a:t>
            </a:r>
            <a:r>
              <a:rPr lang="en-GB" b="1" dirty="0" err="1">
                <a:latin typeface="Goudy Old Style" panose="02020502050305020303" pitchFamily="18" charset="77"/>
              </a:rPr>
              <a:t>loudcrycompendium</a:t>
            </a:r>
            <a:endParaRPr lang="en-GB" b="1" dirty="0">
              <a:latin typeface="Goudy Old Style" panose="02020502050305020303" pitchFamily="18" charset="77"/>
            </a:endParaRPr>
          </a:p>
        </p:txBody>
      </p:sp>
      <p:pic>
        <p:nvPicPr>
          <p:cNvPr id="19" name="Picture 18" descr="Icon&#10;&#10;Description automatically generated">
            <a:extLst>
              <a:ext uri="{FF2B5EF4-FFF2-40B4-BE49-F238E27FC236}">
                <a16:creationId xmlns:a16="http://schemas.microsoft.com/office/drawing/2014/main" id="{4F07945A-82CB-1E3A-96EB-32FA3C3B525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399087" y="6423956"/>
            <a:ext cx="263857" cy="263857"/>
          </a:xfrm>
          <a:prstGeom prst="rect">
            <a:avLst/>
          </a:prstGeom>
        </p:spPr>
      </p:pic>
      <p:pic>
        <p:nvPicPr>
          <p:cNvPr id="20" name="Picture 19" descr="Logo, icon&#10;&#10;Description automatically generated">
            <a:extLst>
              <a:ext uri="{FF2B5EF4-FFF2-40B4-BE49-F238E27FC236}">
                <a16:creationId xmlns:a16="http://schemas.microsoft.com/office/drawing/2014/main" id="{599D47E9-860B-2AEE-3CDB-816E30CBA02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flipH="1">
            <a:off x="5981252" y="6370053"/>
            <a:ext cx="316622" cy="316622"/>
          </a:xfrm>
          <a:prstGeom prst="rect">
            <a:avLst/>
          </a:prstGeom>
        </p:spPr>
      </p:pic>
      <p:pic>
        <p:nvPicPr>
          <p:cNvPr id="21" name="Picture 20" descr="Icon&#10;&#10;Description automatically generated">
            <a:extLst>
              <a:ext uri="{FF2B5EF4-FFF2-40B4-BE49-F238E27FC236}">
                <a16:creationId xmlns:a16="http://schemas.microsoft.com/office/drawing/2014/main" id="{FBB8CB1B-4D1A-3FDC-A95B-4E761F13B8FC}"/>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flipV="1">
            <a:off x="9476292" y="6347618"/>
            <a:ext cx="316621" cy="316621"/>
          </a:xfrm>
          <a:prstGeom prst="rect">
            <a:avLst/>
          </a:prstGeom>
        </p:spPr>
      </p:pic>
      <p:pic>
        <p:nvPicPr>
          <p:cNvPr id="22" name="Picture 21" descr="A red and white logo&#10;&#10;Description automatically generated">
            <a:extLst>
              <a:ext uri="{FF2B5EF4-FFF2-40B4-BE49-F238E27FC236}">
                <a16:creationId xmlns:a16="http://schemas.microsoft.com/office/drawing/2014/main" id="{B5491DE7-54A6-FA64-8D6B-EA3427B089D6}"/>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44553" y="6343698"/>
            <a:ext cx="402716" cy="402716"/>
          </a:xfrm>
          <a:prstGeom prst="rect">
            <a:avLst/>
          </a:prstGeom>
        </p:spPr>
      </p:pic>
    </p:spTree>
    <p:extLst>
      <p:ext uri="{BB962C8B-B14F-4D97-AF65-F5344CB8AC3E}">
        <p14:creationId xmlns:p14="http://schemas.microsoft.com/office/powerpoint/2010/main" val="303410589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1069</TotalTime>
  <Words>2388</Words>
  <Application>Microsoft Macintosh PowerPoint</Application>
  <PresentationFormat>Widescreen</PresentationFormat>
  <Paragraphs>109</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Aptos Display</vt:lpstr>
      <vt:lpstr>Arial</vt:lpstr>
      <vt:lpstr>Goudy Old Style</vt:lpstr>
      <vt:lpstr>Sitka Text</vt:lpstr>
      <vt:lpstr>Sitka Text Semibold</vt:lpstr>
      <vt:lpstr>Office Theme</vt:lpstr>
      <vt:lpstr>The Divine Son</vt:lpstr>
      <vt:lpstr>What does the Bible teach regarding the Divine Nature of Jesus Christ?</vt:lpstr>
      <vt:lpstr>Was He Just A Historical Figure?</vt:lpstr>
      <vt:lpstr>Was He Just A Historical Figure?</vt:lpstr>
      <vt:lpstr>What Does Scripture Say?</vt:lpstr>
      <vt:lpstr>What Does Scripture Say?</vt:lpstr>
      <vt:lpstr>What Does Scripture Say?</vt:lpstr>
      <vt:lpstr>What Does Scripture Say?</vt:lpstr>
      <vt:lpstr>What Does Scripture Say?</vt:lpstr>
      <vt:lpstr>What Does Scripture Say?</vt:lpstr>
      <vt:lpstr>What Does Scripture Say?</vt:lpstr>
      <vt:lpstr>What Does Scripture Say?</vt:lpstr>
      <vt:lpstr>What Does Scripture Say?</vt:lpstr>
      <vt:lpstr>What Does Scripture Say?</vt:lpstr>
      <vt:lpstr>What Does Scripture Say?</vt:lpstr>
      <vt:lpstr>What Does Scripture Say?</vt:lpstr>
      <vt:lpstr>Closing Reflection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clarke</dc:creator>
  <cp:lastModifiedBy>mark clarke</cp:lastModifiedBy>
  <cp:revision>8</cp:revision>
  <dcterms:created xsi:type="dcterms:W3CDTF">2026-04-06T15:22:38Z</dcterms:created>
  <dcterms:modified xsi:type="dcterms:W3CDTF">2026-04-07T09:12:27Z</dcterms:modified>
</cp:coreProperties>
</file>