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  <p:sldId id="271" r:id="rId14"/>
    <p:sldId id="272" r:id="rId15"/>
    <p:sldId id="265" r:id="rId16"/>
    <p:sldId id="266" r:id="rId17"/>
    <p:sldId id="267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ogaDSDEaySrabxFjViuug==" hashData="w68s8M8OMYOx66bdQjaciJNsTEMG/lYy723c/CXISavAmhjpt5k/vXgziDIPpzLieTdwhJtKZNBBxv6E1AMgc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5"/>
    <p:restoredTop sz="94675"/>
  </p:normalViewPr>
  <p:slideViewPr>
    <p:cSldViewPr snapToGrid="0">
      <p:cViewPr varScale="1">
        <p:scale>
          <a:sx n="127" d="100"/>
          <a:sy n="127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3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2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7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9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1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1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4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5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1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74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5898F52-2787-4BA2-BBBC-9395E9F86D50}" type="datetimeFigureOut">
              <a:rPr lang="en-US" smtClean="0"/>
              <a:pPr/>
              <a:t>5/29/26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0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Instagram_logo_2016.svg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ngall.com/website-pn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hyperlink" Target="https://commons.wikimedia.org/wiki/Template:Other_versions/YouTube_logos" TargetMode="External"/><Relationship Id="rId4" Type="http://schemas.openxmlformats.org/officeDocument/2006/relationships/hyperlink" Target="https://en.wikiquote.org/wiki/Gmail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F5F07B-A917-442C-82D5-5719737E9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0F662-485D-E07E-D38A-DE5EC91EF0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colorTemperature colorTemp="5037"/>
                    </a14:imgEffect>
                    <a14:imgEffect>
                      <a14:saturation sat="119000"/>
                    </a14:imgEffect>
                  </a14:imgLayer>
                </a14:imgProps>
              </a:ext>
            </a:extLst>
          </a:blip>
          <a:srcRect b="15717"/>
          <a:stretch>
            <a:fillRect/>
          </a:stretch>
        </p:blipFill>
        <p:spPr>
          <a:xfrm>
            <a:off x="9" y="-1119"/>
            <a:ext cx="12191982" cy="68591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C3E48C-655A-4982-8E73-7FB0D9E65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" y="3307170"/>
            <a:ext cx="12191982" cy="3558767"/>
          </a:xfrm>
          <a:prstGeom prst="rect">
            <a:avLst/>
          </a:prstGeom>
          <a:gradFill>
            <a:gsLst>
              <a:gs pos="89000">
                <a:srgbClr val="000000">
                  <a:alpha val="0"/>
                </a:srgbClr>
              </a:gs>
              <a:gs pos="0">
                <a:schemeClr val="tx1"/>
              </a:gs>
              <a:gs pos="56000">
                <a:srgbClr val="000000">
                  <a:alpha val="26000"/>
                </a:srgbClr>
              </a:gs>
              <a:gs pos="14000">
                <a:srgbClr val="000000">
                  <a:alpha val="37000"/>
                </a:srgbClr>
              </a:gs>
              <a:gs pos="0">
                <a:srgbClr val="000000">
                  <a:alpha val="2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3604F-7EE0-CBCA-0D58-53CEFBA6E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28440"/>
            <a:ext cx="9144000" cy="19200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FFFFFF"/>
                </a:solidFill>
                <a:latin typeface="Herculanum" panose="02000505000000020004" pitchFamily="2" charset="77"/>
              </a:rPr>
              <a:t>From Ownership To Stewardship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52858-92CC-040D-9966-991F88F40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7472"/>
            <a:ext cx="6096000" cy="811373"/>
          </a:xfrm>
        </p:spPr>
        <p:txBody>
          <a:bodyPr>
            <a:normAutofit/>
          </a:bodyPr>
          <a:lstStyle/>
          <a:p>
            <a:r>
              <a:rPr lang="en-GB" sz="2200" spc="300" dirty="0">
                <a:solidFill>
                  <a:srgbClr val="FFFFFF"/>
                </a:solidFill>
              </a:rPr>
              <a:t>Occupying Until HE Comes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A1487-8009-374F-041B-F0BC82DA4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9247" y="-170151"/>
            <a:ext cx="3656795" cy="128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3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242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3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4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5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6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7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9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0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1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2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3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4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5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6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7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8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9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0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1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2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3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4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5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6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7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8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9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0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1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2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3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4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5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6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7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8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9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0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1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2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3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4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5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6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7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8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9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0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1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2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3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4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5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6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7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8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A1B0DAD3-DAD3-4D41-8EF0-B03422E47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/>
          </a:solidFill>
        </p:grpSpPr>
        <p:sp>
          <p:nvSpPr>
            <p:cNvPr id="301" name="Freeform 8">
              <a:extLst>
                <a:ext uri="{FF2B5EF4-FFF2-40B4-BE49-F238E27FC236}">
                  <a16:creationId xmlns:a16="http://schemas.microsoft.com/office/drawing/2014/main" id="{729F7DF5-CF56-4F67-9883-903E49BE1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2" name="Freeform 10">
              <a:extLst>
                <a:ext uri="{FF2B5EF4-FFF2-40B4-BE49-F238E27FC236}">
                  <a16:creationId xmlns:a16="http://schemas.microsoft.com/office/drawing/2014/main" id="{B7E65000-B427-4CEF-B2A9-ECA839855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3" name="Freeform 15">
              <a:extLst>
                <a:ext uri="{FF2B5EF4-FFF2-40B4-BE49-F238E27FC236}">
                  <a16:creationId xmlns:a16="http://schemas.microsoft.com/office/drawing/2014/main" id="{1D82BADA-E191-4C51-A377-7D1EA989D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4" name="Freeform 18">
              <a:extLst>
                <a:ext uri="{FF2B5EF4-FFF2-40B4-BE49-F238E27FC236}">
                  <a16:creationId xmlns:a16="http://schemas.microsoft.com/office/drawing/2014/main" id="{C074E073-07CB-4DD6-BFC8-E9FD63D4A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5" name="Freeform 19">
              <a:extLst>
                <a:ext uri="{FF2B5EF4-FFF2-40B4-BE49-F238E27FC236}">
                  <a16:creationId xmlns:a16="http://schemas.microsoft.com/office/drawing/2014/main" id="{211152B9-90BD-4804-BCC5-4B0FEEF37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6" name="Freeform 20">
              <a:extLst>
                <a:ext uri="{FF2B5EF4-FFF2-40B4-BE49-F238E27FC236}">
                  <a16:creationId xmlns:a16="http://schemas.microsoft.com/office/drawing/2014/main" id="{941B26CC-1C9B-4149-9647-3A0E0C9D20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7" name="Freeform 22">
              <a:extLst>
                <a:ext uri="{FF2B5EF4-FFF2-40B4-BE49-F238E27FC236}">
                  <a16:creationId xmlns:a16="http://schemas.microsoft.com/office/drawing/2014/main" id="{7576EDD8-60BD-4230-9FE5-5302F9120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" name="Freeform 23">
              <a:extLst>
                <a:ext uri="{FF2B5EF4-FFF2-40B4-BE49-F238E27FC236}">
                  <a16:creationId xmlns:a16="http://schemas.microsoft.com/office/drawing/2014/main" id="{F68478BC-1899-4718-B999-C7EE2F6F5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9" name="Freeform 26">
              <a:extLst>
                <a:ext uri="{FF2B5EF4-FFF2-40B4-BE49-F238E27FC236}">
                  <a16:creationId xmlns:a16="http://schemas.microsoft.com/office/drawing/2014/main" id="{B02BAA58-19A0-4BE5-8596-7AF02A91C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0" name="Freeform 27">
              <a:extLst>
                <a:ext uri="{FF2B5EF4-FFF2-40B4-BE49-F238E27FC236}">
                  <a16:creationId xmlns:a16="http://schemas.microsoft.com/office/drawing/2014/main" id="{ED0FD3ED-A6B2-480A-8B6C-36B492164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1" name="Freeform 28">
              <a:extLst>
                <a:ext uri="{FF2B5EF4-FFF2-40B4-BE49-F238E27FC236}">
                  <a16:creationId xmlns:a16="http://schemas.microsoft.com/office/drawing/2014/main" id="{46C958D0-B4D1-4E20-87DA-CDF757B56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2" name="Freeform 30">
              <a:extLst>
                <a:ext uri="{FF2B5EF4-FFF2-40B4-BE49-F238E27FC236}">
                  <a16:creationId xmlns:a16="http://schemas.microsoft.com/office/drawing/2014/main" id="{3E2B5B4A-13C5-4187-BF16-1B0C4EC6D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3" name="Freeform 43">
              <a:extLst>
                <a:ext uri="{FF2B5EF4-FFF2-40B4-BE49-F238E27FC236}">
                  <a16:creationId xmlns:a16="http://schemas.microsoft.com/office/drawing/2014/main" id="{8B7A471E-57F9-4AC4-B3DE-6A75C2A490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4" name="Freeform 51">
              <a:extLst>
                <a:ext uri="{FF2B5EF4-FFF2-40B4-BE49-F238E27FC236}">
                  <a16:creationId xmlns:a16="http://schemas.microsoft.com/office/drawing/2014/main" id="{01E6B5E8-B33D-4D70-B30A-823D655388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5" name="Freeform 52">
              <a:extLst>
                <a:ext uri="{FF2B5EF4-FFF2-40B4-BE49-F238E27FC236}">
                  <a16:creationId xmlns:a16="http://schemas.microsoft.com/office/drawing/2014/main" id="{04BD65AE-3613-409E-859A-F5E47E7ED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6" name="Freeform 53">
              <a:extLst>
                <a:ext uri="{FF2B5EF4-FFF2-40B4-BE49-F238E27FC236}">
                  <a16:creationId xmlns:a16="http://schemas.microsoft.com/office/drawing/2014/main" id="{6AC52B47-CF30-4905-A913-8016FD7DF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7" name="Freeform 54">
              <a:extLst>
                <a:ext uri="{FF2B5EF4-FFF2-40B4-BE49-F238E27FC236}">
                  <a16:creationId xmlns:a16="http://schemas.microsoft.com/office/drawing/2014/main" id="{945DD375-89B4-4594-879C-C88E3E07E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8" name="Freeform 55">
              <a:extLst>
                <a:ext uri="{FF2B5EF4-FFF2-40B4-BE49-F238E27FC236}">
                  <a16:creationId xmlns:a16="http://schemas.microsoft.com/office/drawing/2014/main" id="{4EF2ED92-CD73-4432-B715-54794B6CC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9" name="Freeform 56">
              <a:extLst>
                <a:ext uri="{FF2B5EF4-FFF2-40B4-BE49-F238E27FC236}">
                  <a16:creationId xmlns:a16="http://schemas.microsoft.com/office/drawing/2014/main" id="{4C080334-01D5-4AEE-B802-115F8FF4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0" name="Freeform 57">
              <a:extLst>
                <a:ext uri="{FF2B5EF4-FFF2-40B4-BE49-F238E27FC236}">
                  <a16:creationId xmlns:a16="http://schemas.microsoft.com/office/drawing/2014/main" id="{5B2CD9BC-4DF9-4317-9F4F-168D1E48F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1" name="Freeform 59">
              <a:extLst>
                <a:ext uri="{FF2B5EF4-FFF2-40B4-BE49-F238E27FC236}">
                  <a16:creationId xmlns:a16="http://schemas.microsoft.com/office/drawing/2014/main" id="{9ED340BE-C2EA-4C3D-9E5F-49D0601E22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2" name="Freeform 60">
              <a:extLst>
                <a:ext uri="{FF2B5EF4-FFF2-40B4-BE49-F238E27FC236}">
                  <a16:creationId xmlns:a16="http://schemas.microsoft.com/office/drawing/2014/main" id="{F83C564A-309A-4BE2-A1B7-CB9000A40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3" name="Freeform 61">
              <a:extLst>
                <a:ext uri="{FF2B5EF4-FFF2-40B4-BE49-F238E27FC236}">
                  <a16:creationId xmlns:a16="http://schemas.microsoft.com/office/drawing/2014/main" id="{6DB3A353-2237-4080-B766-F62A628B3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4" name="Freeform 5">
              <a:extLst>
                <a:ext uri="{FF2B5EF4-FFF2-40B4-BE49-F238E27FC236}">
                  <a16:creationId xmlns:a16="http://schemas.microsoft.com/office/drawing/2014/main" id="{F97333D1-A657-49E4-BCD3-47476A14C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5" name="Freeform 6">
              <a:extLst>
                <a:ext uri="{FF2B5EF4-FFF2-40B4-BE49-F238E27FC236}">
                  <a16:creationId xmlns:a16="http://schemas.microsoft.com/office/drawing/2014/main" id="{D848B0DC-182E-4466-BC72-7D1D16380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6" name="Freeform 7">
              <a:extLst>
                <a:ext uri="{FF2B5EF4-FFF2-40B4-BE49-F238E27FC236}">
                  <a16:creationId xmlns:a16="http://schemas.microsoft.com/office/drawing/2014/main" id="{60CE5FE2-5C67-4168-A845-1851C07B7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7" name="Freeform 8">
              <a:extLst>
                <a:ext uri="{FF2B5EF4-FFF2-40B4-BE49-F238E27FC236}">
                  <a16:creationId xmlns:a16="http://schemas.microsoft.com/office/drawing/2014/main" id="{FFD9F71E-ACAB-4435-8558-5C891704E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8" name="Freeform 9">
              <a:extLst>
                <a:ext uri="{FF2B5EF4-FFF2-40B4-BE49-F238E27FC236}">
                  <a16:creationId xmlns:a16="http://schemas.microsoft.com/office/drawing/2014/main" id="{D8F3C4EF-CAB3-477F-9BE6-7AE0EE08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9" name="Freeform 11">
              <a:extLst>
                <a:ext uri="{FF2B5EF4-FFF2-40B4-BE49-F238E27FC236}">
                  <a16:creationId xmlns:a16="http://schemas.microsoft.com/office/drawing/2014/main" id="{99F3B109-2DD1-4023-AB8C-C4CFFBC1E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0" name="Freeform 12">
              <a:extLst>
                <a:ext uri="{FF2B5EF4-FFF2-40B4-BE49-F238E27FC236}">
                  <a16:creationId xmlns:a16="http://schemas.microsoft.com/office/drawing/2014/main" id="{AEE61596-3CEF-4CF6-A4FA-226265438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1" name="Freeform 13">
              <a:extLst>
                <a:ext uri="{FF2B5EF4-FFF2-40B4-BE49-F238E27FC236}">
                  <a16:creationId xmlns:a16="http://schemas.microsoft.com/office/drawing/2014/main" id="{ACA5CDA1-D484-482B-924A-C21EFFB263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2" name="Freeform 14">
              <a:extLst>
                <a:ext uri="{FF2B5EF4-FFF2-40B4-BE49-F238E27FC236}">
                  <a16:creationId xmlns:a16="http://schemas.microsoft.com/office/drawing/2014/main" id="{8BAD048C-9E22-4DAB-BB3C-8978DFC79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3" name="Freeform 16">
              <a:extLst>
                <a:ext uri="{FF2B5EF4-FFF2-40B4-BE49-F238E27FC236}">
                  <a16:creationId xmlns:a16="http://schemas.microsoft.com/office/drawing/2014/main" id="{1A2637B3-8C74-4B55-872D-CFE1F1929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4" name="Freeform 17">
              <a:extLst>
                <a:ext uri="{FF2B5EF4-FFF2-40B4-BE49-F238E27FC236}">
                  <a16:creationId xmlns:a16="http://schemas.microsoft.com/office/drawing/2014/main" id="{C73B0390-BD3E-4AFB-ADF3-676ECF890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5" name="Freeform 21">
              <a:extLst>
                <a:ext uri="{FF2B5EF4-FFF2-40B4-BE49-F238E27FC236}">
                  <a16:creationId xmlns:a16="http://schemas.microsoft.com/office/drawing/2014/main" id="{35236E6F-9C25-49CE-9078-306D3A5FA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6" name="Freeform 25">
              <a:extLst>
                <a:ext uri="{FF2B5EF4-FFF2-40B4-BE49-F238E27FC236}">
                  <a16:creationId xmlns:a16="http://schemas.microsoft.com/office/drawing/2014/main" id="{46D4BFF5-1B3A-44D0-9720-143617E00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7" name="Freeform 29">
              <a:extLst>
                <a:ext uri="{FF2B5EF4-FFF2-40B4-BE49-F238E27FC236}">
                  <a16:creationId xmlns:a16="http://schemas.microsoft.com/office/drawing/2014/main" id="{77FD726E-2EB9-4305-BEE5-7C48D51C9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8" name="Freeform 31">
              <a:extLst>
                <a:ext uri="{FF2B5EF4-FFF2-40B4-BE49-F238E27FC236}">
                  <a16:creationId xmlns:a16="http://schemas.microsoft.com/office/drawing/2014/main" id="{25E6083A-3C52-4763-92A2-1B88843EF3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9" name="Freeform 32">
              <a:extLst>
                <a:ext uri="{FF2B5EF4-FFF2-40B4-BE49-F238E27FC236}">
                  <a16:creationId xmlns:a16="http://schemas.microsoft.com/office/drawing/2014/main" id="{CA90BF22-94F7-4D52-8725-FDCE69CE6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0" name="Freeform 33">
              <a:extLst>
                <a:ext uri="{FF2B5EF4-FFF2-40B4-BE49-F238E27FC236}">
                  <a16:creationId xmlns:a16="http://schemas.microsoft.com/office/drawing/2014/main" id="{998A2F47-3F4E-4065-86CF-B49B258FF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1" name="Freeform 34">
              <a:extLst>
                <a:ext uri="{FF2B5EF4-FFF2-40B4-BE49-F238E27FC236}">
                  <a16:creationId xmlns:a16="http://schemas.microsoft.com/office/drawing/2014/main" id="{65AF8C00-7E07-4E42-A41A-08417BB0E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2" name="Freeform 35">
              <a:extLst>
                <a:ext uri="{FF2B5EF4-FFF2-40B4-BE49-F238E27FC236}">
                  <a16:creationId xmlns:a16="http://schemas.microsoft.com/office/drawing/2014/main" id="{E0C04B54-4EF5-4B04-A708-8339062D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3" name="Freeform 36">
              <a:extLst>
                <a:ext uri="{FF2B5EF4-FFF2-40B4-BE49-F238E27FC236}">
                  <a16:creationId xmlns:a16="http://schemas.microsoft.com/office/drawing/2014/main" id="{C16D1625-1345-49A9-9FAE-3600E0D11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4" name="Freeform 37">
              <a:extLst>
                <a:ext uri="{FF2B5EF4-FFF2-40B4-BE49-F238E27FC236}">
                  <a16:creationId xmlns:a16="http://schemas.microsoft.com/office/drawing/2014/main" id="{B8817E5F-6964-4B89-9CD1-CD4621B6E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5" name="Freeform 38">
              <a:extLst>
                <a:ext uri="{FF2B5EF4-FFF2-40B4-BE49-F238E27FC236}">
                  <a16:creationId xmlns:a16="http://schemas.microsoft.com/office/drawing/2014/main" id="{952E3586-DC86-4B27-AAC4-D005819D2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6" name="Freeform 39">
              <a:extLst>
                <a:ext uri="{FF2B5EF4-FFF2-40B4-BE49-F238E27FC236}">
                  <a16:creationId xmlns:a16="http://schemas.microsoft.com/office/drawing/2014/main" id="{22CB13D9-EA0B-45B8-8E8F-3AABBE9D7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7" name="Freeform 40">
              <a:extLst>
                <a:ext uri="{FF2B5EF4-FFF2-40B4-BE49-F238E27FC236}">
                  <a16:creationId xmlns:a16="http://schemas.microsoft.com/office/drawing/2014/main" id="{3755BB78-63DB-4A8C-A113-795862B37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8" name="Freeform 41">
              <a:extLst>
                <a:ext uri="{FF2B5EF4-FFF2-40B4-BE49-F238E27FC236}">
                  <a16:creationId xmlns:a16="http://schemas.microsoft.com/office/drawing/2014/main" id="{68D97FB6-919C-4D25-A4CE-65C0BB8B41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9" name="Freeform 42">
              <a:extLst>
                <a:ext uri="{FF2B5EF4-FFF2-40B4-BE49-F238E27FC236}">
                  <a16:creationId xmlns:a16="http://schemas.microsoft.com/office/drawing/2014/main" id="{B7FB8601-BFD8-42A2-BFC8-826DA567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0" name="Freeform 44">
              <a:extLst>
                <a:ext uri="{FF2B5EF4-FFF2-40B4-BE49-F238E27FC236}">
                  <a16:creationId xmlns:a16="http://schemas.microsoft.com/office/drawing/2014/main" id="{E66A3773-870D-43D8-97C8-9210A0288C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1" name="Freeform 45">
              <a:extLst>
                <a:ext uri="{FF2B5EF4-FFF2-40B4-BE49-F238E27FC236}">
                  <a16:creationId xmlns:a16="http://schemas.microsoft.com/office/drawing/2014/main" id="{08736EF7-6BB0-4CA8-B063-CD217FF9B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2" name="Freeform 46">
              <a:extLst>
                <a:ext uri="{FF2B5EF4-FFF2-40B4-BE49-F238E27FC236}">
                  <a16:creationId xmlns:a16="http://schemas.microsoft.com/office/drawing/2014/main" id="{57EBF709-9E0F-48A1-BCDD-F3C74F1D4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3" name="Freeform 47">
              <a:extLst>
                <a:ext uri="{FF2B5EF4-FFF2-40B4-BE49-F238E27FC236}">
                  <a16:creationId xmlns:a16="http://schemas.microsoft.com/office/drawing/2014/main" id="{251EC588-C357-470F-A194-F4A0C32B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4" name="Freeform 48">
              <a:extLst>
                <a:ext uri="{FF2B5EF4-FFF2-40B4-BE49-F238E27FC236}">
                  <a16:creationId xmlns:a16="http://schemas.microsoft.com/office/drawing/2014/main" id="{02592C96-1066-4F6E-9353-4FF1D5ED9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5" name="Freeform 49">
              <a:extLst>
                <a:ext uri="{FF2B5EF4-FFF2-40B4-BE49-F238E27FC236}">
                  <a16:creationId xmlns:a16="http://schemas.microsoft.com/office/drawing/2014/main" id="{B5016669-96C5-4574-B536-65060BCE9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6" name="Freeform 8">
              <a:extLst>
                <a:ext uri="{FF2B5EF4-FFF2-40B4-BE49-F238E27FC236}">
                  <a16:creationId xmlns:a16="http://schemas.microsoft.com/office/drawing/2014/main" id="{5C697245-37CA-4D12-9F8C-308595014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7" name="Freeform 106">
              <a:extLst>
                <a:ext uri="{FF2B5EF4-FFF2-40B4-BE49-F238E27FC236}">
                  <a16:creationId xmlns:a16="http://schemas.microsoft.com/office/drawing/2014/main" id="{3776B83C-39DC-4C02-B33B-848604D0A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359" name="Rectangle 358">
            <a:extLst>
              <a:ext uri="{FF2B5EF4-FFF2-40B4-BE49-F238E27FC236}">
                <a16:creationId xmlns:a16="http://schemas.microsoft.com/office/drawing/2014/main" id="{8B7AD46D-E72A-4FA9-A503-9BBF703CB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2813BDD8-88F1-463B-A75F-D1EC1E35E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D3CE3ADF-CE7B-4DF8-AEB2-64CB8F632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20" y="2640739"/>
            <a:ext cx="2693390" cy="1459873"/>
            <a:chOff x="-65511" y="2640739"/>
            <a:chExt cx="2693390" cy="1459873"/>
          </a:xfrm>
        </p:grpSpPr>
        <p:sp>
          <p:nvSpPr>
            <p:cNvPr id="364" name="Freeform 54">
              <a:extLst>
                <a:ext uri="{FF2B5EF4-FFF2-40B4-BE49-F238E27FC236}">
                  <a16:creationId xmlns:a16="http://schemas.microsoft.com/office/drawing/2014/main" id="{234D9984-F194-474C-9FD8-C68AB45FF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6652" y="3000294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6">
              <a:extLst>
                <a:ext uri="{FF2B5EF4-FFF2-40B4-BE49-F238E27FC236}">
                  <a16:creationId xmlns:a16="http://schemas.microsoft.com/office/drawing/2014/main" id="{3D2D649E-9006-41BC-8E10-7920A4188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8894" y="302524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B2B7DE6B-F5C5-42B5-A9D9-6820A1261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49563" y="30216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9">
              <a:extLst>
                <a:ext uri="{FF2B5EF4-FFF2-40B4-BE49-F238E27FC236}">
                  <a16:creationId xmlns:a16="http://schemas.microsoft.com/office/drawing/2014/main" id="{74B0A415-24CC-4B02-B616-6CD8CAFE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3964" y="3018425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11">
              <a:extLst>
                <a:ext uri="{FF2B5EF4-FFF2-40B4-BE49-F238E27FC236}">
                  <a16:creationId xmlns:a16="http://schemas.microsoft.com/office/drawing/2014/main" id="{857F0A25-22AE-4C54-A6C1-9C8D0284A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000" y="3039643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12">
              <a:extLst>
                <a:ext uri="{FF2B5EF4-FFF2-40B4-BE49-F238E27FC236}">
                  <a16:creationId xmlns:a16="http://schemas.microsoft.com/office/drawing/2014/main" id="{78898232-973C-4A10-9275-2A52B9973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8599" y="3422106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16">
              <a:extLst>
                <a:ext uri="{FF2B5EF4-FFF2-40B4-BE49-F238E27FC236}">
                  <a16:creationId xmlns:a16="http://schemas.microsoft.com/office/drawing/2014/main" id="{14B9A1E6-8880-4513-9F3E-78E63E625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65511" y="2995304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17">
              <a:extLst>
                <a:ext uri="{FF2B5EF4-FFF2-40B4-BE49-F238E27FC236}">
                  <a16:creationId xmlns:a16="http://schemas.microsoft.com/office/drawing/2014/main" id="{4B59A861-A569-4554-9D33-F0A32A6C1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55254" y="3039644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21">
              <a:extLst>
                <a:ext uri="{FF2B5EF4-FFF2-40B4-BE49-F238E27FC236}">
                  <a16:creationId xmlns:a16="http://schemas.microsoft.com/office/drawing/2014/main" id="{1AD81A3E-B18B-43A9-BE25-34390E499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87129" y="2999623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25">
              <a:extLst>
                <a:ext uri="{FF2B5EF4-FFF2-40B4-BE49-F238E27FC236}">
                  <a16:creationId xmlns:a16="http://schemas.microsoft.com/office/drawing/2014/main" id="{3A4EA4B9-2B68-4993-B3D0-A8FB52DA4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3301" y="3040294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29">
              <a:extLst>
                <a:ext uri="{FF2B5EF4-FFF2-40B4-BE49-F238E27FC236}">
                  <a16:creationId xmlns:a16="http://schemas.microsoft.com/office/drawing/2014/main" id="{8688FA8E-D461-4BB3-AF4C-E7B307B5C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60401" y="3009551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31">
              <a:extLst>
                <a:ext uri="{FF2B5EF4-FFF2-40B4-BE49-F238E27FC236}">
                  <a16:creationId xmlns:a16="http://schemas.microsoft.com/office/drawing/2014/main" id="{6A897C6D-3023-4AD4-BA58-DC5FA637F9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58489" y="300102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33">
              <a:extLst>
                <a:ext uri="{FF2B5EF4-FFF2-40B4-BE49-F238E27FC236}">
                  <a16:creationId xmlns:a16="http://schemas.microsoft.com/office/drawing/2014/main" id="{0A224C70-F6B0-46FD-892B-E2F0354E7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0024" y="3354376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34">
              <a:extLst>
                <a:ext uri="{FF2B5EF4-FFF2-40B4-BE49-F238E27FC236}">
                  <a16:creationId xmlns:a16="http://schemas.microsoft.com/office/drawing/2014/main" id="{59C15C2A-290E-4B5E-AC06-36020C4B8C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3101" y="3354377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35">
              <a:extLst>
                <a:ext uri="{FF2B5EF4-FFF2-40B4-BE49-F238E27FC236}">
                  <a16:creationId xmlns:a16="http://schemas.microsoft.com/office/drawing/2014/main" id="{C888C6F6-6C76-45EC-A6CF-FE9217D6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338" y="336009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36">
              <a:extLst>
                <a:ext uri="{FF2B5EF4-FFF2-40B4-BE49-F238E27FC236}">
                  <a16:creationId xmlns:a16="http://schemas.microsoft.com/office/drawing/2014/main" id="{31B79B36-2C8D-4CE0-AEAB-99110F085F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29500" y="337233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38">
              <a:extLst>
                <a:ext uri="{FF2B5EF4-FFF2-40B4-BE49-F238E27FC236}">
                  <a16:creationId xmlns:a16="http://schemas.microsoft.com/office/drawing/2014/main" id="{1AD6CC94-42DA-40AC-BD4D-EF49CB08E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4823" y="3378042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39">
              <a:extLst>
                <a:ext uri="{FF2B5EF4-FFF2-40B4-BE49-F238E27FC236}">
                  <a16:creationId xmlns:a16="http://schemas.microsoft.com/office/drawing/2014/main" id="{FF26C35B-C843-45FC-A4FA-D16B597AB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2" y="33780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41">
              <a:extLst>
                <a:ext uri="{FF2B5EF4-FFF2-40B4-BE49-F238E27FC236}">
                  <a16:creationId xmlns:a16="http://schemas.microsoft.com/office/drawing/2014/main" id="{6E7FB35B-308C-401A-ABAB-ECD71E80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49268" y="338457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Freeform 42">
              <a:extLst>
                <a:ext uri="{FF2B5EF4-FFF2-40B4-BE49-F238E27FC236}">
                  <a16:creationId xmlns:a16="http://schemas.microsoft.com/office/drawing/2014/main" id="{FCF0A251-F427-4F99-9917-E6AB6FD62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76668" y="3387018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44">
              <a:extLst>
                <a:ext uri="{FF2B5EF4-FFF2-40B4-BE49-F238E27FC236}">
                  <a16:creationId xmlns:a16="http://schemas.microsoft.com/office/drawing/2014/main" id="{19EB4AF5-729F-4519-ACA6-2D4ECA65F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3068" y="334887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45">
              <a:extLst>
                <a:ext uri="{FF2B5EF4-FFF2-40B4-BE49-F238E27FC236}">
                  <a16:creationId xmlns:a16="http://schemas.microsoft.com/office/drawing/2014/main" id="{21CE97BE-F05E-4DCA-A425-75AEA2710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9478" y="3402523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Freeform 47">
              <a:extLst>
                <a:ext uri="{FF2B5EF4-FFF2-40B4-BE49-F238E27FC236}">
                  <a16:creationId xmlns:a16="http://schemas.microsoft.com/office/drawing/2014/main" id="{41A57ED1-04BE-4CEF-B525-8D61DAD56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804" y="367260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49">
              <a:extLst>
                <a:ext uri="{FF2B5EF4-FFF2-40B4-BE49-F238E27FC236}">
                  <a16:creationId xmlns:a16="http://schemas.microsoft.com/office/drawing/2014/main" id="{268E7CBA-E176-4B5B-A34C-023BA6A5F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8534" y="342047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63">
              <a:extLst>
                <a:ext uri="{FF2B5EF4-FFF2-40B4-BE49-F238E27FC236}">
                  <a16:creationId xmlns:a16="http://schemas.microsoft.com/office/drawing/2014/main" id="{233B43AB-B404-4FA7-8284-5C44327D6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8421" y="3633437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65">
              <a:extLst>
                <a:ext uri="{FF2B5EF4-FFF2-40B4-BE49-F238E27FC236}">
                  <a16:creationId xmlns:a16="http://schemas.microsoft.com/office/drawing/2014/main" id="{74ED28FC-0786-4A21-8C6F-1B17579DB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749" y="4010946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66">
              <a:extLst>
                <a:ext uri="{FF2B5EF4-FFF2-40B4-BE49-F238E27FC236}">
                  <a16:creationId xmlns:a16="http://schemas.microsoft.com/office/drawing/2014/main" id="{D30D34FF-8C29-4615-8FEA-B91F26F4F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3800" y="3678321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67">
              <a:extLst>
                <a:ext uri="{FF2B5EF4-FFF2-40B4-BE49-F238E27FC236}">
                  <a16:creationId xmlns:a16="http://schemas.microsoft.com/office/drawing/2014/main" id="{E144876D-55C0-4833-BABE-1B857FDCC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9794" y="368158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69">
              <a:extLst>
                <a:ext uri="{FF2B5EF4-FFF2-40B4-BE49-F238E27FC236}">
                  <a16:creationId xmlns:a16="http://schemas.microsoft.com/office/drawing/2014/main" id="{4BDFCA40-C410-44C2-9BD6-0890CB0A0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99399" y="3684850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70">
              <a:extLst>
                <a:ext uri="{FF2B5EF4-FFF2-40B4-BE49-F238E27FC236}">
                  <a16:creationId xmlns:a16="http://schemas.microsoft.com/office/drawing/2014/main" id="{230FFBCE-4FEE-48BE-9538-5F5DFF94C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79836" y="3745236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Freeform 71">
              <a:extLst>
                <a:ext uri="{FF2B5EF4-FFF2-40B4-BE49-F238E27FC236}">
                  <a16:creationId xmlns:a16="http://schemas.microsoft.com/office/drawing/2014/main" id="{8C1D110E-7B89-4D98-8547-5FB133BAAC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4786" y="369056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Freeform 72">
              <a:extLst>
                <a:ext uri="{FF2B5EF4-FFF2-40B4-BE49-F238E27FC236}">
                  <a16:creationId xmlns:a16="http://schemas.microsoft.com/office/drawing/2014/main" id="{232C3B0B-3392-4B93-9D83-379B6A39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47927" y="3693824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Freeform 73">
              <a:extLst>
                <a:ext uri="{FF2B5EF4-FFF2-40B4-BE49-F238E27FC236}">
                  <a16:creationId xmlns:a16="http://schemas.microsoft.com/office/drawing/2014/main" id="{88BB8E65-5A6E-4B88-B653-B9CC3B946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49902" y="3697089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74">
              <a:extLst>
                <a:ext uri="{FF2B5EF4-FFF2-40B4-BE49-F238E27FC236}">
                  <a16:creationId xmlns:a16="http://schemas.microsoft.com/office/drawing/2014/main" id="{4821890D-31F5-4098-9B45-0A1430C8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0571" y="3702802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Freeform 85">
              <a:extLst>
                <a:ext uri="{FF2B5EF4-FFF2-40B4-BE49-F238E27FC236}">
                  <a16:creationId xmlns:a16="http://schemas.microsoft.com/office/drawing/2014/main" id="{7B0B4C14-D844-4EA6-99D6-19E1FB358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0111" y="3732994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Freeform 88">
              <a:extLst>
                <a:ext uri="{FF2B5EF4-FFF2-40B4-BE49-F238E27FC236}">
                  <a16:creationId xmlns:a16="http://schemas.microsoft.com/office/drawing/2014/main" id="{8E88F6F3-751C-4EDF-A69E-1B33A1C82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4973" y="375094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Freeform 94">
              <a:extLst>
                <a:ext uri="{FF2B5EF4-FFF2-40B4-BE49-F238E27FC236}">
                  <a16:creationId xmlns:a16="http://schemas.microsoft.com/office/drawing/2014/main" id="{8BAF1202-A88A-4B65-9531-D708992F7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0506" y="395413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Freeform 97">
              <a:extLst>
                <a:ext uri="{FF2B5EF4-FFF2-40B4-BE49-F238E27FC236}">
                  <a16:creationId xmlns:a16="http://schemas.microsoft.com/office/drawing/2014/main" id="{41A59003-9DC4-4890-A9BE-82CCAB97D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0572" y="3965561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Freeform 98">
              <a:extLst>
                <a:ext uri="{FF2B5EF4-FFF2-40B4-BE49-F238E27FC236}">
                  <a16:creationId xmlns:a16="http://schemas.microsoft.com/office/drawing/2014/main" id="{989DF6E5-B3C9-425F-99CA-81C2D74C1A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164" y="3965561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Freeform 99">
              <a:extLst>
                <a:ext uri="{FF2B5EF4-FFF2-40B4-BE49-F238E27FC236}">
                  <a16:creationId xmlns:a16="http://schemas.microsoft.com/office/drawing/2014/main" id="{8E34FCE1-E4AB-4024-8641-3F1A09720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5349" y="39655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Freeform 101">
              <a:extLst>
                <a:ext uri="{FF2B5EF4-FFF2-40B4-BE49-F238E27FC236}">
                  <a16:creationId xmlns:a16="http://schemas.microsoft.com/office/drawing/2014/main" id="{01AFDDF1-8D6D-4AC0-8BEF-32F805D2B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910" y="3972090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Freeform 102">
              <a:extLst>
                <a:ext uri="{FF2B5EF4-FFF2-40B4-BE49-F238E27FC236}">
                  <a16:creationId xmlns:a16="http://schemas.microsoft.com/office/drawing/2014/main" id="{6D4170D8-6D57-4FE0-9668-F8A55D367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12688" y="3975353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Freeform 103">
              <a:extLst>
                <a:ext uri="{FF2B5EF4-FFF2-40B4-BE49-F238E27FC236}">
                  <a16:creationId xmlns:a16="http://schemas.microsoft.com/office/drawing/2014/main" id="{D27F0973-FA6A-4121-9CDC-BC4B282E06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74995" y="398106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Freeform 113">
              <a:extLst>
                <a:ext uri="{FF2B5EF4-FFF2-40B4-BE49-F238E27FC236}">
                  <a16:creationId xmlns:a16="http://schemas.microsoft.com/office/drawing/2014/main" id="{3520ADCA-C047-45A3-A9FC-652B3DB7B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2482" y="4026762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Freeform 115">
              <a:extLst>
                <a:ext uri="{FF2B5EF4-FFF2-40B4-BE49-F238E27FC236}">
                  <a16:creationId xmlns:a16="http://schemas.microsoft.com/office/drawing/2014/main" id="{F6F5A9C4-18F4-4B3A-B454-B0702D519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41790" y="4032475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117">
              <a:extLst>
                <a:ext uri="{FF2B5EF4-FFF2-40B4-BE49-F238E27FC236}">
                  <a16:creationId xmlns:a16="http://schemas.microsoft.com/office/drawing/2014/main" id="{CABEE4F6-1B82-4146-9C1F-F8A712164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37027" y="4044716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Freeform 119">
              <a:extLst>
                <a:ext uri="{FF2B5EF4-FFF2-40B4-BE49-F238E27FC236}">
                  <a16:creationId xmlns:a16="http://schemas.microsoft.com/office/drawing/2014/main" id="{86F52E18-09F6-44F8-BD90-35E5C1B32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69450" y="3949647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Freeform 105">
              <a:extLst>
                <a:ext uri="{FF2B5EF4-FFF2-40B4-BE49-F238E27FC236}">
                  <a16:creationId xmlns:a16="http://schemas.microsoft.com/office/drawing/2014/main" id="{7FEB04FC-FC18-4EF5-8129-6ED9A8DC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21832" y="2709558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106">
              <a:extLst>
                <a:ext uri="{FF2B5EF4-FFF2-40B4-BE49-F238E27FC236}">
                  <a16:creationId xmlns:a16="http://schemas.microsoft.com/office/drawing/2014/main" id="{2882D243-849A-44C8-9229-8C2F8AB3D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215773" y="269405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107">
              <a:extLst>
                <a:ext uri="{FF2B5EF4-FFF2-40B4-BE49-F238E27FC236}">
                  <a16:creationId xmlns:a16="http://schemas.microsoft.com/office/drawing/2014/main" id="{8A7EF5B8-81CA-4B87-BDF6-9B11DCA48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33828" y="2697318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Freeform 108">
              <a:extLst>
                <a:ext uri="{FF2B5EF4-FFF2-40B4-BE49-F238E27FC236}">
                  <a16:creationId xmlns:a16="http://schemas.microsoft.com/office/drawing/2014/main" id="{46C9A6CE-FA4C-4943-8F9C-FBB26D5B2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697806" y="26475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109">
              <a:extLst>
                <a:ext uri="{FF2B5EF4-FFF2-40B4-BE49-F238E27FC236}">
                  <a16:creationId xmlns:a16="http://schemas.microsoft.com/office/drawing/2014/main" id="{558596F9-ED2F-4DC6-B22A-E2C66EBFF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83207" y="2710825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Freeform 110">
              <a:extLst>
                <a:ext uri="{FF2B5EF4-FFF2-40B4-BE49-F238E27FC236}">
                  <a16:creationId xmlns:a16="http://schemas.microsoft.com/office/drawing/2014/main" id="{0A796E91-DB9C-4A85-AC50-52B724461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500271" y="270185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Freeform 111">
              <a:extLst>
                <a:ext uri="{FF2B5EF4-FFF2-40B4-BE49-F238E27FC236}">
                  <a16:creationId xmlns:a16="http://schemas.microsoft.com/office/drawing/2014/main" id="{BDDE8582-BCCB-4067-A898-40B7AF287F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446706" y="264073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112">
              <a:extLst>
                <a:ext uri="{FF2B5EF4-FFF2-40B4-BE49-F238E27FC236}">
                  <a16:creationId xmlns:a16="http://schemas.microsoft.com/office/drawing/2014/main" id="{2CB91EAD-CEDA-4142-A6CA-7771481A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910933" y="26818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91">
              <a:extLst>
                <a:ext uri="{FF2B5EF4-FFF2-40B4-BE49-F238E27FC236}">
                  <a16:creationId xmlns:a16="http://schemas.microsoft.com/office/drawing/2014/main" id="{66863EF9-28A8-44EC-AE49-242D560F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6482" y="268301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Freeform 92">
              <a:extLst>
                <a:ext uri="{FF2B5EF4-FFF2-40B4-BE49-F238E27FC236}">
                  <a16:creationId xmlns:a16="http://schemas.microsoft.com/office/drawing/2014/main" id="{82C2E02B-90DD-4C32-80EB-220355FD8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10134" y="2662522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95">
              <a:extLst>
                <a:ext uri="{FF2B5EF4-FFF2-40B4-BE49-F238E27FC236}">
                  <a16:creationId xmlns:a16="http://schemas.microsoft.com/office/drawing/2014/main" id="{18D22113-ACE7-4ED3-930A-BE0C59688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26596" y="307175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104">
              <a:extLst>
                <a:ext uri="{FF2B5EF4-FFF2-40B4-BE49-F238E27FC236}">
                  <a16:creationId xmlns:a16="http://schemas.microsoft.com/office/drawing/2014/main" id="{9FF51708-472E-4524-835A-8BBAB99FD8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50155" y="269598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84C90B19-086C-49B0-9CE7-EEF7B17A1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12043" y="2644569"/>
            <a:ext cx="2581224" cy="1380932"/>
            <a:chOff x="9645734" y="2644569"/>
            <a:chExt cx="2581224" cy="1380932"/>
          </a:xfrm>
        </p:grpSpPr>
        <p:sp>
          <p:nvSpPr>
            <p:cNvPr id="425" name="Freeform 15">
              <a:extLst>
                <a:ext uri="{FF2B5EF4-FFF2-40B4-BE49-F238E27FC236}">
                  <a16:creationId xmlns:a16="http://schemas.microsoft.com/office/drawing/2014/main" id="{D386663F-A31D-4E93-90A4-9E96CFA80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431" y="298328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Freeform 18">
              <a:extLst>
                <a:ext uri="{FF2B5EF4-FFF2-40B4-BE49-F238E27FC236}">
                  <a16:creationId xmlns:a16="http://schemas.microsoft.com/office/drawing/2014/main" id="{EEF751A7-3935-45E9-855F-D70447C41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45734" y="2968592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19">
              <a:extLst>
                <a:ext uri="{FF2B5EF4-FFF2-40B4-BE49-F238E27FC236}">
                  <a16:creationId xmlns:a16="http://schemas.microsoft.com/office/drawing/2014/main" id="{573D60F7-85E4-4B4C-BE3D-6482D68915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92476" y="2963228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20">
              <a:extLst>
                <a:ext uri="{FF2B5EF4-FFF2-40B4-BE49-F238E27FC236}">
                  <a16:creationId xmlns:a16="http://schemas.microsoft.com/office/drawing/2014/main" id="{8DA04761-E234-4426-BB80-A16114910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92750" y="297220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22">
              <a:extLst>
                <a:ext uri="{FF2B5EF4-FFF2-40B4-BE49-F238E27FC236}">
                  <a16:creationId xmlns:a16="http://schemas.microsoft.com/office/drawing/2014/main" id="{63309113-ADC7-4B22-BE96-8A735C37B5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16808" y="3007761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23">
              <a:extLst>
                <a:ext uri="{FF2B5EF4-FFF2-40B4-BE49-F238E27FC236}">
                  <a16:creationId xmlns:a16="http://schemas.microsoft.com/office/drawing/2014/main" id="{C6AA2460-B386-4710-9943-F957B4028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3242" y="301102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26">
              <a:extLst>
                <a:ext uri="{FF2B5EF4-FFF2-40B4-BE49-F238E27FC236}">
                  <a16:creationId xmlns:a16="http://schemas.microsoft.com/office/drawing/2014/main" id="{4C0D77C7-5864-439D-94B8-4CE82FF28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12497" y="2972818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Freeform 27">
              <a:extLst>
                <a:ext uri="{FF2B5EF4-FFF2-40B4-BE49-F238E27FC236}">
                  <a16:creationId xmlns:a16="http://schemas.microsoft.com/office/drawing/2014/main" id="{2DADB7CD-640D-42A2-9B13-6318F05F3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37259" y="300239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28">
              <a:extLst>
                <a:ext uri="{FF2B5EF4-FFF2-40B4-BE49-F238E27FC236}">
                  <a16:creationId xmlns:a16="http://schemas.microsoft.com/office/drawing/2014/main" id="{84F502C2-997F-4462-83BB-B0B4959C0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04199" y="3029326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30">
              <a:extLst>
                <a:ext uri="{FF2B5EF4-FFF2-40B4-BE49-F238E27FC236}">
                  <a16:creationId xmlns:a16="http://schemas.microsoft.com/office/drawing/2014/main" id="{C6730C2A-0F13-4A85-82D9-EE0D397DC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69090" y="3071411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43">
              <a:extLst>
                <a:ext uri="{FF2B5EF4-FFF2-40B4-BE49-F238E27FC236}">
                  <a16:creationId xmlns:a16="http://schemas.microsoft.com/office/drawing/2014/main" id="{B3BD4C90-9991-441F-9365-A9294483E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42358" y="3300017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51">
              <a:extLst>
                <a:ext uri="{FF2B5EF4-FFF2-40B4-BE49-F238E27FC236}">
                  <a16:creationId xmlns:a16="http://schemas.microsoft.com/office/drawing/2014/main" id="{3CB171CE-677B-4EE5-B726-47C27425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87565" y="3374622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Freeform 52">
              <a:extLst>
                <a:ext uri="{FF2B5EF4-FFF2-40B4-BE49-F238E27FC236}">
                  <a16:creationId xmlns:a16="http://schemas.microsoft.com/office/drawing/2014/main" id="{4243DBEC-F451-4BAC-A98F-4EBF0C192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78835" y="3273725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Freeform 53">
              <a:extLst>
                <a:ext uri="{FF2B5EF4-FFF2-40B4-BE49-F238E27FC236}">
                  <a16:creationId xmlns:a16="http://schemas.microsoft.com/office/drawing/2014/main" id="{4E9D873D-7291-4C1F-94CD-715ADB270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01219" y="33051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55">
              <a:extLst>
                <a:ext uri="{FF2B5EF4-FFF2-40B4-BE49-F238E27FC236}">
                  <a16:creationId xmlns:a16="http://schemas.microsoft.com/office/drawing/2014/main" id="{022ECE44-200E-4058-99CF-1A9D8F8E3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46682" y="330840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Freeform 56">
              <a:extLst>
                <a:ext uri="{FF2B5EF4-FFF2-40B4-BE49-F238E27FC236}">
                  <a16:creationId xmlns:a16="http://schemas.microsoft.com/office/drawing/2014/main" id="{4897A97F-5890-4C28-B2B1-9C4C5885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75319" y="331901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Freeform 57">
              <a:extLst>
                <a:ext uri="{FF2B5EF4-FFF2-40B4-BE49-F238E27FC236}">
                  <a16:creationId xmlns:a16="http://schemas.microsoft.com/office/drawing/2014/main" id="{03A40F4E-620E-4A37-AE09-BEC49F6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41743" y="332607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Freeform 60">
              <a:extLst>
                <a:ext uri="{FF2B5EF4-FFF2-40B4-BE49-F238E27FC236}">
                  <a16:creationId xmlns:a16="http://schemas.microsoft.com/office/drawing/2014/main" id="{EB710607-2FCD-4801-A601-2BB74E82E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86221" y="334757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61">
              <a:extLst>
                <a:ext uri="{FF2B5EF4-FFF2-40B4-BE49-F238E27FC236}">
                  <a16:creationId xmlns:a16="http://schemas.microsoft.com/office/drawing/2014/main" id="{78565A30-A299-44B0-A369-F546B9CA0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2575" y="3363082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Freeform 78">
              <a:extLst>
                <a:ext uri="{FF2B5EF4-FFF2-40B4-BE49-F238E27FC236}">
                  <a16:creationId xmlns:a16="http://schemas.microsoft.com/office/drawing/2014/main" id="{6A2BC99F-457E-41E9-B1B1-1EE99E696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32099" y="362312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79">
              <a:extLst>
                <a:ext uri="{FF2B5EF4-FFF2-40B4-BE49-F238E27FC236}">
                  <a16:creationId xmlns:a16="http://schemas.microsoft.com/office/drawing/2014/main" id="{1ED9AAAB-57D5-418F-9C8F-667299133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72251" y="362557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Freeform 80">
              <a:extLst>
                <a:ext uri="{FF2B5EF4-FFF2-40B4-BE49-F238E27FC236}">
                  <a16:creationId xmlns:a16="http://schemas.microsoft.com/office/drawing/2014/main" id="{27B0F7FF-9FDA-4832-AA28-7A49B38E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07970" y="363210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Freeform 81">
              <a:extLst>
                <a:ext uri="{FF2B5EF4-FFF2-40B4-BE49-F238E27FC236}">
                  <a16:creationId xmlns:a16="http://schemas.microsoft.com/office/drawing/2014/main" id="{D74EF1D3-B2D1-4F14-8F50-46AEED7D7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25289" y="362883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82">
              <a:extLst>
                <a:ext uri="{FF2B5EF4-FFF2-40B4-BE49-F238E27FC236}">
                  <a16:creationId xmlns:a16="http://schemas.microsoft.com/office/drawing/2014/main" id="{91A8FE10-BA63-4F35-A987-DDD01DEC5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8431" y="363781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Freeform 83">
              <a:extLst>
                <a:ext uri="{FF2B5EF4-FFF2-40B4-BE49-F238E27FC236}">
                  <a16:creationId xmlns:a16="http://schemas.microsoft.com/office/drawing/2014/main" id="{478CA902-2280-4691-8C7F-85968E58D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6379" y="3619859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84">
              <a:extLst>
                <a:ext uri="{FF2B5EF4-FFF2-40B4-BE49-F238E27FC236}">
                  <a16:creationId xmlns:a16="http://schemas.microsoft.com/office/drawing/2014/main" id="{ABDFD47C-2B98-4399-807E-C7DF49FE6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51968" y="364352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89">
              <a:extLst>
                <a:ext uri="{FF2B5EF4-FFF2-40B4-BE49-F238E27FC236}">
                  <a16:creationId xmlns:a16="http://schemas.microsoft.com/office/drawing/2014/main" id="{B18CDAC6-82CF-48B6-A5F4-EA26D1BAA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80023" y="3674532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90">
              <a:extLst>
                <a:ext uri="{FF2B5EF4-FFF2-40B4-BE49-F238E27FC236}">
                  <a16:creationId xmlns:a16="http://schemas.microsoft.com/office/drawing/2014/main" id="{EABFE3E0-B345-41E9-B283-F7FDE9C8C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6926" y="3704724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Freeform 105">
              <a:extLst>
                <a:ext uri="{FF2B5EF4-FFF2-40B4-BE49-F238E27FC236}">
                  <a16:creationId xmlns:a16="http://schemas.microsoft.com/office/drawing/2014/main" id="{A3A0DB29-268E-4869-B1F8-0244F82C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1850" y="3912111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106">
              <a:extLst>
                <a:ext uri="{FF2B5EF4-FFF2-40B4-BE49-F238E27FC236}">
                  <a16:creationId xmlns:a16="http://schemas.microsoft.com/office/drawing/2014/main" id="{8B58D29C-03B2-4CF6-B843-6D6FE2F18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17784" y="3891596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107">
              <a:extLst>
                <a:ext uri="{FF2B5EF4-FFF2-40B4-BE49-F238E27FC236}">
                  <a16:creationId xmlns:a16="http://schemas.microsoft.com/office/drawing/2014/main" id="{9B613FDE-C6E1-41D6-9EDA-0C8CEAE8D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5589" y="3936308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Freeform 108">
              <a:extLst>
                <a:ext uri="{FF2B5EF4-FFF2-40B4-BE49-F238E27FC236}">
                  <a16:creationId xmlns:a16="http://schemas.microsoft.com/office/drawing/2014/main" id="{AFBAEA89-62A9-400B-A466-1EE8194C4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47267" y="393492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109">
              <a:extLst>
                <a:ext uri="{FF2B5EF4-FFF2-40B4-BE49-F238E27FC236}">
                  <a16:creationId xmlns:a16="http://schemas.microsoft.com/office/drawing/2014/main" id="{83568151-E0F8-4222-9CEC-EB2079F15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13086" y="3907101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110">
              <a:extLst>
                <a:ext uri="{FF2B5EF4-FFF2-40B4-BE49-F238E27FC236}">
                  <a16:creationId xmlns:a16="http://schemas.microsoft.com/office/drawing/2014/main" id="{47D022F3-A9E3-4A5E-89D5-D0F715569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82062" y="390884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Freeform 111">
              <a:extLst>
                <a:ext uri="{FF2B5EF4-FFF2-40B4-BE49-F238E27FC236}">
                  <a16:creationId xmlns:a16="http://schemas.microsoft.com/office/drawing/2014/main" id="{E80ABF6C-8B84-4FDD-B468-69EBC0DF1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54325" y="3919341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112">
              <a:extLst>
                <a:ext uri="{FF2B5EF4-FFF2-40B4-BE49-F238E27FC236}">
                  <a16:creationId xmlns:a16="http://schemas.microsoft.com/office/drawing/2014/main" id="{A63CF3ED-FA07-491D-96A3-570EBE3D8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39462" y="391934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7">
              <a:extLst>
                <a:ext uri="{FF2B5EF4-FFF2-40B4-BE49-F238E27FC236}">
                  <a16:creationId xmlns:a16="http://schemas.microsoft.com/office/drawing/2014/main" id="{811F8E6F-D291-4B7B-B7BF-550B2E002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68711" y="3000473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40">
              <a:extLst>
                <a:ext uri="{FF2B5EF4-FFF2-40B4-BE49-F238E27FC236}">
                  <a16:creationId xmlns:a16="http://schemas.microsoft.com/office/drawing/2014/main" id="{3EC1E4BC-EE19-4EFA-A0CB-F463DEC71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85783" y="3343203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Freeform 46">
              <a:extLst>
                <a:ext uri="{FF2B5EF4-FFF2-40B4-BE49-F238E27FC236}">
                  <a16:creationId xmlns:a16="http://schemas.microsoft.com/office/drawing/2014/main" id="{76FFB2EA-7A93-40A0-8EA9-50EC44B5D3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105552" y="338074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Freeform 64">
              <a:extLst>
                <a:ext uri="{FF2B5EF4-FFF2-40B4-BE49-F238E27FC236}">
                  <a16:creationId xmlns:a16="http://schemas.microsoft.com/office/drawing/2014/main" id="{17A60978-99CE-43C4-A85A-488039171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11285" y="3669345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75">
              <a:extLst>
                <a:ext uri="{FF2B5EF4-FFF2-40B4-BE49-F238E27FC236}">
                  <a16:creationId xmlns:a16="http://schemas.microsoft.com/office/drawing/2014/main" id="{E9FF172D-4BA6-4E22-A7E2-12963E775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64931" y="3633439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91">
              <a:extLst>
                <a:ext uri="{FF2B5EF4-FFF2-40B4-BE49-F238E27FC236}">
                  <a16:creationId xmlns:a16="http://schemas.microsoft.com/office/drawing/2014/main" id="{F9030161-25F7-4037-B934-C8968DC6A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3025" y="3918140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Freeform 92">
              <a:extLst>
                <a:ext uri="{FF2B5EF4-FFF2-40B4-BE49-F238E27FC236}">
                  <a16:creationId xmlns:a16="http://schemas.microsoft.com/office/drawing/2014/main" id="{4BEA4B47-CB5A-4909-AA74-9C7A005DB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48979" y="391741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104">
              <a:extLst>
                <a:ext uri="{FF2B5EF4-FFF2-40B4-BE49-F238E27FC236}">
                  <a16:creationId xmlns:a16="http://schemas.microsoft.com/office/drawing/2014/main" id="{7FAAD014-C0FA-424B-80A5-9E0658765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11011" y="3981065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94">
              <a:extLst>
                <a:ext uri="{FF2B5EF4-FFF2-40B4-BE49-F238E27FC236}">
                  <a16:creationId xmlns:a16="http://schemas.microsoft.com/office/drawing/2014/main" id="{ADEAE038-F8B8-4E63-8EF3-B8C9F352B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712617" y="270151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97">
              <a:extLst>
                <a:ext uri="{FF2B5EF4-FFF2-40B4-BE49-F238E27FC236}">
                  <a16:creationId xmlns:a16="http://schemas.microsoft.com/office/drawing/2014/main" id="{EE27DFAF-D3C6-45F4-82BD-40694B93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267156" y="26487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98">
              <a:extLst>
                <a:ext uri="{FF2B5EF4-FFF2-40B4-BE49-F238E27FC236}">
                  <a16:creationId xmlns:a16="http://schemas.microsoft.com/office/drawing/2014/main" id="{8487C53E-4660-4917-B3D0-431F1C9D8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838946" y="2731564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99">
              <a:extLst>
                <a:ext uri="{FF2B5EF4-FFF2-40B4-BE49-F238E27FC236}">
                  <a16:creationId xmlns:a16="http://schemas.microsoft.com/office/drawing/2014/main" id="{5F2131A8-F666-4178-82AA-C9B0A49A7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508543" y="2648772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Freeform 100">
              <a:extLst>
                <a:ext uri="{FF2B5EF4-FFF2-40B4-BE49-F238E27FC236}">
                  <a16:creationId xmlns:a16="http://schemas.microsoft.com/office/drawing/2014/main" id="{A86F73EE-D17F-4FD3-A7C4-D242F54B3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2089660" y="2691453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101">
              <a:extLst>
                <a:ext uri="{FF2B5EF4-FFF2-40B4-BE49-F238E27FC236}">
                  <a16:creationId xmlns:a16="http://schemas.microsoft.com/office/drawing/2014/main" id="{C73F7B73-6085-426A-8F4B-77EC4855F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954159" y="2682227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102">
              <a:extLst>
                <a:ext uri="{FF2B5EF4-FFF2-40B4-BE49-F238E27FC236}">
                  <a16:creationId xmlns:a16="http://schemas.microsoft.com/office/drawing/2014/main" id="{9EA8B1B7-09BF-4A83-95D7-8537590B2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437628" y="2691728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103">
              <a:extLst>
                <a:ext uri="{FF2B5EF4-FFF2-40B4-BE49-F238E27FC236}">
                  <a16:creationId xmlns:a16="http://schemas.microsoft.com/office/drawing/2014/main" id="{911BC32C-2EEE-4B53-9A0C-8E8CA9E82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187617" y="265203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113">
              <a:extLst>
                <a:ext uri="{FF2B5EF4-FFF2-40B4-BE49-F238E27FC236}">
                  <a16:creationId xmlns:a16="http://schemas.microsoft.com/office/drawing/2014/main" id="{8026FF8F-715D-4F6F-81C0-B77733DC3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346025" y="270018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115">
              <a:extLst>
                <a:ext uri="{FF2B5EF4-FFF2-40B4-BE49-F238E27FC236}">
                  <a16:creationId xmlns:a16="http://schemas.microsoft.com/office/drawing/2014/main" id="{CA53BB35-50E9-4D48-B4C1-FFEFAFC89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920260" y="2644569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Freeform 117">
              <a:extLst>
                <a:ext uri="{FF2B5EF4-FFF2-40B4-BE49-F238E27FC236}">
                  <a16:creationId xmlns:a16="http://schemas.microsoft.com/office/drawing/2014/main" id="{A68BDAB2-5D65-494D-9187-537E34F00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183195" y="2685492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119">
              <a:extLst>
                <a:ext uri="{FF2B5EF4-FFF2-40B4-BE49-F238E27FC236}">
                  <a16:creationId xmlns:a16="http://schemas.microsoft.com/office/drawing/2014/main" id="{8FC7B770-8274-4FFA-A115-71C5CA0E9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895042" y="267202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145">
              <a:extLst>
                <a:ext uri="{FF2B5EF4-FFF2-40B4-BE49-F238E27FC236}">
                  <a16:creationId xmlns:a16="http://schemas.microsoft.com/office/drawing/2014/main" id="{8204BA3B-5404-4A81-9DFE-AD3CC1070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714402" y="2705822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131">
              <a:extLst>
                <a:ext uri="{FF2B5EF4-FFF2-40B4-BE49-F238E27FC236}">
                  <a16:creationId xmlns:a16="http://schemas.microsoft.com/office/drawing/2014/main" id="{037DA548-A97B-4EAD-952B-0FB098323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85823" y="298016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A33662-C2EA-4FEB-B1D3-625DFCFE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86037" y="1659648"/>
            <a:ext cx="7079853" cy="3631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539FD6-5CE0-FD45-FEC3-418F82927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000" y="1671118"/>
            <a:ext cx="7019926" cy="36310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“</a:t>
            </a:r>
            <a:r>
              <a:rPr lang="en-US" sz="4400" b="1" dirty="0">
                <a:latin typeface="Herculanum" panose="02000505000000020004" pitchFamily="2" charset="77"/>
              </a:rPr>
              <a:t>Steward</a:t>
            </a:r>
            <a:r>
              <a:rPr lang="en-US" sz="4400" dirty="0">
                <a:latin typeface="+mn-lt"/>
              </a:rPr>
              <a:t>”</a:t>
            </a:r>
            <a:br>
              <a:rPr lang="en-US" sz="4400" dirty="0">
                <a:latin typeface="+mn-lt"/>
              </a:rPr>
            </a:br>
            <a:br>
              <a:rPr lang="en-US" sz="4400" dirty="0">
                <a:latin typeface="+mn-lt"/>
              </a:rPr>
            </a:br>
            <a:r>
              <a:rPr lang="en-US" sz="2800" dirty="0">
                <a:latin typeface="+mn-lt"/>
              </a:rPr>
              <a:t>A person responsible for </a:t>
            </a:r>
            <a:r>
              <a:rPr lang="en-US" sz="2800" b="1" dirty="0">
                <a:latin typeface="+mn-lt"/>
              </a:rPr>
              <a:t>managing</a:t>
            </a:r>
            <a:r>
              <a:rPr lang="en-US" sz="2800" dirty="0">
                <a:latin typeface="+mn-lt"/>
              </a:rPr>
              <a:t>, </a:t>
            </a:r>
            <a:r>
              <a:rPr lang="en-US" sz="2800" b="1" dirty="0">
                <a:latin typeface="+mn-lt"/>
              </a:rPr>
              <a:t>supervising</a:t>
            </a:r>
            <a:r>
              <a:rPr lang="en-US" sz="2800" dirty="0">
                <a:latin typeface="+mn-lt"/>
              </a:rPr>
              <a:t> or </a:t>
            </a:r>
            <a:r>
              <a:rPr lang="en-US" sz="2800" b="1" dirty="0">
                <a:latin typeface="+mn-lt"/>
              </a:rPr>
              <a:t>caring</a:t>
            </a:r>
            <a:r>
              <a:rPr lang="en-US" sz="2800" dirty="0">
                <a:latin typeface="+mn-lt"/>
              </a:rPr>
              <a:t> for something that </a:t>
            </a:r>
            <a:r>
              <a:rPr lang="en-US" sz="2800" b="1" u="sng" dirty="0">
                <a:solidFill>
                  <a:srgbClr val="FF0000"/>
                </a:solidFill>
                <a:latin typeface="+mn-lt"/>
              </a:rPr>
              <a:t>DOES NOT </a:t>
            </a:r>
            <a:r>
              <a:rPr lang="en-US" sz="2800" dirty="0">
                <a:latin typeface="+mn-lt"/>
              </a:rPr>
              <a:t>belong to them.</a:t>
            </a:r>
            <a:br>
              <a:rPr lang="en-US" sz="4400" dirty="0">
                <a:latin typeface="+mn-lt"/>
              </a:rPr>
            </a:br>
            <a:endParaRPr lang="en-US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071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D5B56-E0D2-B0AB-D972-6D80413F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FA87-0A4B-0251-3C5D-18D6692DD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500" b="1" dirty="0"/>
              <a:t>God is the Owner and Provider of all things.</a:t>
            </a:r>
            <a:r>
              <a:rPr lang="en-GB" sz="2500" dirty="0"/>
              <a:t> Scripture roots stewardship in this foundational conviction—</a:t>
            </a:r>
            <a:r>
              <a:rPr lang="en-GB" sz="2500" i="1" dirty="0"/>
              <a:t>believers manage </a:t>
            </a:r>
            <a:r>
              <a:rPr lang="en-GB" sz="2500" b="1" i="1" dirty="0">
                <a:solidFill>
                  <a:srgbClr val="FF0000"/>
                </a:solidFill>
              </a:rPr>
              <a:t>His resources</a:t>
            </a:r>
            <a:r>
              <a:rPr lang="en-GB" sz="2500" i="1" dirty="0"/>
              <a:t>, never their own.</a:t>
            </a:r>
          </a:p>
          <a:p>
            <a:pPr>
              <a:spcAft>
                <a:spcPts val="800"/>
              </a:spcAft>
            </a:pPr>
            <a:r>
              <a:rPr lang="en-GB" sz="2500" b="1" dirty="0"/>
              <a:t>Nothing we hold is truly ours.</a:t>
            </a:r>
            <a:r>
              <a:rPr lang="en-GB" sz="2500" dirty="0"/>
              <a:t> Followers of Jesus are entrusted with what </a:t>
            </a:r>
            <a:r>
              <a:rPr lang="en-GB" sz="2500" b="1" i="1" dirty="0">
                <a:solidFill>
                  <a:srgbClr val="FF0000"/>
                </a:solidFill>
              </a:rPr>
              <a:t>belongs to God </a:t>
            </a:r>
            <a:r>
              <a:rPr lang="en-GB" sz="2500" dirty="0"/>
              <a:t>and charged with managing it faithfully.</a:t>
            </a:r>
          </a:p>
          <a:p>
            <a:r>
              <a:rPr lang="en-GB" sz="2500" b="1" dirty="0"/>
              <a:t>Sovereignty, ownership, and grace</a:t>
            </a:r>
            <a:r>
              <a:rPr lang="en-GB" sz="2500" dirty="0"/>
              <a:t> are the pillars of stewardship. Embracing them deepens our understanding of how God’s love is at work in human life.</a:t>
            </a:r>
          </a:p>
        </p:txBody>
      </p:sp>
    </p:spTree>
    <p:extLst>
      <p:ext uri="{BB962C8B-B14F-4D97-AF65-F5344CB8AC3E}">
        <p14:creationId xmlns:p14="http://schemas.microsoft.com/office/powerpoint/2010/main" val="95993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250C2-CDB8-4608-EE2A-741DB5E82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07EAA-BB0C-1DFB-0F4C-3BE2C8ED2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4C2FF-F930-BE89-3876-33E2FF69F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dirty="0"/>
              <a:t>Stewardship as a principle traces back to </a:t>
            </a:r>
            <a:r>
              <a:rPr lang="en-GB" sz="2500" b="1" dirty="0"/>
              <a:t>the beginning</a:t>
            </a:r>
            <a:r>
              <a:rPr lang="en-GB" sz="2500" dirty="0"/>
              <a:t> of time.</a:t>
            </a:r>
          </a:p>
          <a:p>
            <a:r>
              <a:rPr lang="en-GB" sz="2500" dirty="0"/>
              <a:t>Having brought </a:t>
            </a:r>
            <a:r>
              <a:rPr lang="en-GB" sz="2500" b="1" dirty="0"/>
              <a:t>order out of chaos</a:t>
            </a:r>
            <a:r>
              <a:rPr lang="en-GB" sz="2500" dirty="0"/>
              <a:t> across six days of creation, God formed humanity last of all.</a:t>
            </a:r>
          </a:p>
          <a:p>
            <a:r>
              <a:rPr lang="en-GB" sz="2500" dirty="0"/>
              <a:t>Everything was already prepared </a:t>
            </a:r>
            <a:r>
              <a:rPr lang="en-GB" sz="2500" b="1" dirty="0">
                <a:solidFill>
                  <a:srgbClr val="FF0000"/>
                </a:solidFill>
              </a:rPr>
              <a:t>beforehand</a:t>
            </a:r>
            <a:r>
              <a:rPr lang="en-GB" sz="2500" dirty="0"/>
              <a:t>; Adam &amp; Eve then received the mandate to </a:t>
            </a:r>
            <a:r>
              <a:rPr lang="en-GB" sz="2500" b="1" dirty="0"/>
              <a:t>subdue</a:t>
            </a:r>
            <a:r>
              <a:rPr lang="en-GB" sz="2500" dirty="0"/>
              <a:t> creation and exercise </a:t>
            </a:r>
            <a:r>
              <a:rPr lang="en-GB" sz="2500" b="1" dirty="0"/>
              <a:t>dominion</a:t>
            </a:r>
            <a:r>
              <a:rPr lang="en-GB" sz="2500" dirty="0"/>
              <a:t> over it.</a:t>
            </a:r>
          </a:p>
          <a:p>
            <a:r>
              <a:rPr lang="en-GB" sz="2500" b="1" dirty="0"/>
              <a:t>Genesis 1:26-28</a:t>
            </a:r>
          </a:p>
          <a:p>
            <a:r>
              <a:rPr lang="en-GB" sz="2500" b="1" dirty="0"/>
              <a:t>Psalms 8:3-8</a:t>
            </a:r>
          </a:p>
        </p:txBody>
      </p:sp>
    </p:spTree>
    <p:extLst>
      <p:ext uri="{BB962C8B-B14F-4D97-AF65-F5344CB8AC3E}">
        <p14:creationId xmlns:p14="http://schemas.microsoft.com/office/powerpoint/2010/main" val="30823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00EFE-97B7-802A-85E8-632F5C9A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525EE-5D2B-BCC9-EF86-F11A77CF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8052E-8630-66FF-EC34-C92D522C9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dirty="0"/>
              <a:t>By virtue of being The Creator, </a:t>
            </a:r>
            <a:r>
              <a:rPr lang="en-GB" sz="2500" b="1" dirty="0">
                <a:solidFill>
                  <a:srgbClr val="FF0000"/>
                </a:solidFill>
              </a:rPr>
              <a:t>EVERYTHING</a:t>
            </a:r>
            <a:r>
              <a:rPr lang="en-GB" sz="2500" b="1" dirty="0"/>
              <a:t> belongs to God</a:t>
            </a:r>
            <a:r>
              <a:rPr lang="en-GB" sz="2500" dirty="0"/>
              <a:t>—</a:t>
            </a:r>
            <a:r>
              <a:rPr lang="en-GB" sz="2500" i="1" dirty="0"/>
              <a:t>humanity</a:t>
            </a:r>
            <a:r>
              <a:rPr lang="en-GB" sz="2500" dirty="0"/>
              <a:t> included.</a:t>
            </a:r>
          </a:p>
          <a:p>
            <a:r>
              <a:rPr lang="en-GB" sz="2500" dirty="0"/>
              <a:t>Our purpose on this earth is to </a:t>
            </a:r>
            <a:r>
              <a:rPr lang="en-GB" sz="2500" b="1" i="1" dirty="0"/>
              <a:t>manage</a:t>
            </a:r>
            <a:r>
              <a:rPr lang="en-GB" sz="2500" dirty="0"/>
              <a:t> all of God’s Creation, </a:t>
            </a:r>
            <a:r>
              <a:rPr lang="en-GB" sz="2500" i="1" dirty="0"/>
              <a:t>that is, </a:t>
            </a:r>
            <a:r>
              <a:rPr lang="en-GB" sz="2500" dirty="0"/>
              <a:t>to </a:t>
            </a:r>
            <a:r>
              <a:rPr lang="en-GB" sz="2500" b="1" dirty="0"/>
              <a:t>serve</a:t>
            </a:r>
            <a:r>
              <a:rPr lang="en-GB" sz="2500" dirty="0"/>
              <a:t> as </a:t>
            </a:r>
            <a:r>
              <a:rPr lang="en-GB" sz="2500" b="1" dirty="0"/>
              <a:t>His stewards</a:t>
            </a:r>
            <a:r>
              <a:rPr lang="en-GB" sz="2500" dirty="0"/>
              <a:t>.</a:t>
            </a:r>
          </a:p>
          <a:p>
            <a:r>
              <a:rPr lang="en-GB" sz="2500" dirty="0"/>
              <a:t>“</a:t>
            </a:r>
            <a:r>
              <a:rPr lang="en-GB" sz="2500" b="1" dirty="0"/>
              <a:t>The earth is the LORD’s</a:t>
            </a:r>
            <a:r>
              <a:rPr lang="en-GB" sz="2500" dirty="0"/>
              <a:t>, and all its fullness, The world and those who dwell therein.” </a:t>
            </a:r>
            <a:r>
              <a:rPr lang="en-GB" sz="2500" b="1" dirty="0"/>
              <a:t>Psalm 24:1</a:t>
            </a:r>
          </a:p>
          <a:p>
            <a:r>
              <a:rPr lang="en-GB" sz="2500" dirty="0"/>
              <a:t>Since God made all things, </a:t>
            </a:r>
            <a:r>
              <a:rPr lang="en-GB" sz="2500" i="1" dirty="0"/>
              <a:t>mankind included</a:t>
            </a:r>
            <a:r>
              <a:rPr lang="en-GB" sz="2500" dirty="0"/>
              <a:t>, whatever we claim to “</a:t>
            </a:r>
            <a:r>
              <a:rPr lang="en-GB" sz="2500" b="1" dirty="0"/>
              <a:t>own</a:t>
            </a:r>
            <a:r>
              <a:rPr lang="en-GB" sz="2500" dirty="0"/>
              <a:t>”, rightfully belongs to Him—</a:t>
            </a:r>
            <a:r>
              <a:rPr lang="en-GB" sz="2500" b="1" i="1" dirty="0"/>
              <a:t>we truly own nothing.</a:t>
            </a:r>
          </a:p>
        </p:txBody>
      </p:sp>
    </p:spTree>
    <p:extLst>
      <p:ext uri="{BB962C8B-B14F-4D97-AF65-F5344CB8AC3E}">
        <p14:creationId xmlns:p14="http://schemas.microsoft.com/office/powerpoint/2010/main" val="309761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89C0C-84E4-0F5B-ABFA-E1357C098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6348-6777-DDD7-1DFE-767B2056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6E05F-3355-F426-778C-76F476E8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b="1" dirty="0"/>
              <a:t>Our Lives – </a:t>
            </a:r>
            <a:r>
              <a:rPr lang="en-GB" sz="2500" i="1" dirty="0"/>
              <a:t>Body and Mind</a:t>
            </a:r>
          </a:p>
          <a:p>
            <a:r>
              <a:rPr lang="en-GB" sz="2500" b="1" dirty="0"/>
              <a:t>Our Spouses &amp; Children</a:t>
            </a:r>
          </a:p>
          <a:p>
            <a:r>
              <a:rPr lang="en-GB" sz="2500" b="1" dirty="0"/>
              <a:t>Possessions –</a:t>
            </a:r>
            <a:r>
              <a:rPr lang="en-GB" sz="2500" dirty="0"/>
              <a:t> </a:t>
            </a:r>
            <a:r>
              <a:rPr lang="en-GB" sz="2500" i="1" dirty="0"/>
              <a:t>Houses, Land, Car, Job, Clothing</a:t>
            </a:r>
          </a:p>
          <a:p>
            <a:r>
              <a:rPr lang="en-GB" sz="2500" b="1" dirty="0"/>
              <a:t>Finances –</a:t>
            </a:r>
            <a:r>
              <a:rPr lang="en-GB" sz="2500" dirty="0"/>
              <a:t> </a:t>
            </a:r>
            <a:r>
              <a:rPr lang="en-GB" sz="2500" i="1" dirty="0"/>
              <a:t>Savings, Salary, Investments, Inheritance</a:t>
            </a:r>
          </a:p>
          <a:p>
            <a:r>
              <a:rPr lang="en-GB" sz="2500" b="1" dirty="0"/>
              <a:t>Time</a:t>
            </a:r>
          </a:p>
          <a:p>
            <a:r>
              <a:rPr lang="en-GB" sz="2500" b="1" dirty="0"/>
              <a:t>Talents-</a:t>
            </a:r>
            <a:r>
              <a:rPr lang="en-GB" sz="2500" dirty="0"/>
              <a:t> </a:t>
            </a:r>
            <a:r>
              <a:rPr lang="en-GB" sz="2500" i="1" dirty="0"/>
              <a:t>Spiritual gifts and Natural gifts.</a:t>
            </a:r>
            <a:endParaRPr lang="en-GB" sz="2500" b="1" i="1" dirty="0"/>
          </a:p>
          <a:p>
            <a:r>
              <a:rPr lang="en-GB" sz="2500" dirty="0"/>
              <a:t>Every one of these belongs to God. </a:t>
            </a:r>
          </a:p>
          <a:p>
            <a:endParaRPr lang="en-GB" sz="2500" b="1" dirty="0"/>
          </a:p>
          <a:p>
            <a:endParaRPr lang="en-GB" sz="2500" b="1" dirty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97039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90A9-0C78-F17B-0B46-C9924E0B3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71A92-91E8-969E-50E1-6051D717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A079E-8C71-1380-4384-9F7E4980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dirty="0"/>
              <a:t>Because everything belongs to Him, it becomes </a:t>
            </a:r>
            <a:r>
              <a:rPr lang="en-GB" sz="2500" b="1" dirty="0"/>
              <a:t>an essential duty </a:t>
            </a:r>
            <a:r>
              <a:rPr lang="en-GB" sz="2500" dirty="0"/>
              <a:t>to use all things </a:t>
            </a:r>
            <a:r>
              <a:rPr lang="en-GB" sz="2500" b="1" dirty="0"/>
              <a:t>for His glory</a:t>
            </a:r>
            <a:r>
              <a:rPr lang="en-GB" sz="2500" dirty="0"/>
              <a:t>—</a:t>
            </a:r>
            <a:r>
              <a:rPr lang="en-GB" sz="2500" i="1" dirty="0"/>
              <a:t>not for self</a:t>
            </a:r>
            <a:r>
              <a:rPr lang="en-GB" sz="2500" dirty="0"/>
              <a:t>.</a:t>
            </a:r>
          </a:p>
          <a:p>
            <a:r>
              <a:rPr lang="en-GB" sz="2500" dirty="0"/>
              <a:t>True stewardship means </a:t>
            </a:r>
            <a:r>
              <a:rPr lang="en-GB" sz="2500" b="1" dirty="0"/>
              <a:t>managing</a:t>
            </a:r>
            <a:r>
              <a:rPr lang="en-GB" sz="2500" dirty="0"/>
              <a:t> every resource under God’s </a:t>
            </a:r>
            <a:r>
              <a:rPr lang="en-GB" sz="2500" b="1" dirty="0"/>
              <a:t>leadership—</a:t>
            </a:r>
            <a:r>
              <a:rPr lang="en-GB" sz="2500" dirty="0"/>
              <a:t> </a:t>
            </a:r>
            <a:r>
              <a:rPr lang="en-GB" sz="2500" i="1" dirty="0"/>
              <a:t>the Owner of it all</a:t>
            </a:r>
            <a:r>
              <a:rPr lang="en-GB" sz="2500" dirty="0"/>
              <a:t>.</a:t>
            </a:r>
          </a:p>
          <a:p>
            <a:r>
              <a:rPr lang="en-GB" sz="2500" dirty="0"/>
              <a:t>The one requirement placed on stewards is to remain </a:t>
            </a:r>
            <a:r>
              <a:rPr lang="en-GB" sz="2500" b="1" dirty="0">
                <a:solidFill>
                  <a:srgbClr val="FF0000"/>
                </a:solidFill>
              </a:rPr>
              <a:t>FAITHFUL</a:t>
            </a:r>
            <a:r>
              <a:rPr lang="en-GB" sz="2500" dirty="0"/>
              <a:t> in managing what God has entrusted.</a:t>
            </a:r>
          </a:p>
          <a:p>
            <a:r>
              <a:rPr lang="en-GB" sz="2500" dirty="0"/>
              <a:t>“Let a man so consider us, as</a:t>
            </a:r>
            <a:r>
              <a:rPr lang="en-GB" sz="2500" b="1" dirty="0"/>
              <a:t> servants </a:t>
            </a:r>
            <a:r>
              <a:rPr lang="en-GB" sz="2500" dirty="0"/>
              <a:t>of Christ and </a:t>
            </a:r>
            <a:r>
              <a:rPr lang="en-GB" sz="2500" b="1" dirty="0"/>
              <a:t>stewards</a:t>
            </a:r>
            <a:r>
              <a:rPr lang="en-GB" sz="2500" dirty="0"/>
              <a:t> of the mysteries of God. Moreover, it is </a:t>
            </a:r>
            <a:r>
              <a:rPr lang="en-GB" sz="2500" b="1" dirty="0"/>
              <a:t>required</a:t>
            </a:r>
            <a:r>
              <a:rPr lang="en-GB" sz="2500" dirty="0"/>
              <a:t> in stewards that one be found </a:t>
            </a:r>
            <a:r>
              <a:rPr lang="en-GB" sz="2500" b="1" u="sng" dirty="0">
                <a:solidFill>
                  <a:srgbClr val="FF0000"/>
                </a:solidFill>
              </a:rPr>
              <a:t>FAITHFUL</a:t>
            </a:r>
            <a:r>
              <a:rPr lang="en-GB" sz="2500" dirty="0"/>
              <a:t>.” </a:t>
            </a:r>
            <a:r>
              <a:rPr lang="en-GB" sz="2500" b="1" dirty="0"/>
              <a:t>1 Corinthians 4:1-2</a:t>
            </a:r>
            <a:endParaRPr lang="en-GB" sz="2500" dirty="0"/>
          </a:p>
          <a:p>
            <a:endParaRPr lang="en-GB" sz="2500" dirty="0"/>
          </a:p>
          <a:p>
            <a:endParaRPr lang="en-GB" sz="2500" b="1" dirty="0"/>
          </a:p>
          <a:p>
            <a:endParaRPr lang="en-GB" sz="2500" b="1" dirty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71504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1DE9-2139-B8D8-C284-6B843D9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4A705-B2C0-EA84-2229-A8D131D55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8A73A-999D-9772-183E-881C2A9B8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dirty="0"/>
              <a:t>Faithfulness was a central theme in Jesus’ ministry.</a:t>
            </a:r>
          </a:p>
          <a:p>
            <a:r>
              <a:rPr lang="en-GB" sz="2500" dirty="0"/>
              <a:t>A </a:t>
            </a:r>
            <a:r>
              <a:rPr lang="en-GB" sz="2500" b="1" dirty="0"/>
              <a:t>faithful</a:t>
            </a:r>
            <a:r>
              <a:rPr lang="en-GB" sz="2500" dirty="0"/>
              <a:t> and </a:t>
            </a:r>
            <a:r>
              <a:rPr lang="en-GB" sz="2500" b="1" dirty="0"/>
              <a:t>wise</a:t>
            </a:r>
            <a:r>
              <a:rPr lang="en-GB" sz="2500" dirty="0"/>
              <a:t> steward gains authority over the master’s household; </a:t>
            </a:r>
            <a:r>
              <a:rPr lang="en-GB" sz="2500" b="1" dirty="0"/>
              <a:t>unfaithfulness</a:t>
            </a:r>
            <a:r>
              <a:rPr lang="en-GB" sz="2500" dirty="0"/>
              <a:t> forfeits it.</a:t>
            </a:r>
          </a:p>
          <a:p>
            <a:r>
              <a:rPr lang="en-GB" sz="2500" dirty="0"/>
              <a:t>See </a:t>
            </a:r>
            <a:r>
              <a:rPr lang="en-GB" sz="2500" b="1" dirty="0"/>
              <a:t>Luke 12:42-46</a:t>
            </a:r>
          </a:p>
          <a:p>
            <a:r>
              <a:rPr lang="en-GB" sz="2500" b="1" dirty="0"/>
              <a:t>Material possessions</a:t>
            </a:r>
            <a:r>
              <a:rPr lang="en-GB" sz="2500" dirty="0"/>
              <a:t> and </a:t>
            </a:r>
            <a:r>
              <a:rPr lang="en-GB" sz="2500" b="1" dirty="0"/>
              <a:t>personal abilities</a:t>
            </a:r>
            <a:r>
              <a:rPr lang="en-GB" sz="2500" dirty="0"/>
              <a:t> belong to God—</a:t>
            </a:r>
            <a:r>
              <a:rPr lang="en-GB" sz="2500" i="1" dirty="0"/>
              <a:t>our management of them carries </a:t>
            </a:r>
            <a:r>
              <a:rPr lang="en-GB" sz="2500" b="1" i="1" dirty="0">
                <a:solidFill>
                  <a:srgbClr val="FF0000"/>
                </a:solidFill>
              </a:rPr>
              <a:t>accountability</a:t>
            </a:r>
            <a:r>
              <a:rPr lang="en-GB" sz="2500" i="1" dirty="0">
                <a:solidFill>
                  <a:srgbClr val="FF0000"/>
                </a:solidFill>
              </a:rPr>
              <a:t>.</a:t>
            </a:r>
          </a:p>
          <a:p>
            <a:r>
              <a:rPr lang="en-GB" sz="2500" dirty="0"/>
              <a:t>How well are we handling what God has </a:t>
            </a:r>
            <a:r>
              <a:rPr lang="en-GB" sz="2500" b="1" dirty="0"/>
              <a:t>entrusted</a:t>
            </a:r>
            <a:r>
              <a:rPr lang="en-GB" sz="2500" dirty="0"/>
              <a:t> to us?</a:t>
            </a:r>
          </a:p>
        </p:txBody>
      </p:sp>
      <p:sp>
        <p:nvSpPr>
          <p:cNvPr id="4" name="Document 3">
            <a:extLst>
              <a:ext uri="{FF2B5EF4-FFF2-40B4-BE49-F238E27FC236}">
                <a16:creationId xmlns:a16="http://schemas.microsoft.com/office/drawing/2014/main" id="{3C0EF97E-A047-B2F1-19C2-4AF962B26A48}"/>
              </a:ext>
            </a:extLst>
          </p:cNvPr>
          <p:cNvSpPr/>
          <p:nvPr/>
        </p:nvSpPr>
        <p:spPr>
          <a:xfrm>
            <a:off x="1603930" y="1590151"/>
            <a:ext cx="7288861" cy="4077119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ACCOUNTABILITY</a:t>
            </a:r>
          </a:p>
          <a:p>
            <a:pPr algn="ctr"/>
            <a:r>
              <a:rPr lang="en-GB" sz="3200" dirty="0"/>
              <a:t>“…to whom much has been committed, of him they will ask the more.”</a:t>
            </a:r>
          </a:p>
          <a:p>
            <a:pPr algn="ctr"/>
            <a:r>
              <a:rPr lang="en-GB" sz="3200" b="1" dirty="0"/>
              <a:t>Luke 12:48</a:t>
            </a:r>
          </a:p>
        </p:txBody>
      </p:sp>
    </p:spTree>
    <p:extLst>
      <p:ext uri="{BB962C8B-B14F-4D97-AF65-F5344CB8AC3E}">
        <p14:creationId xmlns:p14="http://schemas.microsoft.com/office/powerpoint/2010/main" val="1028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20DE3-CA07-AD37-99C6-3E555142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771F1-88D1-5267-BB37-79BE3061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A598C-1F35-689F-FBF3-B65576BE3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lnSpcReduction="10000"/>
          </a:bodyPr>
          <a:lstStyle/>
          <a:p>
            <a:r>
              <a:rPr lang="en-GB" sz="2300" dirty="0"/>
              <a:t>We rely on God for </a:t>
            </a:r>
            <a:r>
              <a:rPr lang="en-GB" sz="2300" b="1" dirty="0"/>
              <a:t>everything</a:t>
            </a:r>
            <a:r>
              <a:rPr lang="en-GB" sz="2300" dirty="0"/>
              <a:t> while He relies on us for </a:t>
            </a:r>
            <a:r>
              <a:rPr lang="en-GB" sz="2300" b="1" dirty="0"/>
              <a:t>nothing</a:t>
            </a:r>
            <a:r>
              <a:rPr lang="en-GB" sz="2300" dirty="0"/>
              <a:t>; faithful stewardship therefore springs from </a:t>
            </a:r>
            <a:r>
              <a:rPr lang="en-GB" sz="2300" b="1" dirty="0"/>
              <a:t>GRATITUDE</a:t>
            </a:r>
            <a:r>
              <a:rPr lang="en-GB" sz="2300" dirty="0"/>
              <a:t>, not obligation.</a:t>
            </a:r>
          </a:p>
          <a:p>
            <a:r>
              <a:rPr lang="en-GB" sz="2300" dirty="0"/>
              <a:t>Every need is met without partiality – </a:t>
            </a:r>
            <a:r>
              <a:rPr lang="en-GB" sz="2300" b="1" dirty="0"/>
              <a:t>Matthew 5:45</a:t>
            </a:r>
          </a:p>
          <a:p>
            <a:r>
              <a:rPr lang="en-GB" sz="2300" dirty="0"/>
              <a:t>Seasons arrive faithfully each year– </a:t>
            </a:r>
            <a:r>
              <a:rPr lang="en-GB" sz="2300" b="1" dirty="0"/>
              <a:t>Genesis 8:22</a:t>
            </a:r>
          </a:p>
          <a:p>
            <a:r>
              <a:rPr lang="en-GB" sz="2300" dirty="0"/>
              <a:t>Daily bread and clothing are supplied – </a:t>
            </a:r>
            <a:r>
              <a:rPr lang="en-GB" sz="2300" b="1" dirty="0"/>
              <a:t>Luke 11:3; 12:28</a:t>
            </a:r>
          </a:p>
          <a:p>
            <a:r>
              <a:rPr lang="en-GB" sz="2300" dirty="0"/>
              <a:t>Our needs are known before we even ask – </a:t>
            </a:r>
            <a:r>
              <a:rPr lang="en-GB" sz="2300" b="1" dirty="0"/>
              <a:t>Matthew 6:32</a:t>
            </a:r>
          </a:p>
          <a:p>
            <a:r>
              <a:rPr lang="en-GB" sz="2300" dirty="0"/>
              <a:t>Such generosity gives rise to an</a:t>
            </a:r>
            <a:r>
              <a:rPr lang="en-GB" sz="2300" b="1" dirty="0"/>
              <a:t> </a:t>
            </a:r>
            <a:r>
              <a:rPr lang="en-GB" sz="2300" b="1" dirty="0">
                <a:solidFill>
                  <a:srgbClr val="FF0000"/>
                </a:solidFill>
              </a:rPr>
              <a:t>obligation</a:t>
            </a:r>
            <a:r>
              <a:rPr lang="en-GB" sz="2300" b="1" dirty="0"/>
              <a:t> </a:t>
            </a:r>
            <a:r>
              <a:rPr lang="en-GB" sz="2300" dirty="0"/>
              <a:t>on our part—</a:t>
            </a:r>
            <a:r>
              <a:rPr lang="en-GB" sz="2300" i="1" dirty="0"/>
              <a:t> to honour and worship God with all He has given. </a:t>
            </a:r>
            <a:r>
              <a:rPr lang="en-GB" sz="2300" dirty="0"/>
              <a:t>We and everything we possess belongs to God, on whom we are </a:t>
            </a:r>
            <a:r>
              <a:rPr lang="en-GB" sz="2300" b="1" dirty="0">
                <a:solidFill>
                  <a:srgbClr val="FF0000"/>
                </a:solidFill>
              </a:rPr>
              <a:t>dependent</a:t>
            </a:r>
            <a:r>
              <a:rPr lang="en-GB" sz="2300" dirty="0"/>
              <a:t> and to whom we owe </a:t>
            </a:r>
            <a:r>
              <a:rPr lang="en-GB" sz="2300" b="1" dirty="0"/>
              <a:t>a debt that we can never repay. </a:t>
            </a:r>
          </a:p>
          <a:p>
            <a:endParaRPr lang="en-GB" sz="2500" b="1" dirty="0"/>
          </a:p>
          <a:p>
            <a:pPr marL="0" indent="0">
              <a:buNone/>
            </a:pPr>
            <a:endParaRPr lang="en-GB" sz="2500" dirty="0"/>
          </a:p>
          <a:p>
            <a:endParaRPr lang="en-GB" sz="2500" b="1" dirty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37721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825B6-7BD2-CAEA-1482-0BF311028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E906-5171-3B34-979C-61B6AE6E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B004E-9F41-C135-90B6-B5EEF196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fontScale="92500" lnSpcReduction="10000"/>
          </a:bodyPr>
          <a:lstStyle/>
          <a:p>
            <a:r>
              <a:rPr lang="en-GB" sz="2500" dirty="0"/>
              <a:t>Scripture presents </a:t>
            </a:r>
            <a:r>
              <a:rPr lang="en-GB" sz="2500" b="1" dirty="0"/>
              <a:t>time</a:t>
            </a:r>
            <a:r>
              <a:rPr lang="en-GB" sz="2500" dirty="0"/>
              <a:t> as a sacred gift demanding </a:t>
            </a:r>
            <a:r>
              <a:rPr lang="en-GB" sz="2500" b="1" i="1" dirty="0">
                <a:solidFill>
                  <a:srgbClr val="FF0000"/>
                </a:solidFill>
              </a:rPr>
              <a:t>intentional</a:t>
            </a:r>
            <a:r>
              <a:rPr lang="en-GB" sz="2500" b="1" dirty="0"/>
              <a:t> </a:t>
            </a:r>
            <a:r>
              <a:rPr lang="en-GB" sz="2500" dirty="0"/>
              <a:t> stewardship—</a:t>
            </a:r>
            <a:r>
              <a:rPr lang="en-GB" sz="2500" i="1" dirty="0"/>
              <a:t>drawing a sharp line between those who invest it </a:t>
            </a:r>
            <a:r>
              <a:rPr lang="en-GB" sz="2500" b="1" i="1" dirty="0"/>
              <a:t>purposefully</a:t>
            </a:r>
            <a:r>
              <a:rPr lang="en-GB" sz="2500" i="1" dirty="0"/>
              <a:t> and those who squander it through </a:t>
            </a:r>
            <a:r>
              <a:rPr lang="en-GB" sz="2500" b="1" i="1" dirty="0"/>
              <a:t>idleness</a:t>
            </a:r>
            <a:r>
              <a:rPr lang="en-GB" sz="2500" i="1" dirty="0"/>
              <a:t>.</a:t>
            </a:r>
            <a:endParaRPr lang="en-GB" sz="2500" b="1" i="1" dirty="0"/>
          </a:p>
          <a:p>
            <a:r>
              <a:rPr lang="en-GB" sz="2500" dirty="0"/>
              <a:t>In </a:t>
            </a:r>
            <a:r>
              <a:rPr lang="en-GB" sz="2500" b="1" dirty="0"/>
              <a:t>Ephesians 5:15 </a:t>
            </a:r>
            <a:r>
              <a:rPr lang="en-GB" sz="2500" dirty="0"/>
              <a:t>and </a:t>
            </a:r>
            <a:r>
              <a:rPr lang="en-GB" sz="2500" b="1" dirty="0"/>
              <a:t>Colossians 4:5</a:t>
            </a:r>
            <a:r>
              <a:rPr lang="en-GB" sz="2500" dirty="0"/>
              <a:t>, Paul warns us to “</a:t>
            </a:r>
            <a:r>
              <a:rPr lang="en-GB" sz="2500" b="1" dirty="0">
                <a:solidFill>
                  <a:srgbClr val="FF0000"/>
                </a:solidFill>
              </a:rPr>
              <a:t>redeem the time!</a:t>
            </a:r>
            <a:r>
              <a:rPr lang="en-GB" sz="2500" dirty="0"/>
              <a:t>”</a:t>
            </a:r>
          </a:p>
          <a:p>
            <a:r>
              <a:rPr lang="en-GB" sz="2500" dirty="0"/>
              <a:t>Put simply, the time God has granted us demands </a:t>
            </a:r>
            <a:r>
              <a:rPr lang="en-GB" sz="2500" b="1" dirty="0"/>
              <a:t>purposeful </a:t>
            </a:r>
            <a:r>
              <a:rPr lang="en-GB" sz="2500" dirty="0"/>
              <a:t>use—</a:t>
            </a:r>
            <a:r>
              <a:rPr lang="en-GB" sz="2500" i="1" dirty="0"/>
              <a:t>all the more so as believers.</a:t>
            </a:r>
          </a:p>
          <a:p>
            <a:r>
              <a:rPr lang="en-GB" sz="2500" dirty="0"/>
              <a:t>Seize every occasion to do good, direct life toward God’s will, and regard time as something </a:t>
            </a:r>
            <a:r>
              <a:rPr lang="en-GB" sz="2500" b="1" dirty="0">
                <a:solidFill>
                  <a:srgbClr val="FF0000"/>
                </a:solidFill>
              </a:rPr>
              <a:t>precious</a:t>
            </a:r>
            <a:r>
              <a:rPr lang="en-GB" sz="2500" dirty="0"/>
              <a:t> that must not be </a:t>
            </a:r>
            <a:r>
              <a:rPr lang="en-GB" sz="2500" b="1" dirty="0">
                <a:solidFill>
                  <a:srgbClr val="FF0000"/>
                </a:solidFill>
              </a:rPr>
              <a:t>wasted</a:t>
            </a:r>
            <a:r>
              <a:rPr lang="en-GB" sz="2500" dirty="0"/>
              <a:t>. </a:t>
            </a:r>
          </a:p>
          <a:p>
            <a:r>
              <a:rPr lang="en-GB" sz="2500" dirty="0"/>
              <a:t>This is </a:t>
            </a:r>
            <a:r>
              <a:rPr lang="en-GB" sz="2500" b="1" dirty="0"/>
              <a:t>God’s time</a:t>
            </a:r>
            <a:r>
              <a:rPr lang="en-GB" sz="2500" dirty="0"/>
              <a:t>; we are simply </a:t>
            </a:r>
            <a:r>
              <a:rPr lang="en-GB" sz="2500" b="1" dirty="0"/>
              <a:t>His stewards</a:t>
            </a:r>
            <a:r>
              <a:rPr lang="en-GB" sz="2500" dirty="0"/>
              <a:t>.</a:t>
            </a:r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20427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4C0C5-DAC1-0D09-E360-5A670B1F1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84A30-378E-58FD-1937-95CA35C81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A71B-BFA0-AEA5-7F92-6C337BE0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Getting caught up in gossip &amp; idle talk</a:t>
            </a:r>
          </a:p>
          <a:p>
            <a:r>
              <a:rPr lang="en-GB" sz="2500" dirty="0"/>
              <a:t>Losing hours to social media, tv &amp; video games</a:t>
            </a:r>
          </a:p>
          <a:p>
            <a:r>
              <a:rPr lang="en-GB" sz="2500" dirty="0"/>
              <a:t>Drifting into laziness &amp; procrastination</a:t>
            </a:r>
          </a:p>
          <a:p>
            <a:r>
              <a:rPr lang="en-GB" sz="2500" dirty="0"/>
              <a:t>Not preaching &amp; teaching the messages for the hour!</a:t>
            </a:r>
          </a:p>
          <a:p>
            <a:r>
              <a:rPr lang="en-GB" sz="2500" dirty="0"/>
              <a:t>Life is </a:t>
            </a:r>
            <a:r>
              <a:rPr lang="en-GB" sz="2500" b="1" dirty="0"/>
              <a:t>temporary</a:t>
            </a:r>
            <a:r>
              <a:rPr lang="en-GB" sz="2500" dirty="0"/>
              <a:t> &amp; fleeting; distractions grow while opportunities for good remain </a:t>
            </a:r>
            <a:r>
              <a:rPr lang="en-GB" sz="2500" b="1" dirty="0"/>
              <a:t>limited</a:t>
            </a:r>
            <a:r>
              <a:rPr lang="en-GB" sz="2500" dirty="0"/>
              <a:t>. Intentional living is urgent because the </a:t>
            </a:r>
            <a:r>
              <a:rPr lang="en-GB" sz="2500" b="1" dirty="0"/>
              <a:t>prophetic clock</a:t>
            </a:r>
            <a:r>
              <a:rPr lang="en-GB" sz="2500" dirty="0"/>
              <a:t> draws ever closer to </a:t>
            </a:r>
            <a:r>
              <a:rPr lang="en-GB" sz="2500" b="1" dirty="0"/>
              <a:t>midnight</a:t>
            </a:r>
            <a:r>
              <a:rPr lang="en-GB" sz="2500" dirty="0"/>
              <a:t>.</a:t>
            </a:r>
          </a:p>
          <a:p>
            <a:r>
              <a:rPr lang="en-GB" sz="2500" dirty="0"/>
              <a:t>“I must work the works of Him that sent Me while it is </a:t>
            </a:r>
            <a:r>
              <a:rPr lang="en-GB" sz="2500" b="1" dirty="0"/>
              <a:t>day</a:t>
            </a:r>
            <a:r>
              <a:rPr lang="en-GB" sz="2500" dirty="0"/>
              <a:t>; the </a:t>
            </a:r>
            <a:r>
              <a:rPr lang="en-GB" sz="2500" b="1" dirty="0"/>
              <a:t>night</a:t>
            </a:r>
            <a:r>
              <a:rPr lang="en-GB" sz="2500" dirty="0"/>
              <a:t> cometh when no man can work.” </a:t>
            </a:r>
            <a:r>
              <a:rPr lang="en-GB" sz="2500" b="1" dirty="0"/>
              <a:t>John 9:6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23357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F478-B865-A704-3DC1-C0927D67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448C-1E9F-1AE1-4CA7-F9BD3943F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4B344-93FD-B543-08A7-09B582079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fontScale="92500" lnSpcReduction="20000"/>
          </a:bodyPr>
          <a:lstStyle/>
          <a:p>
            <a:r>
              <a:rPr lang="en-GB" sz="2500" dirty="0"/>
              <a:t>Act on opportunities for good as they come.</a:t>
            </a:r>
          </a:p>
          <a:p>
            <a:r>
              <a:rPr lang="en-GB" sz="2500" dirty="0"/>
              <a:t>Speak truth at every turn—a seed may take root.</a:t>
            </a:r>
          </a:p>
          <a:p>
            <a:r>
              <a:rPr lang="en-GB" sz="2500" dirty="0"/>
              <a:t>Serve others; let self die.</a:t>
            </a:r>
          </a:p>
          <a:p>
            <a:r>
              <a:rPr lang="en-GB" sz="2500" dirty="0"/>
              <a:t>Lost opportunities may </a:t>
            </a:r>
            <a:r>
              <a:rPr lang="en-GB" sz="2500" b="1" dirty="0">
                <a:solidFill>
                  <a:srgbClr val="FF0000"/>
                </a:solidFill>
              </a:rPr>
              <a:t>NEVER</a:t>
            </a:r>
            <a:r>
              <a:rPr lang="en-GB" sz="2500" dirty="0"/>
              <a:t> return.</a:t>
            </a:r>
          </a:p>
          <a:p>
            <a:r>
              <a:rPr lang="en-GB" sz="2500" b="1" dirty="0"/>
              <a:t>Psalm 90:12</a:t>
            </a:r>
          </a:p>
          <a:p>
            <a:r>
              <a:rPr lang="en-GB" sz="2500" b="1" dirty="0"/>
              <a:t>James 4:14</a:t>
            </a:r>
          </a:p>
          <a:p>
            <a:r>
              <a:rPr lang="en-GB" sz="2500" b="1" dirty="0"/>
              <a:t>2 Thessalonians 3:10</a:t>
            </a:r>
          </a:p>
          <a:p>
            <a:r>
              <a:rPr lang="en-GB" sz="2500" b="1" dirty="0"/>
              <a:t>2 Timothy 2:16</a:t>
            </a:r>
          </a:p>
          <a:p>
            <a:r>
              <a:rPr lang="en-GB" sz="2500" dirty="0"/>
              <a:t>“The Bible gives no endorsement to </a:t>
            </a:r>
            <a:r>
              <a:rPr lang="en-GB" sz="2500" b="1" dirty="0">
                <a:solidFill>
                  <a:srgbClr val="FF0000"/>
                </a:solidFill>
              </a:rPr>
              <a:t>idleness</a:t>
            </a:r>
            <a:r>
              <a:rPr lang="en-GB" sz="2500" dirty="0"/>
              <a:t>. It is the </a:t>
            </a:r>
            <a:r>
              <a:rPr lang="en-GB" sz="2500" i="1" dirty="0"/>
              <a:t>greatest curse </a:t>
            </a:r>
            <a:r>
              <a:rPr lang="en-GB" sz="2500" dirty="0"/>
              <a:t>that afflicts our world.” </a:t>
            </a:r>
            <a:r>
              <a:rPr lang="en-GB" sz="2500" b="1" dirty="0"/>
              <a:t>Christ’s Object Lessons, pg. 343</a:t>
            </a:r>
            <a:endParaRPr lang="en-GB" sz="2500" dirty="0"/>
          </a:p>
          <a:p>
            <a:endParaRPr lang="en-GB" sz="2500" b="1" dirty="0"/>
          </a:p>
          <a:p>
            <a:endParaRPr lang="en-GB" sz="2500" b="1" dirty="0"/>
          </a:p>
          <a:p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328536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5C4BD-62DB-6794-ADAC-13EC06936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3CD0-D4E3-279C-A9AE-70E90F7D5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OUR BODIES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FAA3D-0A7D-9FA4-5B84-7B600238C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How we treat the human body reveals our grasp of stewardship, for it is a sacred trust from God.</a:t>
            </a:r>
          </a:p>
          <a:p>
            <a:r>
              <a:rPr lang="en-GB" sz="2500" b="1" dirty="0"/>
              <a:t>1 Corinthians 6:19-20</a:t>
            </a:r>
          </a:p>
          <a:p>
            <a:r>
              <a:rPr lang="en-GB" sz="2500" dirty="0"/>
              <a:t>Our body is </a:t>
            </a:r>
            <a:r>
              <a:rPr lang="en-GB" sz="2500" b="1" dirty="0"/>
              <a:t>God’s Temple</a:t>
            </a:r>
            <a:r>
              <a:rPr lang="en-GB" sz="2500" dirty="0"/>
              <a:t>, where the Spirit resides—</a:t>
            </a:r>
            <a:r>
              <a:rPr lang="en-GB" sz="2500" i="1" dirty="0"/>
              <a:t> “we are not our own”—We are </a:t>
            </a:r>
            <a:r>
              <a:rPr lang="en-GB" sz="2500" b="1" i="1" dirty="0"/>
              <a:t>managing</a:t>
            </a:r>
            <a:r>
              <a:rPr lang="en-GB" sz="2500" i="1" dirty="0"/>
              <a:t> what belongs to God</a:t>
            </a:r>
            <a:r>
              <a:rPr lang="en-GB" sz="2500" dirty="0"/>
              <a:t>.</a:t>
            </a:r>
          </a:p>
          <a:p>
            <a:r>
              <a:rPr lang="en-GB" sz="2500" dirty="0"/>
              <a:t>We are therefore called to </a:t>
            </a:r>
            <a:r>
              <a:rPr lang="en-GB" sz="2500" b="1" dirty="0"/>
              <a:t>glorify God </a:t>
            </a:r>
            <a:r>
              <a:rPr lang="en-GB" sz="2500" dirty="0"/>
              <a:t>through both body and mind.</a:t>
            </a:r>
          </a:p>
          <a:p>
            <a:r>
              <a:rPr lang="en-GB" sz="2500" dirty="0"/>
              <a:t>Caring for our physical health is itself </a:t>
            </a:r>
            <a:r>
              <a:rPr lang="en-GB" sz="2500" b="1" dirty="0"/>
              <a:t>an act of worship—</a:t>
            </a:r>
            <a:r>
              <a:rPr lang="en-GB" sz="2500" dirty="0"/>
              <a:t> even what we eat honours God.</a:t>
            </a:r>
          </a:p>
          <a:p>
            <a:r>
              <a:rPr lang="en-GB" sz="2500" b="1" dirty="0"/>
              <a:t>Romans 12:1; 1 Corinthians 10:31; Daniel 1</a:t>
            </a:r>
          </a:p>
          <a:p>
            <a:endParaRPr lang="en-GB" sz="2500" dirty="0"/>
          </a:p>
          <a:p>
            <a:endParaRPr lang="en-GB" sz="2500" dirty="0"/>
          </a:p>
          <a:p>
            <a:endParaRPr lang="en-GB" sz="2500" b="1" dirty="0"/>
          </a:p>
          <a:p>
            <a:endParaRPr lang="en-GB" sz="2500" b="1" dirty="0"/>
          </a:p>
        </p:txBody>
      </p:sp>
    </p:spTree>
    <p:extLst>
      <p:ext uri="{BB962C8B-B14F-4D97-AF65-F5344CB8AC3E}">
        <p14:creationId xmlns:p14="http://schemas.microsoft.com/office/powerpoint/2010/main" val="128331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6D01-445B-CADB-B556-C8E57ADB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21C2A-9772-48DD-7BCB-8C0EADB96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OUR BODIES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C475E-B5DA-50D2-6D1B-A42CE57C0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Health stewardship requires taking responsibility for the body and meeting its needs through:</a:t>
            </a:r>
          </a:p>
          <a:p>
            <a:r>
              <a:rPr lang="en-GB" sz="2400" b="1" dirty="0"/>
              <a:t>Diet; Exercise; Rest; Water; Sunlight; Self Control; Fresh Air; Trust in the Power of God</a:t>
            </a:r>
          </a:p>
          <a:p>
            <a:r>
              <a:rPr lang="en-GB" sz="2400" dirty="0"/>
              <a:t>Unfaithful stewardship: </a:t>
            </a:r>
            <a:r>
              <a:rPr lang="en-GB" sz="2400" b="1" dirty="0"/>
              <a:t>Drunkenness; Gluttony; Intemperance; Self harm &amp; Self Abuse, among others.</a:t>
            </a:r>
            <a:endParaRPr lang="en-GB" sz="2400" dirty="0"/>
          </a:p>
          <a:p>
            <a:r>
              <a:rPr lang="en-GB" sz="2400" dirty="0"/>
              <a:t>“Transgression of </a:t>
            </a:r>
            <a:r>
              <a:rPr lang="en-GB" sz="2400" b="1" dirty="0"/>
              <a:t>physical law </a:t>
            </a:r>
            <a:r>
              <a:rPr lang="en-GB" sz="2400" dirty="0"/>
              <a:t>is transgression of the </a:t>
            </a:r>
            <a:r>
              <a:rPr lang="en-GB" sz="2400" b="1" dirty="0"/>
              <a:t>moral law</a:t>
            </a:r>
            <a:r>
              <a:rPr lang="en-GB" sz="2400" dirty="0"/>
              <a:t>; for God is as truly the author of physical laws as He is the author of the moral law. His law is written with His own finger upon </a:t>
            </a:r>
            <a:r>
              <a:rPr lang="en-GB" sz="2400" i="1" dirty="0">
                <a:solidFill>
                  <a:srgbClr val="FF0000"/>
                </a:solidFill>
              </a:rPr>
              <a:t>every nerve, every muscle, every faculty, which has been </a:t>
            </a:r>
            <a:r>
              <a:rPr lang="en-GB" sz="2400" i="1" u="sng" dirty="0">
                <a:solidFill>
                  <a:srgbClr val="FF0000"/>
                </a:solidFill>
              </a:rPr>
              <a:t>entrusted</a:t>
            </a:r>
            <a:r>
              <a:rPr lang="en-GB" sz="2400" i="1" dirty="0">
                <a:solidFill>
                  <a:srgbClr val="FF0000"/>
                </a:solidFill>
              </a:rPr>
              <a:t> to man</a:t>
            </a:r>
            <a:r>
              <a:rPr lang="en-GB" sz="2400" dirty="0"/>
              <a:t>. And every misuse of any part of our organism is a violation of that law.” </a:t>
            </a:r>
            <a:r>
              <a:rPr lang="en-GB" sz="2400" b="1" dirty="0"/>
              <a:t>Christ’s Object Lessons, pg. 347</a:t>
            </a:r>
            <a:endParaRPr lang="en-GB" sz="2400" dirty="0"/>
          </a:p>
          <a:p>
            <a:endParaRPr lang="en-GB" sz="2500" dirty="0"/>
          </a:p>
          <a:p>
            <a:endParaRPr lang="en-GB" sz="2500" dirty="0"/>
          </a:p>
          <a:p>
            <a:endParaRPr lang="en-GB" sz="2500" dirty="0"/>
          </a:p>
          <a:p>
            <a:endParaRPr lang="en-GB" sz="2500" b="1" dirty="0"/>
          </a:p>
          <a:p>
            <a:endParaRPr lang="en-GB" sz="2500" b="1" dirty="0"/>
          </a:p>
        </p:txBody>
      </p:sp>
      <p:sp>
        <p:nvSpPr>
          <p:cNvPr id="4" name="Document 3">
            <a:extLst>
              <a:ext uri="{FF2B5EF4-FFF2-40B4-BE49-F238E27FC236}">
                <a16:creationId xmlns:a16="http://schemas.microsoft.com/office/drawing/2014/main" id="{B5AFD595-ED60-98E5-EFBC-2D9A52572A52}"/>
              </a:ext>
            </a:extLst>
          </p:cNvPr>
          <p:cNvSpPr/>
          <p:nvPr/>
        </p:nvSpPr>
        <p:spPr>
          <a:xfrm>
            <a:off x="1929282" y="1617786"/>
            <a:ext cx="7689781" cy="3740468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“Returning to the subject of human bodily existence, we can say that one function of </a:t>
            </a:r>
            <a:r>
              <a:rPr lang="en-GB" sz="2400" b="1" dirty="0"/>
              <a:t>the mind</a:t>
            </a:r>
            <a:r>
              <a:rPr lang="en-GB" sz="2400" dirty="0"/>
              <a:t>, working precisely in &amp; through </a:t>
            </a:r>
            <a:r>
              <a:rPr lang="en-GB" sz="2400" b="1" dirty="0"/>
              <a:t>our body </a:t>
            </a:r>
            <a:r>
              <a:rPr lang="en-GB" sz="2400" dirty="0"/>
              <a:t>and its bodily functions, is to </a:t>
            </a:r>
            <a:r>
              <a:rPr lang="en-GB" sz="2400" b="1" dirty="0"/>
              <a:t>develop character</a:t>
            </a:r>
            <a:r>
              <a:rPr lang="en-GB" sz="2400" dirty="0"/>
              <a:t>… </a:t>
            </a:r>
            <a:r>
              <a:rPr lang="en-GB" sz="2400" b="1" u="sng" dirty="0">
                <a:solidFill>
                  <a:srgbClr val="FFC000"/>
                </a:solidFill>
              </a:rPr>
              <a:t>And it is character alone that can be taken to heaven</a:t>
            </a:r>
            <a:r>
              <a:rPr lang="en-GB" sz="2400" dirty="0"/>
              <a:t>.”</a:t>
            </a:r>
          </a:p>
          <a:p>
            <a:pPr algn="ctr"/>
            <a:endParaRPr lang="en-GB" dirty="0"/>
          </a:p>
          <a:p>
            <a:pPr algn="ctr"/>
            <a:r>
              <a:rPr lang="en-GB" b="1" dirty="0"/>
              <a:t>Frank .M. Hasel</a:t>
            </a:r>
            <a:r>
              <a:rPr lang="en-GB" dirty="0"/>
              <a:t>, The Nature of the Human Body in Christian Theology, 2020</a:t>
            </a:r>
          </a:p>
        </p:txBody>
      </p:sp>
    </p:spTree>
    <p:extLst>
      <p:ext uri="{BB962C8B-B14F-4D97-AF65-F5344CB8AC3E}">
        <p14:creationId xmlns:p14="http://schemas.microsoft.com/office/powerpoint/2010/main" val="86027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14984-A9C9-DBCA-50D8-87EF77FC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FC7C-78B4-9431-17DB-0E4FA4FA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MONEY &amp;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D853F-0716-C0E8-D28B-AB186D66F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fontScale="92500"/>
          </a:bodyPr>
          <a:lstStyle/>
          <a:p>
            <a:r>
              <a:rPr lang="en-GB" sz="2500" dirty="0"/>
              <a:t>God holds us accountable for how we handle the </a:t>
            </a:r>
            <a:r>
              <a:rPr lang="en-GB" sz="2500" b="1" dirty="0"/>
              <a:t>material wealth</a:t>
            </a:r>
            <a:r>
              <a:rPr lang="en-GB" sz="2500" dirty="0"/>
              <a:t> He has placed in our care, whether much or little.</a:t>
            </a:r>
          </a:p>
          <a:p>
            <a:r>
              <a:rPr lang="en-GB" sz="2500" dirty="0"/>
              <a:t>Money is </a:t>
            </a:r>
            <a:r>
              <a:rPr lang="en-GB" sz="2500" b="1" dirty="0"/>
              <a:t>a tool</a:t>
            </a:r>
            <a:r>
              <a:rPr lang="en-GB" sz="2500" dirty="0"/>
              <a:t>—a tool meant to be </a:t>
            </a:r>
            <a:r>
              <a:rPr lang="en-GB" sz="2500" b="1" dirty="0"/>
              <a:t>used</a:t>
            </a:r>
            <a:r>
              <a:rPr lang="en-GB" sz="2500" dirty="0"/>
              <a:t>. When money is </a:t>
            </a:r>
            <a:r>
              <a:rPr lang="en-GB" sz="2500" b="1" dirty="0"/>
              <a:t>using us </a:t>
            </a:r>
            <a:r>
              <a:rPr lang="en-GB" sz="2500" dirty="0"/>
              <a:t>we become its slaves and it becomes </a:t>
            </a:r>
            <a:r>
              <a:rPr lang="en-GB" sz="2500" i="1" dirty="0"/>
              <a:t>what we look to for security</a:t>
            </a:r>
            <a:r>
              <a:rPr lang="en-GB" sz="2500" dirty="0"/>
              <a:t>.</a:t>
            </a:r>
          </a:p>
          <a:p>
            <a:r>
              <a:rPr lang="en-GB" sz="2500" i="1" dirty="0"/>
              <a:t>Scripture contrasts the </a:t>
            </a:r>
            <a:r>
              <a:rPr lang="en-GB" sz="2500" b="1" i="1" dirty="0"/>
              <a:t>rich young ruler </a:t>
            </a:r>
            <a:r>
              <a:rPr lang="en-GB" sz="2500" i="1" dirty="0"/>
              <a:t>to </a:t>
            </a:r>
            <a:r>
              <a:rPr lang="en-GB" sz="2500" b="1" i="1" dirty="0"/>
              <a:t>the widow </a:t>
            </a:r>
            <a:r>
              <a:rPr lang="en-GB" sz="2500" i="1" dirty="0"/>
              <a:t>who offered her last two mites</a:t>
            </a:r>
            <a:r>
              <a:rPr lang="en-GB" sz="2500" dirty="0"/>
              <a:t>.</a:t>
            </a:r>
          </a:p>
          <a:p>
            <a:r>
              <a:rPr lang="en-GB" sz="2500" dirty="0"/>
              <a:t>Is money evil in itself?—</a:t>
            </a:r>
            <a:r>
              <a:rPr lang="en-GB" sz="2500" b="1" dirty="0"/>
              <a:t>Of course not</a:t>
            </a:r>
            <a:r>
              <a:rPr lang="en-GB" sz="2500" dirty="0"/>
              <a:t>!</a:t>
            </a:r>
          </a:p>
          <a:p>
            <a:r>
              <a:rPr lang="en-GB" sz="2500" dirty="0"/>
              <a:t>What Scripture warns against is the </a:t>
            </a:r>
            <a:r>
              <a:rPr lang="en-GB" sz="2500" b="1" dirty="0">
                <a:solidFill>
                  <a:srgbClr val="FF0000"/>
                </a:solidFill>
              </a:rPr>
              <a:t>love</a:t>
            </a:r>
            <a:r>
              <a:rPr lang="en-GB" sz="2500" dirty="0"/>
              <a:t> or obsessive </a:t>
            </a:r>
            <a:r>
              <a:rPr lang="en-GB" sz="2500" b="1" dirty="0">
                <a:solidFill>
                  <a:srgbClr val="FF0000"/>
                </a:solidFill>
              </a:rPr>
              <a:t>desire</a:t>
            </a:r>
            <a:r>
              <a:rPr lang="en-GB" sz="2500" dirty="0"/>
              <a:t> for money.</a:t>
            </a:r>
          </a:p>
          <a:p>
            <a:r>
              <a:rPr lang="en-GB" sz="2500" dirty="0"/>
              <a:t>That </a:t>
            </a:r>
            <a:r>
              <a:rPr lang="en-GB" sz="2500" b="1" dirty="0"/>
              <a:t>desire</a:t>
            </a:r>
            <a:r>
              <a:rPr lang="en-GB" sz="2500" dirty="0"/>
              <a:t> is the </a:t>
            </a:r>
            <a:r>
              <a:rPr lang="en-GB" sz="2500" b="1" dirty="0"/>
              <a:t>root</a:t>
            </a:r>
            <a:r>
              <a:rPr lang="en-GB" sz="2500" dirty="0"/>
              <a:t> of all kinds of evil. </a:t>
            </a:r>
            <a:r>
              <a:rPr lang="en-GB" sz="2500" b="1" dirty="0"/>
              <a:t>1 Timothy 6:9-11;Hebrews 13:5</a:t>
            </a:r>
            <a:endParaRPr lang="en-GB" sz="2500" dirty="0"/>
          </a:p>
        </p:txBody>
      </p:sp>
      <p:sp>
        <p:nvSpPr>
          <p:cNvPr id="4" name="Document 3">
            <a:extLst>
              <a:ext uri="{FF2B5EF4-FFF2-40B4-BE49-F238E27FC236}">
                <a16:creationId xmlns:a16="http://schemas.microsoft.com/office/drawing/2014/main" id="{BDAA8B9D-64D7-0C48-3B0C-F50A25FE2360}"/>
              </a:ext>
            </a:extLst>
          </p:cNvPr>
          <p:cNvSpPr/>
          <p:nvPr/>
        </p:nvSpPr>
        <p:spPr>
          <a:xfrm>
            <a:off x="2419419" y="1851378"/>
            <a:ext cx="7086321" cy="3725457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“…Children, how hard is it for them that </a:t>
            </a:r>
            <a:r>
              <a:rPr lang="en-GB" sz="3200" b="1" i="1" dirty="0">
                <a:solidFill>
                  <a:srgbClr val="FFC000"/>
                </a:solidFill>
              </a:rPr>
              <a:t>trust in riches </a:t>
            </a:r>
            <a:r>
              <a:rPr lang="en-GB" sz="3200" dirty="0"/>
              <a:t>to enter into the kingdom of heaven.”</a:t>
            </a:r>
          </a:p>
          <a:p>
            <a:pPr algn="ctr"/>
            <a:r>
              <a:rPr lang="en-GB" sz="3200" b="1" dirty="0"/>
              <a:t>Mark 10:24</a:t>
            </a:r>
          </a:p>
        </p:txBody>
      </p:sp>
    </p:spTree>
    <p:extLst>
      <p:ext uri="{BB962C8B-B14F-4D97-AF65-F5344CB8AC3E}">
        <p14:creationId xmlns:p14="http://schemas.microsoft.com/office/powerpoint/2010/main" val="35035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20432-457F-5766-8D5F-412B37BB6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D401-9C3B-A32C-CA2A-3ABB95A0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MONEY &amp;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BEDF-6AA4-1F06-AE9F-854260FF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/>
          </a:bodyPr>
          <a:lstStyle/>
          <a:p>
            <a:r>
              <a:rPr lang="en-GB" sz="2500" dirty="0"/>
              <a:t>Whenever we prove </a:t>
            </a:r>
            <a:r>
              <a:rPr lang="en-GB" sz="2500" b="1" dirty="0"/>
              <a:t>unfaithful</a:t>
            </a:r>
            <a:r>
              <a:rPr lang="en-GB" sz="2500" dirty="0"/>
              <a:t> with the wealth granted to us—</a:t>
            </a:r>
            <a:r>
              <a:rPr lang="en-GB" sz="2500" b="1" i="1" dirty="0"/>
              <a:t>being used</a:t>
            </a:r>
            <a:r>
              <a:rPr lang="en-GB" sz="2500" i="1" dirty="0"/>
              <a:t>—</a:t>
            </a:r>
            <a:r>
              <a:rPr lang="en-GB" sz="2500" b="1" i="1" dirty="0"/>
              <a:t> </a:t>
            </a:r>
            <a:r>
              <a:rPr lang="en-GB" sz="2500" i="1" dirty="0"/>
              <a:t>letting it use us rather than using it for good—</a:t>
            </a:r>
            <a:r>
              <a:rPr lang="en-GB" sz="2500" dirty="0"/>
              <a:t>it reshapes what we </a:t>
            </a:r>
            <a:r>
              <a:rPr lang="en-GB" sz="2500" b="1" dirty="0"/>
              <a:t>depend</a:t>
            </a:r>
            <a:r>
              <a:rPr lang="en-GB" sz="2500" dirty="0"/>
              <a:t> on, and what we depend on dictates what we </a:t>
            </a:r>
            <a:r>
              <a:rPr lang="en-GB" sz="2500" b="1" dirty="0"/>
              <a:t>worship</a:t>
            </a:r>
            <a:r>
              <a:rPr lang="en-GB" sz="2500" dirty="0"/>
              <a:t>.</a:t>
            </a:r>
          </a:p>
          <a:p>
            <a:r>
              <a:rPr lang="en-GB" sz="2500" dirty="0"/>
              <a:t>Wealth </a:t>
            </a:r>
            <a:r>
              <a:rPr lang="en-GB" sz="2500"/>
              <a:t>can quietly take God’s place</a:t>
            </a:r>
            <a:r>
              <a:rPr lang="en-GB" sz="2500" dirty="0"/>
              <a:t> as </a:t>
            </a:r>
            <a:r>
              <a:rPr lang="en-GB" sz="2500" b="1" dirty="0"/>
              <a:t>our provider </a:t>
            </a:r>
            <a:r>
              <a:rPr lang="en-GB" sz="2500" dirty="0"/>
              <a:t>as opposed to </a:t>
            </a:r>
            <a:r>
              <a:rPr lang="en-GB" sz="2500" b="1" dirty="0"/>
              <a:t>Jehovah Jireh</a:t>
            </a:r>
            <a:r>
              <a:rPr lang="en-GB" sz="2500" dirty="0"/>
              <a:t>.</a:t>
            </a:r>
          </a:p>
          <a:p>
            <a:r>
              <a:rPr lang="en-GB" sz="2500" dirty="0"/>
              <a:t>“No man can serve two masters!” </a:t>
            </a:r>
            <a:r>
              <a:rPr lang="en-GB" sz="2500" b="1" dirty="0"/>
              <a:t>Matthew 6:24</a:t>
            </a:r>
          </a:p>
          <a:p>
            <a:r>
              <a:rPr lang="en-GB" sz="2500" dirty="0"/>
              <a:t>Do we trust in </a:t>
            </a:r>
            <a:r>
              <a:rPr lang="en-GB" sz="2500" b="1" dirty="0"/>
              <a:t>Jehovah Jireh</a:t>
            </a:r>
            <a:r>
              <a:rPr lang="en-GB" sz="2500" dirty="0"/>
              <a:t>,</a:t>
            </a:r>
            <a:r>
              <a:rPr lang="en-GB" sz="2500" i="1" dirty="0"/>
              <a:t> like the widow who gave her last two coins into the treasury,</a:t>
            </a:r>
            <a:r>
              <a:rPr lang="en-GB" sz="2500" dirty="0"/>
              <a:t> or in our wealth, salaries, savings, and investments, </a:t>
            </a:r>
            <a:r>
              <a:rPr lang="en-GB" sz="2500" i="1" dirty="0"/>
              <a:t>like the rich young ruler?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15790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A2BBA-F9BF-C945-D29A-9462C195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A5DC0-7C76-3F6C-E80B-801BCC2C9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MONEY &amp;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F016D-975C-2A87-9983-EE0F63149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lnSpcReduction="10000"/>
          </a:bodyPr>
          <a:lstStyle/>
          <a:p>
            <a:r>
              <a:rPr lang="en-GB" sz="2500" dirty="0"/>
              <a:t>The </a:t>
            </a:r>
            <a:r>
              <a:rPr lang="en-GB" sz="2500" b="1" dirty="0"/>
              <a:t>rich fool </a:t>
            </a:r>
            <a:r>
              <a:rPr lang="en-GB" sz="2500" dirty="0"/>
              <a:t>in the parable of </a:t>
            </a:r>
            <a:r>
              <a:rPr lang="en-GB" sz="2500" b="1" dirty="0"/>
              <a:t>Luke 12:13-21</a:t>
            </a:r>
            <a:r>
              <a:rPr lang="en-GB" sz="2500" dirty="0"/>
              <a:t> was not condemned for possessing wealth, but for the belief that his riches </a:t>
            </a:r>
            <a:r>
              <a:rPr lang="en-GB" sz="2500" b="1" dirty="0"/>
              <a:t>secured </a:t>
            </a:r>
            <a:r>
              <a:rPr lang="en-GB" sz="2500" dirty="0"/>
              <a:t>his </a:t>
            </a:r>
            <a:r>
              <a:rPr lang="en-GB" sz="2500" b="1" dirty="0"/>
              <a:t>future</a:t>
            </a:r>
            <a:r>
              <a:rPr lang="en-GB" sz="2500" dirty="0"/>
              <a:t> without God.</a:t>
            </a:r>
          </a:p>
          <a:p>
            <a:r>
              <a:rPr lang="en-GB" sz="2500" dirty="0"/>
              <a:t>He </a:t>
            </a:r>
            <a:r>
              <a:rPr lang="en-GB" sz="2500" b="1" dirty="0"/>
              <a:t>trusted in his wealth </a:t>
            </a:r>
            <a:r>
              <a:rPr lang="en-GB" sz="2500" dirty="0"/>
              <a:t>rather than in the God who gave him “</a:t>
            </a:r>
            <a:r>
              <a:rPr lang="en-GB" sz="2500" i="1" dirty="0"/>
              <a:t>the power to get wealth</a:t>
            </a:r>
            <a:r>
              <a:rPr lang="en-GB" sz="2500" dirty="0"/>
              <a:t>” </a:t>
            </a:r>
            <a:r>
              <a:rPr lang="en-GB" sz="2500" b="1" dirty="0"/>
              <a:t>Deuteronomy 8:18</a:t>
            </a:r>
          </a:p>
          <a:p>
            <a:r>
              <a:rPr lang="en-GB" sz="2500" dirty="0"/>
              <a:t>Rather than blessing others with God’s goods, he </a:t>
            </a:r>
            <a:r>
              <a:rPr lang="en-GB" sz="2500" b="1" dirty="0"/>
              <a:t>hoarded</a:t>
            </a:r>
            <a:r>
              <a:rPr lang="en-GB" sz="2500" dirty="0"/>
              <a:t> them up to serve self.</a:t>
            </a:r>
          </a:p>
          <a:p>
            <a:r>
              <a:rPr lang="en-GB" sz="2500" dirty="0"/>
              <a:t>“</a:t>
            </a:r>
            <a:r>
              <a:rPr lang="en-GB" sz="2500" b="1" dirty="0">
                <a:solidFill>
                  <a:srgbClr val="FF0000"/>
                </a:solidFill>
              </a:rPr>
              <a:t>To live for self is to perish</a:t>
            </a:r>
            <a:r>
              <a:rPr lang="en-GB" sz="2500" dirty="0"/>
              <a:t>” </a:t>
            </a:r>
            <a:r>
              <a:rPr lang="en-GB" sz="2500" b="1" dirty="0"/>
              <a:t>Christ’s Object Lessons, pg.259</a:t>
            </a:r>
          </a:p>
          <a:p>
            <a:r>
              <a:rPr lang="en-GB" sz="2500" b="1" i="1" dirty="0"/>
              <a:t>How are you using God’s money and wealth?</a:t>
            </a:r>
            <a:endParaRPr lang="en-GB" sz="2500" i="1" dirty="0"/>
          </a:p>
        </p:txBody>
      </p:sp>
    </p:spTree>
    <p:extLst>
      <p:ext uri="{BB962C8B-B14F-4D97-AF65-F5344CB8AC3E}">
        <p14:creationId xmlns:p14="http://schemas.microsoft.com/office/powerpoint/2010/main" val="18562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0A052-BA74-12ED-D946-6F3DD7DA3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2C335-3ACF-96DA-61A4-8D20BC2D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Parable of the Talents- Brief 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69717-46D2-3427-04A4-EBA895F1C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25689"/>
            <a:ext cx="10464800" cy="5666030"/>
          </a:xfrm>
        </p:spPr>
        <p:txBody>
          <a:bodyPr>
            <a:normAutofit lnSpcReduction="10000"/>
          </a:bodyPr>
          <a:lstStyle/>
          <a:p>
            <a:r>
              <a:rPr lang="en-GB" sz="2300" b="1" dirty="0"/>
              <a:t>Matthew 25:14-30</a:t>
            </a:r>
          </a:p>
          <a:p>
            <a:r>
              <a:rPr lang="en-GB" sz="2200" dirty="0"/>
              <a:t>The master </a:t>
            </a:r>
            <a:r>
              <a:rPr lang="en-GB" sz="2200" b="1" dirty="0"/>
              <a:t>distributes</a:t>
            </a:r>
            <a:r>
              <a:rPr lang="en-GB" sz="2200" dirty="0"/>
              <a:t> talents according to each servant’s </a:t>
            </a:r>
            <a:r>
              <a:rPr lang="en-GB" sz="2200" b="1" dirty="0"/>
              <a:t>ability</a:t>
            </a:r>
            <a:r>
              <a:rPr lang="en-GB" sz="2200" dirty="0"/>
              <a:t>. Two servants put their gifts to work at once, doubling the return. They heed the command to “</a:t>
            </a:r>
            <a:r>
              <a:rPr lang="en-GB" sz="2200" b="1" dirty="0"/>
              <a:t>occupy</a:t>
            </a:r>
            <a:r>
              <a:rPr lang="en-GB" sz="2200" dirty="0"/>
              <a:t>” until the Master comes; </a:t>
            </a:r>
            <a:r>
              <a:rPr lang="en-GB" sz="2200" i="1" dirty="0"/>
              <a:t>engaging </a:t>
            </a:r>
            <a:r>
              <a:rPr lang="en-GB" sz="2200" b="1" i="1" dirty="0"/>
              <a:t>actively</a:t>
            </a:r>
            <a:r>
              <a:rPr lang="en-GB" sz="2200" i="1" dirty="0"/>
              <a:t> with what was entrusted.</a:t>
            </a:r>
          </a:p>
          <a:p>
            <a:r>
              <a:rPr lang="en-GB" sz="2200" dirty="0"/>
              <a:t>Both receive the master’s commendation as “</a:t>
            </a:r>
            <a:r>
              <a:rPr lang="en-GB" sz="2200" b="1" dirty="0"/>
              <a:t>good and faithful</a:t>
            </a:r>
            <a:r>
              <a:rPr lang="en-GB" sz="2200" dirty="0"/>
              <a:t>” servants—</a:t>
            </a:r>
            <a:r>
              <a:rPr lang="en-GB" sz="2200" i="1" dirty="0"/>
              <a:t>faithfulness in small things yields greater responsibility and entry into the master’s joy</a:t>
            </a:r>
            <a:r>
              <a:rPr lang="en-GB" sz="2200" dirty="0"/>
              <a:t>.</a:t>
            </a:r>
          </a:p>
          <a:p>
            <a:r>
              <a:rPr lang="en-GB" sz="2200" dirty="0"/>
              <a:t>Through this, Jesus underscores the premium He places on </a:t>
            </a:r>
            <a:r>
              <a:rPr lang="en-GB" sz="2200" b="1" u="sng" dirty="0"/>
              <a:t>faithfulness</a:t>
            </a:r>
            <a:r>
              <a:rPr lang="en-GB" sz="2200" dirty="0"/>
              <a:t> from </a:t>
            </a:r>
            <a:r>
              <a:rPr lang="en-GB" sz="2200" b="1" dirty="0">
                <a:solidFill>
                  <a:srgbClr val="FF0000"/>
                </a:solidFill>
              </a:rPr>
              <a:t>those awaiting His return</a:t>
            </a:r>
            <a:r>
              <a:rPr lang="en-GB" sz="2200" dirty="0"/>
              <a:t>— </a:t>
            </a:r>
            <a:r>
              <a:rPr lang="en-GB" sz="2200" i="1" dirty="0"/>
              <a:t>the faithful not only enter the kingdom but are given responsibilities within it.</a:t>
            </a:r>
            <a:endParaRPr lang="en-GB" sz="2200" b="1" dirty="0"/>
          </a:p>
          <a:p>
            <a:endParaRPr lang="en-GB" sz="2300" b="1" dirty="0"/>
          </a:p>
        </p:txBody>
      </p:sp>
    </p:spTree>
    <p:extLst>
      <p:ext uri="{BB962C8B-B14F-4D97-AF65-F5344CB8AC3E}">
        <p14:creationId xmlns:p14="http://schemas.microsoft.com/office/powerpoint/2010/main" val="8842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4CE99-DAF0-7C19-976D-7EE8CA8F1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529A-78D7-DA54-0F39-7573E9FB2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The Parable of the Talents- Brief 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D4166-5EA9-6DF5-3A73-5B7A39209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85705"/>
            <a:ext cx="10464800" cy="5406014"/>
          </a:xfrm>
        </p:spPr>
        <p:txBody>
          <a:bodyPr>
            <a:normAutofit/>
          </a:bodyPr>
          <a:lstStyle/>
          <a:p>
            <a:r>
              <a:rPr lang="en-GB" sz="2300" dirty="0"/>
              <a:t>By contrast, the 3</a:t>
            </a:r>
            <a:r>
              <a:rPr lang="en-GB" sz="2300" baseline="30000" dirty="0"/>
              <a:t>rd</a:t>
            </a:r>
            <a:r>
              <a:rPr lang="en-GB" sz="2300" dirty="0"/>
              <a:t> servant buries his talent. When the master returns, the servant hands back what was given—yet proves </a:t>
            </a:r>
            <a:r>
              <a:rPr lang="en-GB" sz="2300" b="1" dirty="0"/>
              <a:t>unfaithful</a:t>
            </a:r>
            <a:r>
              <a:rPr lang="en-GB" sz="2300" dirty="0"/>
              <a:t> by doing </a:t>
            </a:r>
            <a:r>
              <a:rPr lang="en-GB" sz="2300" b="1" dirty="0">
                <a:solidFill>
                  <a:srgbClr val="FF0000"/>
                </a:solidFill>
              </a:rPr>
              <a:t>NOTHING</a:t>
            </a:r>
            <a:r>
              <a:rPr lang="en-GB" sz="2300" dirty="0"/>
              <a:t> with the </a:t>
            </a:r>
            <a:r>
              <a:rPr lang="en-GB" sz="2300" b="1" dirty="0">
                <a:solidFill>
                  <a:srgbClr val="FF0000"/>
                </a:solidFill>
              </a:rPr>
              <a:t>OPPORTUNITY</a:t>
            </a:r>
            <a:r>
              <a:rPr lang="en-GB" sz="2300" dirty="0"/>
              <a:t> he received.</a:t>
            </a:r>
          </a:p>
          <a:p>
            <a:r>
              <a:rPr lang="en-GB" sz="2300" dirty="0"/>
              <a:t>The master labels him “</a:t>
            </a:r>
            <a:r>
              <a:rPr lang="en-GB" sz="2300" b="1" dirty="0"/>
              <a:t>wicked &amp; lazy</a:t>
            </a:r>
            <a:r>
              <a:rPr lang="en-GB" sz="2300" dirty="0"/>
              <a:t>”</a:t>
            </a:r>
          </a:p>
          <a:p>
            <a:r>
              <a:rPr lang="en-GB" sz="2300" b="1" dirty="0"/>
              <a:t> </a:t>
            </a:r>
            <a:r>
              <a:rPr lang="en-GB" sz="2300" dirty="0"/>
              <a:t>His talent is taken away and given to the faithful servant.</a:t>
            </a:r>
          </a:p>
          <a:p>
            <a:r>
              <a:rPr lang="en-GB" sz="2300" dirty="0"/>
              <a:t>The </a:t>
            </a:r>
            <a:r>
              <a:rPr lang="en-GB" sz="2300" b="1" dirty="0">
                <a:solidFill>
                  <a:srgbClr val="FF0000"/>
                </a:solidFill>
              </a:rPr>
              <a:t>unfaithful steward </a:t>
            </a:r>
            <a:r>
              <a:rPr lang="en-GB" sz="2300" b="1" dirty="0"/>
              <a:t>loses his reward </a:t>
            </a:r>
            <a:r>
              <a:rPr lang="en-GB" sz="2300" dirty="0"/>
              <a:t>and is </a:t>
            </a:r>
            <a:r>
              <a:rPr lang="en-GB" sz="2300" b="1" dirty="0"/>
              <a:t>separated from </a:t>
            </a:r>
            <a:r>
              <a:rPr lang="en-GB" sz="2300" dirty="0"/>
              <a:t>the master’s household into outer darkness.</a:t>
            </a:r>
          </a:p>
        </p:txBody>
      </p:sp>
    </p:spTree>
    <p:extLst>
      <p:ext uri="{BB962C8B-B14F-4D97-AF65-F5344CB8AC3E}">
        <p14:creationId xmlns:p14="http://schemas.microsoft.com/office/powerpoint/2010/main" val="33325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51F2-56DE-AD62-D487-C729EE762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EA50D-D1FB-93DE-1ECB-60F8665E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195859" cy="925689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Herculanum" panose="02000505000000020004" pitchFamily="2" charset="77"/>
              </a:rPr>
              <a:t>In 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1B026-8122-9206-A3C8-569FD4693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56527"/>
            <a:ext cx="10464800" cy="5235192"/>
          </a:xfrm>
        </p:spPr>
        <p:txBody>
          <a:bodyPr>
            <a:normAutofit/>
          </a:bodyPr>
          <a:lstStyle/>
          <a:p>
            <a:r>
              <a:rPr lang="en-GB" sz="2300" dirty="0"/>
              <a:t>God freely bestows gifts on </a:t>
            </a:r>
            <a:r>
              <a:rPr lang="en-GB" sz="2300" b="1" dirty="0"/>
              <a:t>all people</a:t>
            </a:r>
            <a:r>
              <a:rPr lang="en-GB" sz="2300" dirty="0"/>
              <a:t>; faithful stewardship means investing those gifts for </a:t>
            </a:r>
            <a:r>
              <a:rPr lang="en-GB" sz="2300" b="1" dirty="0"/>
              <a:t>His glory</a:t>
            </a:r>
            <a:r>
              <a:rPr lang="en-GB" sz="2300" dirty="0"/>
              <a:t>. When we neglect that calling, the gifts entrusted to us pass from the </a:t>
            </a:r>
            <a:r>
              <a:rPr lang="en-GB" sz="2300" b="1" dirty="0"/>
              <a:t>unfaithful steward </a:t>
            </a:r>
            <a:r>
              <a:rPr lang="en-GB" sz="2300" dirty="0"/>
              <a:t>and are given to the</a:t>
            </a:r>
            <a:r>
              <a:rPr lang="en-GB" sz="2300" b="1" dirty="0"/>
              <a:t> faithful</a:t>
            </a:r>
            <a:r>
              <a:rPr lang="en-GB" sz="2300" dirty="0"/>
              <a:t>.</a:t>
            </a:r>
          </a:p>
          <a:p>
            <a:r>
              <a:rPr lang="en-GB" sz="2300" dirty="0"/>
              <a:t>How we steward determines not only our heavenly reward but </a:t>
            </a:r>
            <a:r>
              <a:rPr lang="en-GB" sz="2300" i="1" dirty="0"/>
              <a:t>our place in the Master’s Kingdom.</a:t>
            </a:r>
          </a:p>
          <a:p>
            <a:r>
              <a:rPr lang="en-GB" sz="2300" i="1" dirty="0"/>
              <a:t>We see it in the Church on earth, how much more the Church in Heaven?</a:t>
            </a:r>
          </a:p>
          <a:p>
            <a:r>
              <a:rPr lang="en-GB" sz="2300" b="1" dirty="0"/>
              <a:t>1 Corinthians 4:1-2; Ephesians 4:8</a:t>
            </a:r>
          </a:p>
        </p:txBody>
      </p:sp>
      <p:sp>
        <p:nvSpPr>
          <p:cNvPr id="4" name="Document 3">
            <a:extLst>
              <a:ext uri="{FF2B5EF4-FFF2-40B4-BE49-F238E27FC236}">
                <a16:creationId xmlns:a16="http://schemas.microsoft.com/office/drawing/2014/main" id="{016FE6E4-5FCB-5FC2-EA18-CCC4EFD0A43F}"/>
              </a:ext>
            </a:extLst>
          </p:cNvPr>
          <p:cNvSpPr/>
          <p:nvPr/>
        </p:nvSpPr>
        <p:spPr>
          <a:xfrm>
            <a:off x="2324039" y="1672468"/>
            <a:ext cx="6563780" cy="3869198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Are we proving to be </a:t>
            </a:r>
            <a:r>
              <a:rPr lang="en-GB" sz="4000" b="1" dirty="0">
                <a:solidFill>
                  <a:srgbClr val="FFC000"/>
                </a:solidFill>
              </a:rPr>
              <a:t>faithful stewards</a:t>
            </a:r>
            <a:r>
              <a:rPr lang="en-GB" sz="4000" dirty="0"/>
              <a:t>? How are we managing those </a:t>
            </a:r>
            <a:r>
              <a:rPr lang="en-GB" sz="4000" b="1" dirty="0">
                <a:solidFill>
                  <a:srgbClr val="FFC000"/>
                </a:solidFill>
              </a:rPr>
              <a:t>gifts</a:t>
            </a:r>
            <a:r>
              <a:rPr lang="en-GB" sz="4000" dirty="0"/>
              <a:t> for God’s glory?</a:t>
            </a:r>
          </a:p>
        </p:txBody>
      </p:sp>
    </p:spTree>
    <p:extLst>
      <p:ext uri="{BB962C8B-B14F-4D97-AF65-F5344CB8AC3E}">
        <p14:creationId xmlns:p14="http://schemas.microsoft.com/office/powerpoint/2010/main" val="256812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0BF9B-4B30-A0DD-537F-7AA80A9AA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1349-2911-7DAE-E997-87341C27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9" y="203809"/>
            <a:ext cx="10195859" cy="925689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Herculanum" panose="02000505000000020004" pitchFamily="2" charset="77"/>
              </a:rPr>
              <a:t>Thank  You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303361C-313C-8DDC-2934-6BB2CB264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398" y="1638300"/>
            <a:ext cx="10198100" cy="3581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4D43BC-77F4-5146-2428-DF8DCC3867CC}"/>
              </a:ext>
            </a:extLst>
          </p:cNvPr>
          <p:cNvSpPr txBox="1"/>
          <p:nvPr/>
        </p:nvSpPr>
        <p:spPr>
          <a:xfrm>
            <a:off x="2649095" y="6367717"/>
            <a:ext cx="3332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loudcrycompendium@gmail.com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B2B89-1ACE-E1F6-1D0E-7DA1B98E56A9}"/>
              </a:ext>
            </a:extLst>
          </p:cNvPr>
          <p:cNvSpPr txBox="1"/>
          <p:nvPr/>
        </p:nvSpPr>
        <p:spPr>
          <a:xfrm>
            <a:off x="363160" y="6350391"/>
            <a:ext cx="2004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ThePropheticEye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C2AA6-B6AA-9654-EF0C-E599231463B3}"/>
              </a:ext>
            </a:extLst>
          </p:cNvPr>
          <p:cNvSpPr txBox="1"/>
          <p:nvPr/>
        </p:nvSpPr>
        <p:spPr>
          <a:xfrm>
            <a:off x="6257965" y="6343698"/>
            <a:ext cx="3156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Goudy Old Style" panose="02020502050305020303" pitchFamily="18" charset="77"/>
              </a:rPr>
              <a:t>www.loudcrycompendium.com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CB7937-4E94-11BF-474C-70ABB5D1490F}"/>
              </a:ext>
            </a:extLst>
          </p:cNvPr>
          <p:cNvSpPr txBox="1"/>
          <p:nvPr/>
        </p:nvSpPr>
        <p:spPr>
          <a:xfrm>
            <a:off x="9763900" y="6347644"/>
            <a:ext cx="24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Goudy Old Style" panose="02020502050305020303" pitchFamily="18" charset="77"/>
              </a:rPr>
              <a:t>@</a:t>
            </a:r>
            <a:r>
              <a:rPr lang="en-GB" b="1" dirty="0" err="1">
                <a:latin typeface="Goudy Old Style" panose="02020502050305020303" pitchFamily="18" charset="77"/>
              </a:rPr>
              <a:t>loudcrycompendium</a:t>
            </a:r>
            <a:endParaRPr lang="en-GB" b="1" dirty="0">
              <a:latin typeface="Goudy Old Style" panose="02020502050305020303" pitchFamily="18" charset="77"/>
            </a:endParaRPr>
          </a:p>
        </p:txBody>
      </p:sp>
      <p:pic>
        <p:nvPicPr>
          <p:cNvPr id="9" name="Picture 8" descr="Icon  Description automatically generated">
            <a:extLst>
              <a:ext uri="{FF2B5EF4-FFF2-40B4-BE49-F238E27FC236}">
                <a16:creationId xmlns:a16="http://schemas.microsoft.com/office/drawing/2014/main" id="{BEA55E34-FBB6-88BD-14B3-E93B72047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99087" y="6423956"/>
            <a:ext cx="263857" cy="263857"/>
          </a:xfrm>
          <a:prstGeom prst="rect">
            <a:avLst/>
          </a:prstGeom>
        </p:spPr>
      </p:pic>
      <p:pic>
        <p:nvPicPr>
          <p:cNvPr id="10" name="Picture 9" descr="Logo, icon  Description automatically generated">
            <a:extLst>
              <a:ext uri="{FF2B5EF4-FFF2-40B4-BE49-F238E27FC236}">
                <a16:creationId xmlns:a16="http://schemas.microsoft.com/office/drawing/2014/main" id="{9D55DEBE-42B5-BDB4-DD16-BF6D3756D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5981252" y="6370053"/>
            <a:ext cx="316622" cy="316622"/>
          </a:xfrm>
          <a:prstGeom prst="rect">
            <a:avLst/>
          </a:prstGeom>
        </p:spPr>
      </p:pic>
      <p:pic>
        <p:nvPicPr>
          <p:cNvPr id="11" name="Picture 10" descr="Icon  Description automatically generated">
            <a:extLst>
              <a:ext uri="{FF2B5EF4-FFF2-40B4-BE49-F238E27FC236}">
                <a16:creationId xmlns:a16="http://schemas.microsoft.com/office/drawing/2014/main" id="{9213B0C4-C459-F12A-9B92-CE0961C2A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flipV="1">
            <a:off x="9476292" y="6347618"/>
            <a:ext cx="316621" cy="316621"/>
          </a:xfrm>
          <a:prstGeom prst="rect">
            <a:avLst/>
          </a:prstGeom>
        </p:spPr>
      </p:pic>
      <p:pic>
        <p:nvPicPr>
          <p:cNvPr id="12" name="Picture 11" descr="A red and white logo  Description automatically generated">
            <a:extLst>
              <a:ext uri="{FF2B5EF4-FFF2-40B4-BE49-F238E27FC236}">
                <a16:creationId xmlns:a16="http://schemas.microsoft.com/office/drawing/2014/main" id="{8541D131-9291-A137-94FB-22329BF055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4553" y="6343698"/>
            <a:ext cx="402716" cy="402716"/>
          </a:xfrm>
          <a:prstGeom prst="rect">
            <a:avLst/>
          </a:prstGeom>
        </p:spPr>
      </p:pic>
      <p:pic>
        <p:nvPicPr>
          <p:cNvPr id="13" name="Picture 12" descr="A bird flying in the air  AI-generated content may be incorrect.">
            <a:extLst>
              <a:ext uri="{FF2B5EF4-FFF2-40B4-BE49-F238E27FC236}">
                <a16:creationId xmlns:a16="http://schemas.microsoft.com/office/drawing/2014/main" id="{E783468B-8FD1-01CF-36F8-5A69631457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70916" y="0"/>
            <a:ext cx="1821084" cy="182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5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B5E50611-F7C7-47BC-81A6-BE9493DF8677}" vid="{7A26D0DD-A1A5-444B-B0FB-E7DB9E2D04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3718</TotalTime>
  <Words>1799</Words>
  <Application>Microsoft Macintosh PowerPoint</Application>
  <PresentationFormat>Widescreen</PresentationFormat>
  <Paragraphs>137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Goudy Old Style</vt:lpstr>
      <vt:lpstr>Herculanum</vt:lpstr>
      <vt:lpstr>Modern Love</vt:lpstr>
      <vt:lpstr>BohemianVTI</vt:lpstr>
      <vt:lpstr>From Ownership To Stewardship</vt:lpstr>
      <vt:lpstr>“Steward”  A person responsible for managing, supervising or caring for something that DOES NOT belong to them. </vt:lpstr>
      <vt:lpstr>The Basics</vt:lpstr>
      <vt:lpstr>The Basics</vt:lpstr>
      <vt:lpstr>The Basics</vt:lpstr>
      <vt:lpstr>The Basics</vt:lpstr>
      <vt:lpstr>The Basics</vt:lpstr>
      <vt:lpstr>The Basics</vt:lpstr>
      <vt:lpstr>The Basics</vt:lpstr>
      <vt:lpstr>TIME</vt:lpstr>
      <vt:lpstr>TIME</vt:lpstr>
      <vt:lpstr>TIME</vt:lpstr>
      <vt:lpstr>OUR BODIES</vt:lpstr>
      <vt:lpstr>OUR BODIES</vt:lpstr>
      <vt:lpstr>MONEY &amp; Wealth</vt:lpstr>
      <vt:lpstr>MONEY &amp; Wealth</vt:lpstr>
      <vt:lpstr>MONEY &amp; Wealth</vt:lpstr>
      <vt:lpstr>The Parable of the Talents- Brief Look</vt:lpstr>
      <vt:lpstr>The Parable of the Talents- Brief Look</vt:lpstr>
      <vt:lpstr>In Closing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clarke</dc:creator>
  <cp:lastModifiedBy>mark clarke</cp:lastModifiedBy>
  <cp:revision>13</cp:revision>
  <dcterms:created xsi:type="dcterms:W3CDTF">2026-05-11T17:04:44Z</dcterms:created>
  <dcterms:modified xsi:type="dcterms:W3CDTF">2026-05-31T08:02:42Z</dcterms:modified>
</cp:coreProperties>
</file>